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5C18D92-0708-4F94-A5D5-E1E55F30D10A}" type="datetimeFigureOut">
              <a:rPr lang="en-IN" smtClean="0"/>
              <a:t>15/09/2022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275458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5C18D92-0708-4F94-A5D5-E1E55F30D10A}" type="datetimeFigureOut">
              <a:rPr lang="en-IN" smtClean="0"/>
              <a:t>15/09/2022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49586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5C18D92-0708-4F94-A5D5-E1E55F30D10A}" type="datetimeFigureOut">
              <a:rPr lang="en-IN" smtClean="0"/>
              <a:t>15/09/2022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111875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5C18D92-0708-4F94-A5D5-E1E55F30D10A}" type="datetimeFigureOut">
              <a:rPr lang="en-IN" smtClean="0"/>
              <a:t>15/09/2022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129008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C18D92-0708-4F94-A5D5-E1E55F30D10A}" type="datetimeFigureOut">
              <a:rPr lang="en-IN" smtClean="0"/>
              <a:t>15/09/2022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149976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5C18D92-0708-4F94-A5D5-E1E55F30D10A}" type="datetimeFigureOut">
              <a:rPr lang="en-IN" smtClean="0"/>
              <a:t>15/09/2022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239756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5C18D92-0708-4F94-A5D5-E1E55F30D10A}" type="datetimeFigureOut">
              <a:rPr lang="en-IN" smtClean="0"/>
              <a:t>15/09/2022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264898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5C18D92-0708-4F94-A5D5-E1E55F30D10A}" type="datetimeFigureOut">
              <a:rPr lang="en-IN" smtClean="0"/>
              <a:t>15/09/2022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1773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18D92-0708-4F94-A5D5-E1E55F30D10A}" type="datetimeFigureOut">
              <a:rPr lang="en-IN" smtClean="0"/>
              <a:t>15/09/2022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1596676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C18D92-0708-4F94-A5D5-E1E55F30D10A}" type="datetimeFigureOut">
              <a:rPr lang="en-IN" smtClean="0"/>
              <a:t>15/09/2022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15156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C18D92-0708-4F94-A5D5-E1E55F30D10A}" type="datetimeFigureOut">
              <a:rPr lang="en-IN" smtClean="0"/>
              <a:t>15/09/2022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5AA85D-0E84-4FFF-9C32-88698A24063A}" type="slidenum">
              <a:rPr lang="en-IN" smtClean="0"/>
              <a:t>‹#›</a:t>
            </a:fld>
            <a:endParaRPr lang="en-IN"/>
          </a:p>
        </p:txBody>
      </p:sp>
    </p:spTree>
    <p:extLst>
      <p:ext uri="{BB962C8B-B14F-4D97-AF65-F5344CB8AC3E}">
        <p14:creationId xmlns:p14="http://schemas.microsoft.com/office/powerpoint/2010/main" val="161625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18D92-0708-4F94-A5D5-E1E55F30D10A}" type="datetimeFigureOut">
              <a:rPr lang="en-IN" smtClean="0"/>
              <a:t>15/09/2022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AA85D-0E84-4FFF-9C32-88698A24063A}" type="slidenum">
              <a:rPr lang="en-IN" smtClean="0"/>
              <a:t>‹#›</a:t>
            </a:fld>
            <a:endParaRPr lang="en-IN"/>
          </a:p>
        </p:txBody>
      </p:sp>
    </p:spTree>
    <p:extLst>
      <p:ext uri="{BB962C8B-B14F-4D97-AF65-F5344CB8AC3E}">
        <p14:creationId xmlns:p14="http://schemas.microsoft.com/office/powerpoint/2010/main" val="2124401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000" b="1" dirty="0" smtClean="0">
                <a:latin typeface="Times New Roman" panose="02020603050405020304" pitchFamily="18" charset="0"/>
                <a:cs typeface="Times New Roman" panose="02020603050405020304" pitchFamily="18" charset="0"/>
              </a:rPr>
              <a:t>Mesolithic Culture</a:t>
            </a:r>
            <a:endParaRPr lang="en-IN"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chor="ctr">
            <a:normAutofit/>
          </a:bodyPr>
          <a:lstStyle/>
          <a:p>
            <a:r>
              <a:rPr lang="en-US" sz="3600" b="1" dirty="0" smtClean="0">
                <a:latin typeface="Times New Roman" panose="02020603050405020304" pitchFamily="18" charset="0"/>
                <a:cs typeface="Times New Roman" panose="02020603050405020304" pitchFamily="18" charset="0"/>
              </a:rPr>
              <a:t>Middle Stone Age Culture</a:t>
            </a:r>
            <a:endParaRPr lang="en-IN"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264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540"/>
            <a:ext cx="10515600" cy="1325563"/>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Mesolithic Culture in India</a:t>
            </a:r>
            <a:endParaRPr lang="en-IN" sz="4000" b="1" dirty="0">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idx="1"/>
          </p:nvPr>
        </p:nvSpPr>
        <p:spPr>
          <a:xfrm>
            <a:off x="1066800" y="1673103"/>
            <a:ext cx="10515600" cy="5265860"/>
          </a:xfrm>
        </p:spPr>
        <p:txBody>
          <a:bodyPr>
            <a:normAutofit/>
          </a:bodyPr>
          <a:lstStyle/>
          <a:p>
            <a:r>
              <a:rPr lang="en-US" sz="2400" dirty="0" smtClean="0">
                <a:latin typeface="Times New Roman" panose="02020603050405020304" pitchFamily="18" charset="0"/>
                <a:cs typeface="Times New Roman" panose="02020603050405020304" pitchFamily="18" charset="0"/>
              </a:rPr>
              <a:t>Remains in </a:t>
            </a:r>
            <a:r>
              <a:rPr lang="en-US" sz="2400" dirty="0" err="1" smtClean="0">
                <a:latin typeface="Times New Roman" panose="02020603050405020304" pitchFamily="18" charset="0"/>
                <a:cs typeface="Times New Roman" panose="02020603050405020304" pitchFamily="18" charset="0"/>
              </a:rPr>
              <a:t>Larganj</a:t>
            </a:r>
            <a:r>
              <a:rPr lang="en-US" sz="2400" dirty="0" smtClean="0">
                <a:latin typeface="Times New Roman" panose="02020603050405020304" pitchFamily="18" charset="0"/>
                <a:cs typeface="Times New Roman" panose="02020603050405020304" pitchFamily="18" charset="0"/>
              </a:rPr>
              <a:t>, Gujarat</a:t>
            </a:r>
          </a:p>
          <a:p>
            <a:r>
              <a:rPr lang="en-US" sz="2400" dirty="0" err="1" smtClean="0">
                <a:latin typeface="Times New Roman" panose="02020603050405020304" pitchFamily="18" charset="0"/>
                <a:cs typeface="Times New Roman" panose="02020603050405020304" pitchFamily="18" charset="0"/>
              </a:rPr>
              <a:t>Adamgarh</a:t>
            </a:r>
            <a:r>
              <a:rPr lang="en-US" sz="2400" dirty="0" smtClean="0">
                <a:latin typeface="Times New Roman" panose="02020603050405020304" pitchFamily="18" charset="0"/>
                <a:cs typeface="Times New Roman" panose="02020603050405020304" pitchFamily="18" charset="0"/>
              </a:rPr>
              <a:t> in Madhya Pradesh</a:t>
            </a:r>
          </a:p>
          <a:p>
            <a:r>
              <a:rPr lang="en-US" sz="2400" dirty="0" smtClean="0">
                <a:latin typeface="Times New Roman" panose="02020603050405020304" pitchFamily="18" charset="0"/>
                <a:cs typeface="Times New Roman" panose="02020603050405020304" pitchFamily="18" charset="0"/>
              </a:rPr>
              <a:t>Some parts of Rajasthan, UP, Bihar</a:t>
            </a:r>
          </a:p>
          <a:p>
            <a:r>
              <a:rPr lang="en-US" sz="2400" dirty="0" smtClean="0">
                <a:latin typeface="Times New Roman" panose="02020603050405020304" pitchFamily="18" charset="0"/>
                <a:cs typeface="Times New Roman" panose="02020603050405020304" pitchFamily="18" charset="0"/>
              </a:rPr>
              <a:t>Man invented the Bow, Arrow, Boat </a:t>
            </a: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pic>
        <p:nvPicPr>
          <p:cNvPr id="11" name="Picture 12" descr="Mesolithic Age - Culture, Burials, art, Sites, Too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9638" y="1790455"/>
            <a:ext cx="5454162" cy="4351338"/>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The Mesolithic age/The middle stone age by 04jsuthard on emaz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0392" y="3455377"/>
            <a:ext cx="3493721" cy="2686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2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Introduction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US" b="1" dirty="0" smtClean="0">
                <a:latin typeface="Times New Roman" panose="02020603050405020304" pitchFamily="18" charset="0"/>
                <a:cs typeface="Times New Roman" panose="02020603050405020304" pitchFamily="18" charset="0"/>
              </a:rPr>
              <a:t>The term ‘Mesolithic’, </a:t>
            </a:r>
            <a:r>
              <a:rPr lang="en-US" b="1" dirty="0" err="1" smtClean="0">
                <a:latin typeface="Times New Roman" panose="02020603050405020304" pitchFamily="18" charset="0"/>
                <a:cs typeface="Times New Roman" panose="02020603050405020304" pitchFamily="18" charset="0"/>
              </a:rPr>
              <a:t>Mesos</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Middle, Lithic – Stone (Middle Stone Age) was added by Hodder </a:t>
            </a:r>
            <a:r>
              <a:rPr lang="en-US" b="1" dirty="0" err="1" smtClean="0">
                <a:latin typeface="Times New Roman" panose="02020603050405020304" pitchFamily="18" charset="0"/>
                <a:cs typeface="Times New Roman" panose="02020603050405020304" pitchFamily="18" charset="0"/>
              </a:rPr>
              <a:t>Westropp</a:t>
            </a:r>
            <a:r>
              <a:rPr lang="en-US" b="1" dirty="0" smtClean="0">
                <a:latin typeface="Times New Roman" panose="02020603050405020304" pitchFamily="18" charset="0"/>
                <a:cs typeface="Times New Roman" panose="02020603050405020304" pitchFamily="18" charset="0"/>
              </a:rPr>
              <a:t> in 1866 – to mark a middle phase between Paleolithic (Old Stone) Age and Neolithic (New Stone) Age</a:t>
            </a:r>
          </a:p>
          <a:p>
            <a:r>
              <a:rPr lang="en-US" b="1" dirty="0" smtClean="0">
                <a:latin typeface="Times New Roman" panose="02020603050405020304" pitchFamily="18" charset="0"/>
                <a:cs typeface="Times New Roman" panose="02020603050405020304" pitchFamily="18" charset="0"/>
              </a:rPr>
              <a:t>Shorter phase than Paleolithic Age</a:t>
            </a:r>
          </a:p>
          <a:p>
            <a:r>
              <a:rPr lang="en-US" b="1" dirty="0" smtClean="0">
                <a:latin typeface="Times New Roman" panose="02020603050405020304" pitchFamily="18" charset="0"/>
                <a:cs typeface="Times New Roman" panose="02020603050405020304" pitchFamily="18" charset="0"/>
              </a:rPr>
              <a:t>In Europe, it began about 8000 BC and lasted about 2700 BC</a:t>
            </a:r>
          </a:p>
          <a:p>
            <a:r>
              <a:rPr lang="en-US" b="1" dirty="0" smtClean="0">
                <a:latin typeface="Times New Roman" panose="02020603050405020304" pitchFamily="18" charset="0"/>
                <a:cs typeface="Times New Roman" panose="02020603050405020304" pitchFamily="18" charset="0"/>
              </a:rPr>
              <a:t>In India, the age began around 9000 BC and ended around 4500 BC</a:t>
            </a:r>
          </a:p>
          <a:p>
            <a:r>
              <a:rPr lang="en-US" b="1" dirty="0" smtClean="0">
                <a:latin typeface="Times New Roman" panose="02020603050405020304" pitchFamily="18" charset="0"/>
                <a:cs typeface="Times New Roman" panose="02020603050405020304" pitchFamily="18" charset="0"/>
              </a:rPr>
              <a:t>The technological hallmark of this age were tiny stone tools or ‘</a:t>
            </a:r>
            <a:r>
              <a:rPr lang="en-US" b="1" dirty="0" err="1" smtClean="0">
                <a:latin typeface="Times New Roman" panose="02020603050405020304" pitchFamily="18" charset="0"/>
                <a:cs typeface="Times New Roman" panose="02020603050405020304" pitchFamily="18" charset="0"/>
              </a:rPr>
              <a:t>microliths</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Non-</a:t>
            </a:r>
            <a:r>
              <a:rPr lang="en-US" b="1" dirty="0" err="1" smtClean="0">
                <a:latin typeface="Times New Roman" panose="02020603050405020304" pitchFamily="18" charset="0"/>
                <a:cs typeface="Times New Roman" panose="02020603050405020304" pitchFamily="18" charset="0"/>
              </a:rPr>
              <a:t>microlithic</a:t>
            </a:r>
            <a:r>
              <a:rPr lang="en-US" b="1" dirty="0" smtClean="0">
                <a:latin typeface="Times New Roman" panose="02020603050405020304" pitchFamily="18" charset="0"/>
                <a:cs typeface="Times New Roman" panose="02020603050405020304" pitchFamily="18" charset="0"/>
              </a:rPr>
              <a:t> tools like ‘flakes’ and ‘blades’ were also used</a:t>
            </a:r>
          </a:p>
          <a:p>
            <a:r>
              <a:rPr lang="en-US" b="1" dirty="0" smtClean="0">
                <a:latin typeface="Times New Roman" panose="02020603050405020304" pitchFamily="18" charset="0"/>
                <a:cs typeface="Times New Roman" panose="02020603050405020304" pitchFamily="18" charset="0"/>
              </a:rPr>
              <a:t>Technological innovations such as ‘bow’ and ‘arrow’ were used for hunting</a:t>
            </a:r>
          </a:p>
          <a:p>
            <a:r>
              <a:rPr lang="en-US" b="1" dirty="0" smtClean="0">
                <a:latin typeface="Times New Roman" panose="02020603050405020304" pitchFamily="18" charset="0"/>
                <a:cs typeface="Times New Roman" panose="02020603050405020304" pitchFamily="18" charset="0"/>
              </a:rPr>
              <a:t>People invented querns, grinders, hammer-stones for grinding and pulverizing roots, tubers and seeds.</a:t>
            </a:r>
          </a:p>
          <a:p>
            <a:r>
              <a:rPr lang="en-US" b="1" dirty="0" smtClean="0">
                <a:latin typeface="Times New Roman" panose="02020603050405020304" pitchFamily="18" charset="0"/>
                <a:cs typeface="Times New Roman" panose="02020603050405020304" pitchFamily="18" charset="0"/>
              </a:rPr>
              <a:t>Fire was used regularly</a:t>
            </a:r>
          </a:p>
          <a:p>
            <a:r>
              <a:rPr lang="en-US" b="1" dirty="0" smtClean="0">
                <a:latin typeface="Times New Roman" panose="02020603050405020304" pitchFamily="18" charset="0"/>
                <a:cs typeface="Times New Roman" panose="02020603050405020304" pitchFamily="18" charset="0"/>
              </a:rPr>
              <a:t>Art – evident in paintings and engraving</a:t>
            </a:r>
          </a:p>
          <a:p>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546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err="1" smtClean="0">
                <a:latin typeface="Times New Roman" panose="02020603050405020304" pitchFamily="18" charset="0"/>
                <a:cs typeface="Times New Roman" panose="02020603050405020304" pitchFamily="18" charset="0"/>
              </a:rPr>
              <a:t>Microlithic</a:t>
            </a:r>
            <a:r>
              <a:rPr lang="en-US" sz="4000" b="1" dirty="0" smtClean="0">
                <a:latin typeface="Times New Roman" panose="02020603050405020304" pitchFamily="18" charset="0"/>
                <a:cs typeface="Times New Roman" panose="02020603050405020304" pitchFamily="18" charset="0"/>
              </a:rPr>
              <a:t> Tools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IN" b="1" dirty="0" smtClean="0">
                <a:latin typeface="Times New Roman" panose="02020603050405020304" pitchFamily="18" charset="0"/>
                <a:cs typeface="Times New Roman" panose="02020603050405020304" pitchFamily="18" charset="0"/>
              </a:rPr>
              <a:t>Tools were categorised into two groups – stone and bone/antlers</a:t>
            </a:r>
            <a:endParaRPr lang="en-IN" b="1" dirty="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Stone tools were further divided into </a:t>
            </a:r>
            <a:r>
              <a:rPr lang="en-IN" b="1" dirty="0" err="1" smtClean="0">
                <a:latin typeface="Times New Roman" panose="02020603050405020304" pitchFamily="18" charset="0"/>
                <a:cs typeface="Times New Roman" panose="02020603050405020304" pitchFamily="18" charset="0"/>
              </a:rPr>
              <a:t>microliths</a:t>
            </a:r>
            <a:r>
              <a:rPr lang="en-IN" b="1" dirty="0" smtClean="0">
                <a:latin typeface="Times New Roman" panose="02020603050405020304" pitchFamily="18" charset="0"/>
                <a:cs typeface="Times New Roman" panose="02020603050405020304" pitchFamily="18" charset="0"/>
              </a:rPr>
              <a:t> and </a:t>
            </a:r>
            <a:r>
              <a:rPr lang="en-IN" b="1" dirty="0" err="1" smtClean="0">
                <a:latin typeface="Times New Roman" panose="02020603050405020304" pitchFamily="18" charset="0"/>
                <a:cs typeface="Times New Roman" panose="02020603050405020304" pitchFamily="18" charset="0"/>
              </a:rPr>
              <a:t>macroliths</a:t>
            </a:r>
            <a:endParaRPr lang="en-IN" b="1" dirty="0" smtClean="0">
              <a:latin typeface="Times New Roman" panose="02020603050405020304" pitchFamily="18" charset="0"/>
              <a:cs typeface="Times New Roman" panose="02020603050405020304" pitchFamily="18" charset="0"/>
            </a:endParaRPr>
          </a:p>
          <a:p>
            <a:r>
              <a:rPr lang="en-IN" b="1" dirty="0" err="1" smtClean="0">
                <a:latin typeface="Times New Roman" panose="02020603050405020304" pitchFamily="18" charset="0"/>
                <a:cs typeface="Times New Roman" panose="02020603050405020304" pitchFamily="18" charset="0"/>
              </a:rPr>
              <a:t>Microliths</a:t>
            </a:r>
            <a:r>
              <a:rPr lang="en-IN" b="1" dirty="0" smtClean="0">
                <a:latin typeface="Times New Roman" panose="02020603050405020304" pitchFamily="18" charset="0"/>
                <a:cs typeface="Times New Roman" panose="02020603050405020304" pitchFamily="18" charset="0"/>
              </a:rPr>
              <a:t> found were in different geometrical shapes – trapeze, triangle, crescent. </a:t>
            </a:r>
          </a:p>
          <a:p>
            <a:r>
              <a:rPr lang="en-IN" b="1" dirty="0" smtClean="0">
                <a:latin typeface="Times New Roman" panose="02020603050405020304" pitchFamily="18" charset="0"/>
                <a:cs typeface="Times New Roman" panose="02020603050405020304" pitchFamily="18" charset="0"/>
              </a:rPr>
              <a:t>Non-geometrical types consisted of knives, blades, awl, burin and borers</a:t>
            </a:r>
          </a:p>
          <a:p>
            <a:r>
              <a:rPr lang="en-IN" b="1" dirty="0" smtClean="0">
                <a:latin typeface="Times New Roman" panose="02020603050405020304" pitchFamily="18" charset="0"/>
                <a:cs typeface="Times New Roman" panose="02020603050405020304" pitchFamily="18" charset="0"/>
              </a:rPr>
              <a:t>Small pointed pieces of stones were used for gathering plants, harvesting, slicing, grating, fibre processing for lines, snares, nets, traps, shell-openers, bow-drill points and awls.</a:t>
            </a:r>
          </a:p>
          <a:p>
            <a:r>
              <a:rPr lang="en-IN" b="1" dirty="0" smtClean="0">
                <a:latin typeface="Times New Roman" panose="02020603050405020304" pitchFamily="18" charset="0"/>
                <a:cs typeface="Times New Roman" panose="02020603050405020304" pitchFamily="18" charset="0"/>
              </a:rPr>
              <a:t>Pieces of these stones were attached to wood, bones and antlers</a:t>
            </a:r>
          </a:p>
          <a:p>
            <a:r>
              <a:rPr lang="en-IN" b="1" dirty="0" smtClean="0">
                <a:latin typeface="Times New Roman" panose="02020603050405020304" pitchFamily="18" charset="0"/>
                <a:cs typeface="Times New Roman" panose="02020603050405020304" pitchFamily="18" charset="0"/>
              </a:rPr>
              <a:t>The Mesolithic people used extremely sharp and hard materials like flint, chalcedony, agate, carnelian </a:t>
            </a:r>
            <a:r>
              <a:rPr lang="en-IN" b="1" dirty="0" err="1" smtClean="0">
                <a:latin typeface="Times New Roman" panose="02020603050405020304" pitchFamily="18" charset="0"/>
                <a:cs typeface="Times New Roman" panose="02020603050405020304" pitchFamily="18" charset="0"/>
              </a:rPr>
              <a:t>etc</a:t>
            </a:r>
            <a:endParaRPr lang="en-IN" b="1" dirty="0" smtClean="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They were produced in huge quantities and kept ready for use in times of wear and tear. Worn out tools were pulled out from wood, bones and antlers and new ones fitted. In comparison, </a:t>
            </a:r>
            <a:r>
              <a:rPr lang="en-IN" b="1" dirty="0" err="1" smtClean="0">
                <a:latin typeface="Times New Roman" panose="02020603050405020304" pitchFamily="18" charset="0"/>
                <a:cs typeface="Times New Roman" panose="02020603050405020304" pitchFamily="18" charset="0"/>
              </a:rPr>
              <a:t>paleolithic</a:t>
            </a:r>
            <a:r>
              <a:rPr lang="en-IN" b="1" dirty="0" smtClean="0">
                <a:latin typeface="Times New Roman" panose="02020603050405020304" pitchFamily="18" charset="0"/>
                <a:cs typeface="Times New Roman" panose="02020603050405020304" pitchFamily="18" charset="0"/>
              </a:rPr>
              <a:t> tools needed a complete replacement</a:t>
            </a:r>
          </a:p>
          <a:p>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43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Subsistence Pattern and Social Complexity</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IN" b="1" dirty="0" smtClean="0">
                <a:latin typeface="Times New Roman" panose="02020603050405020304" pitchFamily="18" charset="0"/>
                <a:cs typeface="Times New Roman" panose="02020603050405020304" pitchFamily="18" charset="0"/>
              </a:rPr>
              <a:t>Mesolithic people lived on gathering and hunting</a:t>
            </a:r>
          </a:p>
          <a:p>
            <a:r>
              <a:rPr lang="en-IN" b="1" dirty="0" smtClean="0">
                <a:latin typeface="Times New Roman" panose="02020603050405020304" pitchFamily="18" charset="0"/>
                <a:cs typeface="Times New Roman" panose="02020603050405020304" pitchFamily="18" charset="0"/>
              </a:rPr>
              <a:t>In some areas, </a:t>
            </a:r>
            <a:r>
              <a:rPr lang="en-IN" b="1" u="sng" dirty="0" smtClean="0">
                <a:latin typeface="Times New Roman" panose="02020603050405020304" pitchFamily="18" charset="0"/>
                <a:cs typeface="Times New Roman" panose="02020603050405020304" pitchFamily="18" charset="0"/>
              </a:rPr>
              <a:t>permanent settlement </a:t>
            </a:r>
            <a:r>
              <a:rPr lang="en-IN" b="1" dirty="0" smtClean="0">
                <a:latin typeface="Times New Roman" panose="02020603050405020304" pitchFamily="18" charset="0"/>
                <a:cs typeface="Times New Roman" panose="02020603050405020304" pitchFamily="18" charset="0"/>
              </a:rPr>
              <a:t>arose while other areas continued to maintain </a:t>
            </a:r>
            <a:r>
              <a:rPr lang="en-IN" b="1" u="sng" dirty="0" smtClean="0">
                <a:latin typeface="Times New Roman" panose="02020603050405020304" pitchFamily="18" charset="0"/>
                <a:cs typeface="Times New Roman" panose="02020603050405020304" pitchFamily="18" charset="0"/>
              </a:rPr>
              <a:t>mobile and nomadic</a:t>
            </a:r>
            <a:r>
              <a:rPr lang="en-IN" b="1" dirty="0" smtClean="0">
                <a:latin typeface="Times New Roman" panose="02020603050405020304" pitchFamily="18" charset="0"/>
                <a:cs typeface="Times New Roman" panose="02020603050405020304" pitchFamily="18" charset="0"/>
              </a:rPr>
              <a:t> lifestyle</a:t>
            </a:r>
          </a:p>
          <a:p>
            <a:r>
              <a:rPr lang="en-IN" b="1" dirty="0" smtClean="0">
                <a:latin typeface="Times New Roman" panose="02020603050405020304" pitchFamily="18" charset="0"/>
                <a:cs typeface="Times New Roman" panose="02020603050405020304" pitchFamily="18" charset="0"/>
              </a:rPr>
              <a:t>According to </a:t>
            </a:r>
            <a:r>
              <a:rPr lang="en-IN" b="1" dirty="0" err="1" smtClean="0">
                <a:latin typeface="Times New Roman" panose="02020603050405020304" pitchFamily="18" charset="0"/>
                <a:cs typeface="Times New Roman" panose="02020603050405020304" pitchFamily="18" charset="0"/>
              </a:rPr>
              <a:t>Binford</a:t>
            </a:r>
            <a:r>
              <a:rPr lang="en-IN" b="1" dirty="0" smtClean="0">
                <a:latin typeface="Times New Roman" panose="02020603050405020304" pitchFamily="18" charset="0"/>
                <a:cs typeface="Times New Roman" panose="02020603050405020304" pitchFamily="18" charset="0"/>
              </a:rPr>
              <a:t>, human beings settled around river valleys due to availability of aquatic food. Availability of water resources made them live sedentary life</a:t>
            </a:r>
          </a:p>
          <a:p>
            <a:r>
              <a:rPr lang="en-IN" b="1" dirty="0" smtClean="0">
                <a:latin typeface="Times New Roman" panose="02020603050405020304" pitchFamily="18" charset="0"/>
                <a:cs typeface="Times New Roman" panose="02020603050405020304" pitchFamily="18" charset="0"/>
              </a:rPr>
              <a:t>C. Gamble opines that people shifted to river valleys due to growth of population and shortage of food which rivers offered them</a:t>
            </a:r>
          </a:p>
          <a:p>
            <a:r>
              <a:rPr lang="en-IN" b="1" dirty="0" smtClean="0">
                <a:latin typeface="Times New Roman" panose="02020603050405020304" pitchFamily="18" charset="0"/>
                <a:cs typeface="Times New Roman" panose="02020603050405020304" pitchFamily="18" charset="0"/>
              </a:rPr>
              <a:t>David </a:t>
            </a:r>
            <a:r>
              <a:rPr lang="en-IN" b="1" dirty="0" err="1" smtClean="0">
                <a:latin typeface="Times New Roman" panose="02020603050405020304" pitchFamily="18" charset="0"/>
                <a:cs typeface="Times New Roman" panose="02020603050405020304" pitchFamily="18" charset="0"/>
              </a:rPr>
              <a:t>Yesner</a:t>
            </a:r>
            <a:r>
              <a:rPr lang="en-IN" b="1" dirty="0" smtClean="0">
                <a:latin typeface="Times New Roman" panose="02020603050405020304" pitchFamily="18" charset="0"/>
                <a:cs typeface="Times New Roman" panose="02020603050405020304" pitchFamily="18" charset="0"/>
              </a:rPr>
              <a:t> argues that with the changing environment, population pressure, food shortage and shift to aquatic resources was the ‘optimal strategy’ for early man</a:t>
            </a:r>
          </a:p>
          <a:p>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611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Mesolithic Culture in Europe</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The Northern European Culture from 10,000 BP were characterised by tool technologies of bows and arrows, domestication of Dogs, use of canoes, besides a range of fishing tools such as nets, hooks, traps </a:t>
            </a:r>
            <a:r>
              <a:rPr lang="en-IN" b="1" dirty="0" err="1" smtClean="0">
                <a:latin typeface="Times New Roman" panose="02020603050405020304" pitchFamily="18" charset="0"/>
                <a:cs typeface="Times New Roman" panose="02020603050405020304" pitchFamily="18" charset="0"/>
              </a:rPr>
              <a:t>etc</a:t>
            </a:r>
            <a:endParaRPr lang="en-IN"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Tools like axes, </a:t>
            </a:r>
            <a:r>
              <a:rPr lang="en-IN" b="1" dirty="0" err="1" smtClean="0">
                <a:latin typeface="Times New Roman" panose="02020603050405020304" pitchFamily="18" charset="0"/>
                <a:cs typeface="Times New Roman" panose="02020603050405020304" pitchFamily="18" charset="0"/>
              </a:rPr>
              <a:t>celts</a:t>
            </a:r>
            <a:r>
              <a:rPr lang="en-IN" b="1" dirty="0" smtClean="0">
                <a:latin typeface="Times New Roman" panose="02020603050405020304" pitchFamily="18" charset="0"/>
                <a:cs typeface="Times New Roman" panose="02020603050405020304" pitchFamily="18" charset="0"/>
              </a:rPr>
              <a:t> (long/thin stones), projectiles (of bone/wood/wood/antlers)  also appeared at the end of Mesolithic age around 6000 BP</a:t>
            </a:r>
          </a:p>
          <a:p>
            <a:pPr>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Northern Europe experienced change in sea level due to melting of glacial ice. It led to use of aquatic resources</a:t>
            </a:r>
          </a:p>
          <a:p>
            <a:pPr>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Mesolithic culture of Europe showed dynamic adaptation to changing environmental conditions from tundra park land, open steppe, forested zones and coastal environment considered by (Clark:1980) as ecological niche formation by the contemporary man.</a:t>
            </a:r>
          </a:p>
        </p:txBody>
      </p:sp>
    </p:spTree>
    <p:extLst>
      <p:ext uri="{BB962C8B-B14F-4D97-AF65-F5344CB8AC3E}">
        <p14:creationId xmlns:p14="http://schemas.microsoft.com/office/powerpoint/2010/main" val="80402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Mesolithic Culture in Scandinavia and Britain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IN" b="1" dirty="0" smtClean="0">
                <a:latin typeface="Times New Roman" panose="02020603050405020304" pitchFamily="18" charset="0"/>
                <a:cs typeface="Times New Roman" panose="02020603050405020304" pitchFamily="18" charset="0"/>
              </a:rPr>
              <a:t>Mesolithic period in Scandinavia and Britain were characterised by well-marked population pressure and permanent settlement.</a:t>
            </a:r>
          </a:p>
          <a:p>
            <a:r>
              <a:rPr lang="en-IN" b="1" dirty="0" smtClean="0">
                <a:latin typeface="Times New Roman" panose="02020603050405020304" pitchFamily="18" charset="0"/>
                <a:cs typeface="Times New Roman" panose="02020603050405020304" pitchFamily="18" charset="0"/>
              </a:rPr>
              <a:t>Coastal villages revealed mixed economy based on exploitation of marine and forest resources</a:t>
            </a:r>
          </a:p>
          <a:p>
            <a:r>
              <a:rPr lang="en-IN" b="1" dirty="0" smtClean="0">
                <a:latin typeface="Times New Roman" panose="02020603050405020304" pitchFamily="18" charset="0"/>
                <a:cs typeface="Times New Roman" panose="02020603050405020304" pitchFamily="18" charset="0"/>
              </a:rPr>
              <a:t>By the end of 4000 BP, people began to make pottery.</a:t>
            </a:r>
          </a:p>
          <a:p>
            <a:r>
              <a:rPr lang="en-IN" b="1" dirty="0" smtClean="0">
                <a:latin typeface="Times New Roman" panose="02020603050405020304" pitchFamily="18" charset="0"/>
                <a:cs typeface="Times New Roman" panose="02020603050405020304" pitchFamily="18" charset="0"/>
              </a:rPr>
              <a:t>The Mesolithic culture had 3 sub-divisions – </a:t>
            </a:r>
            <a:r>
              <a:rPr lang="en-IN" b="1" dirty="0" err="1" smtClean="0">
                <a:latin typeface="Times New Roman" panose="02020603050405020304" pitchFamily="18" charset="0"/>
                <a:cs typeface="Times New Roman" panose="02020603050405020304" pitchFamily="18" charset="0"/>
              </a:rPr>
              <a:t>Maglemose</a:t>
            </a:r>
            <a:r>
              <a:rPr lang="en-IN" b="1" dirty="0" smtClean="0">
                <a:latin typeface="Times New Roman" panose="02020603050405020304" pitchFamily="18" charset="0"/>
                <a:cs typeface="Times New Roman" panose="02020603050405020304" pitchFamily="18" charset="0"/>
              </a:rPr>
              <a:t>, </a:t>
            </a:r>
            <a:r>
              <a:rPr lang="en-IN" b="1" dirty="0" err="1" smtClean="0">
                <a:latin typeface="Times New Roman" panose="02020603050405020304" pitchFamily="18" charset="0"/>
                <a:cs typeface="Times New Roman" panose="02020603050405020304" pitchFamily="18" charset="0"/>
              </a:rPr>
              <a:t>Kongemose</a:t>
            </a:r>
            <a:r>
              <a:rPr lang="en-IN" b="1" dirty="0" smtClean="0">
                <a:latin typeface="Times New Roman" panose="02020603050405020304" pitchFamily="18" charset="0"/>
                <a:cs typeface="Times New Roman" panose="02020603050405020304" pitchFamily="18" charset="0"/>
              </a:rPr>
              <a:t> and </a:t>
            </a:r>
            <a:r>
              <a:rPr lang="en-IN" b="1" dirty="0" err="1" smtClean="0">
                <a:latin typeface="Times New Roman" panose="02020603050405020304" pitchFamily="18" charset="0"/>
                <a:cs typeface="Times New Roman" panose="02020603050405020304" pitchFamily="18" charset="0"/>
              </a:rPr>
              <a:t>Ertebolle</a:t>
            </a:r>
            <a:r>
              <a:rPr lang="en-IN" b="1" dirty="0" smtClean="0">
                <a:latin typeface="Times New Roman" panose="02020603050405020304" pitchFamily="18" charset="0"/>
                <a:cs typeface="Times New Roman" panose="02020603050405020304" pitchFamily="18" charset="0"/>
              </a:rPr>
              <a:t> periods.</a:t>
            </a:r>
          </a:p>
          <a:p>
            <a:r>
              <a:rPr lang="en-IN" b="1" dirty="0" smtClean="0">
                <a:latin typeface="Times New Roman" panose="02020603050405020304" pitchFamily="18" charset="0"/>
                <a:cs typeface="Times New Roman" panose="02020603050405020304" pitchFamily="18" charset="0"/>
              </a:rPr>
              <a:t>The </a:t>
            </a:r>
            <a:r>
              <a:rPr lang="en-IN" b="1" dirty="0" err="1" smtClean="0">
                <a:latin typeface="Times New Roman" panose="02020603050405020304" pitchFamily="18" charset="0"/>
                <a:cs typeface="Times New Roman" panose="02020603050405020304" pitchFamily="18" charset="0"/>
              </a:rPr>
              <a:t>Maglemose</a:t>
            </a:r>
            <a:r>
              <a:rPr lang="en-IN" b="1" dirty="0" smtClean="0">
                <a:latin typeface="Times New Roman" panose="02020603050405020304" pitchFamily="18" charset="0"/>
                <a:cs typeface="Times New Roman" panose="02020603050405020304" pitchFamily="18" charset="0"/>
              </a:rPr>
              <a:t> and </a:t>
            </a:r>
            <a:r>
              <a:rPr lang="en-IN" b="1" dirty="0" err="1" smtClean="0">
                <a:latin typeface="Times New Roman" panose="02020603050405020304" pitchFamily="18" charset="0"/>
                <a:cs typeface="Times New Roman" panose="02020603050405020304" pitchFamily="18" charset="0"/>
              </a:rPr>
              <a:t>Kongemose</a:t>
            </a:r>
            <a:r>
              <a:rPr lang="en-IN" b="1" dirty="0" smtClean="0">
                <a:latin typeface="Times New Roman" panose="02020603050405020304" pitchFamily="18" charset="0"/>
                <a:cs typeface="Times New Roman" panose="02020603050405020304" pitchFamily="18" charset="0"/>
              </a:rPr>
              <a:t> culture were characterised by river-valley settlements. Hunting was the main economy</a:t>
            </a:r>
          </a:p>
          <a:p>
            <a:r>
              <a:rPr lang="en-IN" b="1" dirty="0" smtClean="0">
                <a:latin typeface="Times New Roman" panose="02020603050405020304" pitchFamily="18" charset="0"/>
                <a:cs typeface="Times New Roman" panose="02020603050405020304" pitchFamily="18" charset="0"/>
              </a:rPr>
              <a:t>People of all the 3 periods buried their </a:t>
            </a:r>
            <a:r>
              <a:rPr lang="en-IN" b="1" dirty="0" err="1" smtClean="0">
                <a:latin typeface="Times New Roman" panose="02020603050405020304" pitchFamily="18" charset="0"/>
                <a:cs typeface="Times New Roman" panose="02020603050405020304" pitchFamily="18" charset="0"/>
              </a:rPr>
              <a:t>dead..sometimes</a:t>
            </a:r>
            <a:r>
              <a:rPr lang="en-IN" b="1" dirty="0" smtClean="0">
                <a:latin typeface="Times New Roman" panose="02020603050405020304" pitchFamily="18" charset="0"/>
                <a:cs typeface="Times New Roman" panose="02020603050405020304" pitchFamily="18" charset="0"/>
              </a:rPr>
              <a:t>, dogs were buried along with a dead man. </a:t>
            </a:r>
          </a:p>
          <a:p>
            <a:r>
              <a:rPr lang="en-IN" b="1" dirty="0" smtClean="0">
                <a:latin typeface="Times New Roman" panose="02020603050405020304" pitchFamily="18" charset="0"/>
                <a:cs typeface="Times New Roman" panose="02020603050405020304" pitchFamily="18" charset="0"/>
              </a:rPr>
              <a:t>Evidence of settled life were seen by remains of villages in Denmark, cemeteries found in Denmark, and Sweden proved they bury their dead, Pots were also found at different places during this period</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72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smtClean="0">
                <a:latin typeface="Times New Roman" panose="02020603050405020304" pitchFamily="18" charset="0"/>
                <a:cs typeface="Times New Roman" panose="02020603050405020304" pitchFamily="18" charset="0"/>
              </a:rPr>
              <a:t>Mesolithic culture in Southwest Asia</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IN" b="1" dirty="0" smtClean="0">
                <a:latin typeface="Times New Roman" panose="02020603050405020304" pitchFamily="18" charset="0"/>
                <a:cs typeface="Times New Roman" panose="02020603050405020304" pitchFamily="18" charset="0"/>
              </a:rPr>
              <a:t>By 13,000 BP, Southwest Asia saw environmental and </a:t>
            </a:r>
            <a:r>
              <a:rPr lang="en-IN" b="1" dirty="0" err="1" smtClean="0">
                <a:latin typeface="Times New Roman" panose="02020603050405020304" pitchFamily="18" charset="0"/>
                <a:cs typeface="Times New Roman" panose="02020603050405020304" pitchFamily="18" charset="0"/>
              </a:rPr>
              <a:t>vegetational</a:t>
            </a:r>
            <a:r>
              <a:rPr lang="en-IN" b="1" dirty="0" smtClean="0">
                <a:latin typeface="Times New Roman" panose="02020603050405020304" pitchFamily="18" charset="0"/>
                <a:cs typeface="Times New Roman" panose="02020603050405020304" pitchFamily="18" charset="0"/>
              </a:rPr>
              <a:t> changes.  </a:t>
            </a:r>
          </a:p>
          <a:p>
            <a:r>
              <a:rPr lang="en-IN" b="1" dirty="0" smtClean="0">
                <a:latin typeface="Times New Roman" panose="02020603050405020304" pitchFamily="18" charset="0"/>
                <a:cs typeface="Times New Roman" panose="02020603050405020304" pitchFamily="18" charset="0"/>
              </a:rPr>
              <a:t>The economy was based on hunting and gathering.</a:t>
            </a:r>
          </a:p>
          <a:p>
            <a:r>
              <a:rPr lang="en-IN" b="1" dirty="0" smtClean="0">
                <a:latin typeface="Times New Roman" panose="02020603050405020304" pitchFamily="18" charset="0"/>
                <a:cs typeface="Times New Roman" panose="02020603050405020304" pitchFamily="18" charset="0"/>
              </a:rPr>
              <a:t>Southwest Mesolithic culture was marked by the emergence of </a:t>
            </a:r>
            <a:r>
              <a:rPr lang="en-IN" b="1" dirty="0" err="1" smtClean="0">
                <a:latin typeface="Times New Roman" panose="02020603050405020304" pitchFamily="18" charset="0"/>
                <a:cs typeface="Times New Roman" panose="02020603050405020304" pitchFamily="18" charset="0"/>
              </a:rPr>
              <a:t>Mushabian</a:t>
            </a:r>
            <a:r>
              <a:rPr lang="en-IN" b="1" dirty="0" smtClean="0">
                <a:latin typeface="Times New Roman" panose="02020603050405020304" pitchFamily="18" charset="0"/>
                <a:cs typeface="Times New Roman" panose="02020603050405020304" pitchFamily="18" charset="0"/>
              </a:rPr>
              <a:t> culture (14,500 - 12,800 BP Eastern </a:t>
            </a:r>
            <a:r>
              <a:rPr lang="en-IN" b="1" dirty="0" err="1" smtClean="0">
                <a:latin typeface="Times New Roman" panose="02020603050405020304" pitchFamily="18" charset="0"/>
                <a:cs typeface="Times New Roman" panose="02020603050405020304" pitchFamily="18" charset="0"/>
              </a:rPr>
              <a:t>Mediterrannean</a:t>
            </a:r>
            <a:r>
              <a:rPr lang="en-IN" b="1" dirty="0" smtClean="0">
                <a:latin typeface="Times New Roman" panose="02020603050405020304" pitchFamily="18" charset="0"/>
                <a:cs typeface="Times New Roman" panose="02020603050405020304" pitchFamily="18" charset="0"/>
              </a:rPr>
              <a:t>), </a:t>
            </a:r>
            <a:r>
              <a:rPr lang="en-IN" b="1" dirty="0" err="1" smtClean="0">
                <a:latin typeface="Times New Roman" panose="02020603050405020304" pitchFamily="18" charset="0"/>
                <a:cs typeface="Times New Roman" panose="02020603050405020304" pitchFamily="18" charset="0"/>
              </a:rPr>
              <a:t>Kebaran</a:t>
            </a:r>
            <a:r>
              <a:rPr lang="en-IN" b="1" dirty="0" smtClean="0">
                <a:latin typeface="Times New Roman" panose="02020603050405020304" pitchFamily="18" charset="0"/>
                <a:cs typeface="Times New Roman" panose="02020603050405020304" pitchFamily="18" charset="0"/>
              </a:rPr>
              <a:t> culture (13, 500 – 11, 500 BP), </a:t>
            </a:r>
            <a:r>
              <a:rPr lang="en-IN" b="1" dirty="0" err="1" smtClean="0">
                <a:latin typeface="Times New Roman" panose="02020603050405020304" pitchFamily="18" charset="0"/>
                <a:cs typeface="Times New Roman" panose="02020603050405020304" pitchFamily="18" charset="0"/>
              </a:rPr>
              <a:t>Natufian</a:t>
            </a:r>
            <a:r>
              <a:rPr lang="en-IN" b="1" dirty="0" smtClean="0">
                <a:latin typeface="Times New Roman" panose="02020603050405020304" pitchFamily="18" charset="0"/>
                <a:cs typeface="Times New Roman" panose="02020603050405020304" pitchFamily="18" charset="0"/>
              </a:rPr>
              <a:t> culture (12,500 – 10, 200 BP in the Levant) </a:t>
            </a:r>
            <a:endParaRPr lang="en-IN"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Mushabian</a:t>
            </a:r>
            <a:r>
              <a:rPr lang="en-US" b="1" dirty="0" smtClean="0">
                <a:latin typeface="Times New Roman" panose="02020603050405020304" pitchFamily="18" charset="0"/>
                <a:cs typeface="Times New Roman" panose="02020603050405020304" pitchFamily="18" charset="0"/>
              </a:rPr>
              <a:t> culture was marked by small geometric </a:t>
            </a:r>
            <a:r>
              <a:rPr lang="en-US" b="1" dirty="0" err="1" smtClean="0">
                <a:latin typeface="Times New Roman" panose="02020603050405020304" pitchFamily="18" charset="0"/>
                <a:cs typeface="Times New Roman" panose="02020603050405020304" pitchFamily="18" charset="0"/>
              </a:rPr>
              <a:t>microliths</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Kebaran</a:t>
            </a:r>
            <a:r>
              <a:rPr lang="en-US" b="1" dirty="0" smtClean="0">
                <a:latin typeface="Times New Roman" panose="02020603050405020304" pitchFamily="18" charset="0"/>
                <a:cs typeface="Times New Roman" panose="02020603050405020304" pitchFamily="18" charset="0"/>
              </a:rPr>
              <a:t> culture was marked by removing </a:t>
            </a:r>
            <a:r>
              <a:rPr lang="en-US" b="1" dirty="0" err="1" smtClean="0">
                <a:latin typeface="Times New Roman" panose="02020603050405020304" pitchFamily="18" charset="0"/>
                <a:cs typeface="Times New Roman" panose="02020603050405020304" pitchFamily="18" charset="0"/>
              </a:rPr>
              <a:t>bladelets</a:t>
            </a:r>
            <a:r>
              <a:rPr lang="en-US" b="1" dirty="0" smtClean="0">
                <a:latin typeface="Times New Roman" panose="02020603050405020304" pitchFamily="18" charset="0"/>
                <a:cs typeface="Times New Roman" panose="02020603050405020304" pitchFamily="18" charset="0"/>
              </a:rPr>
              <a:t> from the core and </a:t>
            </a:r>
            <a:r>
              <a:rPr lang="en-US" b="1" dirty="0" err="1" smtClean="0">
                <a:latin typeface="Times New Roman" panose="02020603050405020304" pitchFamily="18" charset="0"/>
                <a:cs typeface="Times New Roman" panose="02020603050405020304" pitchFamily="18" charset="0"/>
              </a:rPr>
              <a:t>Natufian</a:t>
            </a:r>
            <a:r>
              <a:rPr lang="en-US" b="1" dirty="0" smtClean="0">
                <a:latin typeface="Times New Roman" panose="02020603050405020304" pitchFamily="18" charset="0"/>
                <a:cs typeface="Times New Roman" panose="02020603050405020304" pitchFamily="18" charset="0"/>
              </a:rPr>
              <a:t> culture (in the Levant) </a:t>
            </a:r>
            <a:r>
              <a:rPr lang="en-IN" b="1" dirty="0" smtClean="0">
                <a:latin typeface="Times New Roman" panose="02020603050405020304" pitchFamily="18" charset="0"/>
                <a:cs typeface="Times New Roman" panose="02020603050405020304" pitchFamily="18" charset="0"/>
              </a:rPr>
              <a:t>revealed the beginning </a:t>
            </a:r>
            <a:r>
              <a:rPr lang="en-IN" b="1" dirty="0" smtClean="0">
                <a:latin typeface="Times New Roman" panose="02020603050405020304" pitchFamily="18" charset="0"/>
                <a:cs typeface="Times New Roman" panose="02020603050405020304" pitchFamily="18" charset="0"/>
              </a:rPr>
              <a:t>of agriculture. It was seen as a period of transition from Mesolithic to Neolithic phase. </a:t>
            </a:r>
            <a:r>
              <a:rPr lang="en-IN" b="1" dirty="0" smtClean="0">
                <a:latin typeface="Times New Roman" panose="02020603050405020304" pitchFamily="18" charset="0"/>
                <a:cs typeface="Times New Roman" panose="02020603050405020304" pitchFamily="18" charset="0"/>
              </a:rPr>
              <a:t>The culture was marked by sedentary lifestyle with village settlements, </a:t>
            </a:r>
            <a:r>
              <a:rPr lang="en-IN" b="1" dirty="0" err="1" smtClean="0">
                <a:latin typeface="Times New Roman" panose="02020603050405020304" pitchFamily="18" charset="0"/>
                <a:cs typeface="Times New Roman" panose="02020603050405020304" pitchFamily="18" charset="0"/>
              </a:rPr>
              <a:t>microlith</a:t>
            </a:r>
            <a:r>
              <a:rPr lang="en-IN" b="1" dirty="0" smtClean="0">
                <a:latin typeface="Times New Roman" panose="02020603050405020304" pitchFamily="18" charset="0"/>
                <a:cs typeface="Times New Roman" panose="02020603050405020304" pitchFamily="18" charset="0"/>
              </a:rPr>
              <a:t> tools like burin, borer, scraper, blade, knife, arrowheads, querns, pestles, pounders/mortars, ground stones, stone vessels, fish hooks, </a:t>
            </a:r>
            <a:r>
              <a:rPr lang="en-IN" b="1" dirty="0" smtClean="0">
                <a:latin typeface="Times New Roman" panose="02020603050405020304" pitchFamily="18" charset="0"/>
                <a:cs typeface="Times New Roman" panose="02020603050405020304" pitchFamily="18" charset="0"/>
              </a:rPr>
              <a:t>and nets.</a:t>
            </a: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Evidence </a:t>
            </a:r>
            <a:r>
              <a:rPr lang="en-IN" b="1" dirty="0" smtClean="0">
                <a:latin typeface="Times New Roman" panose="02020603050405020304" pitchFamily="18" charset="0"/>
                <a:cs typeface="Times New Roman" panose="02020603050405020304" pitchFamily="18" charset="0"/>
              </a:rPr>
              <a:t>suggests that men were still hunters and hunted animals like wild goat, deer and gazelles.</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358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Mesolithic Tools, </a:t>
            </a:r>
            <a:r>
              <a:rPr lang="en-US" sz="4000" b="1" dirty="0" err="1" smtClean="0">
                <a:latin typeface="Times New Roman" panose="02020603050405020304" pitchFamily="18" charset="0"/>
                <a:cs typeface="Times New Roman" panose="02020603050405020304" pitchFamily="18" charset="0"/>
              </a:rPr>
              <a:t>Europian</a:t>
            </a:r>
            <a:r>
              <a:rPr lang="en-US" sz="4000" b="1" dirty="0" smtClean="0">
                <a:latin typeface="Times New Roman" panose="02020603050405020304" pitchFamily="18" charset="0"/>
                <a:cs typeface="Times New Roman" panose="02020603050405020304" pitchFamily="18" charset="0"/>
              </a:rPr>
              <a:t> context</a:t>
            </a:r>
            <a:endParaRPr lang="en-IN" sz="4000" b="1" dirty="0">
              <a:latin typeface="Times New Roman" panose="02020603050405020304" pitchFamily="18" charset="0"/>
              <a:cs typeface="Times New Roman" panose="02020603050405020304" pitchFamily="18" charset="0"/>
            </a:endParaRPr>
          </a:p>
        </p:txBody>
      </p:sp>
      <p:pic>
        <p:nvPicPr>
          <p:cNvPr id="1026" name="Picture 2" descr="Mesolithic hi-res stock photography and images - Alamy"/>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178669" y="1882934"/>
            <a:ext cx="2804746" cy="42367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iddle Stone Age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4237" y="1882934"/>
            <a:ext cx="3358661" cy="42367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ncient Indian History - Mesolithic Cul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882934"/>
            <a:ext cx="4592272" cy="4236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33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err="1" smtClean="0">
                <a:latin typeface="Times New Roman" panose="02020603050405020304" pitchFamily="18" charset="0"/>
                <a:cs typeface="Times New Roman" panose="02020603050405020304" pitchFamily="18" charset="0"/>
              </a:rPr>
              <a:t>Mashubian</a:t>
            </a:r>
            <a:r>
              <a:rPr lang="en-US" sz="4000" b="1" dirty="0" smtClean="0">
                <a:latin typeface="Times New Roman" panose="02020603050405020304" pitchFamily="18" charset="0"/>
                <a:cs typeface="Times New Roman" panose="02020603050405020304" pitchFamily="18" charset="0"/>
              </a:rPr>
              <a:t> Geometric tools, </a:t>
            </a:r>
            <a:r>
              <a:rPr lang="en-US" sz="4000" b="1" dirty="0" err="1" smtClean="0">
                <a:latin typeface="Times New Roman" panose="02020603050405020304" pitchFamily="18" charset="0"/>
                <a:cs typeface="Times New Roman" panose="02020603050405020304" pitchFamily="18" charset="0"/>
              </a:rPr>
              <a:t>Kebaran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bladelets</a:t>
            </a:r>
            <a:r>
              <a:rPr lang="en-US" sz="4000" b="1" dirty="0" smtClean="0">
                <a:latin typeface="Times New Roman" panose="02020603050405020304" pitchFamily="18" charset="0"/>
                <a:cs typeface="Times New Roman" panose="02020603050405020304" pitchFamily="18" charset="0"/>
              </a:rPr>
              <a:t> from core, </a:t>
            </a:r>
            <a:r>
              <a:rPr lang="en-US" sz="4000" b="1" dirty="0" err="1" smtClean="0">
                <a:latin typeface="Times New Roman" panose="02020603050405020304" pitchFamily="18" charset="0"/>
                <a:cs typeface="Times New Roman" panose="02020603050405020304" pitchFamily="18" charset="0"/>
              </a:rPr>
              <a:t>Natufian</a:t>
            </a:r>
            <a:r>
              <a:rPr lang="en-US" sz="4000" b="1" dirty="0" smtClean="0">
                <a:latin typeface="Times New Roman" panose="02020603050405020304" pitchFamily="18" charset="0"/>
                <a:cs typeface="Times New Roman" panose="02020603050405020304" pitchFamily="18" charset="0"/>
              </a:rPr>
              <a:t> settlement and tools</a:t>
            </a:r>
            <a:endParaRPr lang="en-IN" sz="4000" b="1" dirty="0">
              <a:latin typeface="Times New Roman" panose="02020603050405020304" pitchFamily="18" charset="0"/>
              <a:cs typeface="Times New Roman" panose="02020603050405020304" pitchFamily="18" charset="0"/>
            </a:endParaRPr>
          </a:p>
        </p:txBody>
      </p:sp>
      <p:pic>
        <p:nvPicPr>
          <p:cNvPr id="2054" name="Picture 6" descr="Kebaran culture - Wikiped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7611" y="4018085"/>
            <a:ext cx="2061065" cy="18463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Kebaran culture - Wiki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8588" y="2105085"/>
            <a:ext cx="3064119" cy="375938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esolithic - Wikiped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7864" y="1690689"/>
            <a:ext cx="3792171" cy="420153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Kebaran culture - Wikiped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991" y="1690688"/>
            <a:ext cx="2061066" cy="188411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Kebaran culture - Wikipedi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992" y="3945211"/>
            <a:ext cx="2061066" cy="1947007"/>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Kebaran culture - Wikipe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7611" y="2105085"/>
            <a:ext cx="2417884" cy="1469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278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908</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Mesolithic Culture</vt:lpstr>
      <vt:lpstr>Introduction</vt:lpstr>
      <vt:lpstr>Microlithic Tools</vt:lpstr>
      <vt:lpstr>Subsistence Pattern and Social Complexity</vt:lpstr>
      <vt:lpstr>Mesolithic Culture in Europe</vt:lpstr>
      <vt:lpstr>Mesolithic Culture in Scandinavia and Britain</vt:lpstr>
      <vt:lpstr>Mesolithic culture in Southwest Asia</vt:lpstr>
      <vt:lpstr>Mesolithic Tools, Europian context</vt:lpstr>
      <vt:lpstr>Mashubian Geometric tools, Kebaran bladelets from core, Natufian settlement and tools</vt:lpstr>
      <vt:lpstr>Mesolithic Culture in India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Mesolithic Culture</dc:title>
  <dc:creator>hp</dc:creator>
  <cp:lastModifiedBy>hp</cp:lastModifiedBy>
  <cp:revision>38</cp:revision>
  <dcterms:created xsi:type="dcterms:W3CDTF">2022-09-07T13:37:39Z</dcterms:created>
  <dcterms:modified xsi:type="dcterms:W3CDTF">2022-09-15T09:17:10Z</dcterms:modified>
</cp:coreProperties>
</file>