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15FE24A-F84D-4083-9E15-3FFDF2ACBEFE}" type="datetimeFigureOut">
              <a:rPr lang="en-IN" smtClean="0"/>
              <a:t>27/09/2022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265439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5FE24A-F84D-4083-9E15-3FFDF2ACBEFE}" type="datetimeFigureOut">
              <a:rPr lang="en-IN" smtClean="0"/>
              <a:t>27/09/2022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149660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5FE24A-F84D-4083-9E15-3FFDF2ACBEFE}" type="datetimeFigureOut">
              <a:rPr lang="en-IN" smtClean="0"/>
              <a:t>27/09/2022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131721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15FE24A-F84D-4083-9E15-3FFDF2ACBEFE}" type="datetimeFigureOut">
              <a:rPr lang="en-IN" smtClean="0"/>
              <a:t>27/09/2022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412246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5FE24A-F84D-4083-9E15-3FFDF2ACBEFE}" type="datetimeFigureOut">
              <a:rPr lang="en-IN" smtClean="0"/>
              <a:t>27/09/2022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415888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15FE24A-F84D-4083-9E15-3FFDF2ACBEFE}" type="datetimeFigureOut">
              <a:rPr lang="en-IN" smtClean="0"/>
              <a:t>27/09/2022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181495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15FE24A-F84D-4083-9E15-3FFDF2ACBEFE}" type="datetimeFigureOut">
              <a:rPr lang="en-IN" smtClean="0"/>
              <a:t>27/09/2022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225143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15FE24A-F84D-4083-9E15-3FFDF2ACBEFE}" type="datetimeFigureOut">
              <a:rPr lang="en-IN" smtClean="0"/>
              <a:t>27/09/2022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177074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FE24A-F84D-4083-9E15-3FFDF2ACBEFE}" type="datetimeFigureOut">
              <a:rPr lang="en-IN" smtClean="0"/>
              <a:t>27/09/2022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255101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5FE24A-F84D-4083-9E15-3FFDF2ACBEFE}" type="datetimeFigureOut">
              <a:rPr lang="en-IN" smtClean="0"/>
              <a:t>27/09/2022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336433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5FE24A-F84D-4083-9E15-3FFDF2ACBEFE}" type="datetimeFigureOut">
              <a:rPr lang="en-IN" smtClean="0"/>
              <a:t>27/09/2022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AB33F3-30BA-4177-8A24-B00F3A8E5C68}" type="slidenum">
              <a:rPr lang="en-IN" smtClean="0"/>
              <a:t>‹#›</a:t>
            </a:fld>
            <a:endParaRPr lang="en-IN"/>
          </a:p>
        </p:txBody>
      </p:sp>
    </p:spTree>
    <p:extLst>
      <p:ext uri="{BB962C8B-B14F-4D97-AF65-F5344CB8AC3E}">
        <p14:creationId xmlns:p14="http://schemas.microsoft.com/office/powerpoint/2010/main" val="143492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FE24A-F84D-4083-9E15-3FFDF2ACBEFE}" type="datetimeFigureOut">
              <a:rPr lang="en-IN" smtClean="0"/>
              <a:t>27/09/2022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B33F3-30BA-4177-8A24-B00F3A8E5C68}" type="slidenum">
              <a:rPr lang="en-IN" smtClean="0"/>
              <a:t>‹#›</a:t>
            </a:fld>
            <a:endParaRPr lang="en-IN"/>
          </a:p>
        </p:txBody>
      </p:sp>
    </p:spTree>
    <p:extLst>
      <p:ext uri="{BB962C8B-B14F-4D97-AF65-F5344CB8AC3E}">
        <p14:creationId xmlns:p14="http://schemas.microsoft.com/office/powerpoint/2010/main" val="2161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World War - I</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lgn="just" fontAlgn="base">
              <a:buNone/>
            </a:pPr>
            <a:r>
              <a:rPr lang="en-US" sz="3200" b="1" dirty="0" smtClean="0">
                <a:latin typeface="Times New Roman" panose="02020603050405020304" pitchFamily="18" charset="0"/>
                <a:cs typeface="Times New Roman" panose="02020603050405020304" pitchFamily="18" charset="0"/>
              </a:rPr>
              <a:t>Introduction:</a:t>
            </a:r>
            <a:endParaRPr lang="en-IN" sz="3200" b="1" dirty="0" smtClean="0">
              <a:latin typeface="Times New Roman" panose="02020603050405020304" pitchFamily="18" charset="0"/>
              <a:cs typeface="Times New Roman" panose="02020603050405020304" pitchFamily="18" charset="0"/>
            </a:endParaRPr>
          </a:p>
          <a:p>
            <a:pPr marL="0" indent="0" algn="just" fontAlgn="base">
              <a:buNone/>
            </a:pPr>
            <a:r>
              <a:rPr lang="en-IN" sz="3200" dirty="0">
                <a:latin typeface="Times New Roman" panose="02020603050405020304" pitchFamily="18" charset="0"/>
                <a:cs typeface="Times New Roman" panose="02020603050405020304" pitchFamily="18" charset="0"/>
              </a:rPr>
              <a:t>T</a:t>
            </a:r>
            <a:r>
              <a:rPr lang="en-IN" sz="3200" dirty="0" smtClean="0">
                <a:latin typeface="Times New Roman" panose="02020603050405020304" pitchFamily="18" charset="0"/>
                <a:cs typeface="Times New Roman" panose="02020603050405020304" pitchFamily="18" charset="0"/>
              </a:rPr>
              <a:t>he </a:t>
            </a:r>
            <a:r>
              <a:rPr lang="en-IN" sz="3200" dirty="0">
                <a:latin typeface="Times New Roman" panose="02020603050405020304" pitchFamily="18" charset="0"/>
                <a:cs typeface="Times New Roman" panose="02020603050405020304" pitchFamily="18" charset="0"/>
              </a:rPr>
              <a:t>single most pondered question in history </a:t>
            </a:r>
            <a:r>
              <a:rPr lang="en-IN" sz="3200" dirty="0" smtClean="0">
                <a:latin typeface="Times New Roman" panose="02020603050405020304" pitchFamily="18" charset="0"/>
                <a:cs typeface="Times New Roman" panose="02020603050405020304" pitchFamily="18" charset="0"/>
              </a:rPr>
              <a:t>might be – </a:t>
            </a:r>
            <a:r>
              <a:rPr lang="en-IN" sz="3200" dirty="0">
                <a:latin typeface="Times New Roman" panose="02020603050405020304" pitchFamily="18" charset="0"/>
                <a:cs typeface="Times New Roman" panose="02020603050405020304" pitchFamily="18" charset="0"/>
              </a:rPr>
              <a:t>what caused World </a:t>
            </a:r>
            <a:r>
              <a:rPr lang="en-IN" sz="3200" dirty="0" smtClean="0">
                <a:latin typeface="Times New Roman" panose="02020603050405020304" pitchFamily="18" charset="0"/>
                <a:cs typeface="Times New Roman" panose="02020603050405020304" pitchFamily="18" charset="0"/>
              </a:rPr>
              <a:t>War-</a:t>
            </a:r>
            <a:r>
              <a:rPr lang="en-IN" sz="3200" dirty="0">
                <a:latin typeface="Times New Roman" panose="02020603050405020304" pitchFamily="18" charset="0"/>
                <a:cs typeface="Times New Roman" panose="02020603050405020304" pitchFamily="18" charset="0"/>
              </a:rPr>
              <a:t>I</a:t>
            </a:r>
            <a:r>
              <a:rPr lang="en-IN" sz="3200" dirty="0" smtClean="0">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It </a:t>
            </a:r>
            <a:r>
              <a:rPr lang="en-IN" sz="3200" dirty="0" smtClean="0">
                <a:latin typeface="Times New Roman" panose="02020603050405020304" pitchFamily="18" charset="0"/>
                <a:cs typeface="Times New Roman" panose="02020603050405020304" pitchFamily="18" charset="0"/>
              </a:rPr>
              <a:t>was not </a:t>
            </a:r>
            <a:r>
              <a:rPr lang="en-IN" sz="3200" dirty="0">
                <a:latin typeface="Times New Roman" panose="02020603050405020304" pitchFamily="18" charset="0"/>
                <a:cs typeface="Times New Roman" panose="02020603050405020304" pitchFamily="18" charset="0"/>
              </a:rPr>
              <a:t>a case of a single </a:t>
            </a:r>
            <a:r>
              <a:rPr lang="en-IN" sz="3200" dirty="0" smtClean="0">
                <a:latin typeface="Times New Roman" panose="02020603050405020304" pitchFamily="18" charset="0"/>
                <a:cs typeface="Times New Roman" panose="02020603050405020304" pitchFamily="18" charset="0"/>
              </a:rPr>
              <a:t>eagerness </a:t>
            </a:r>
            <a:r>
              <a:rPr lang="en-IN" sz="3200" dirty="0">
                <a:latin typeface="Times New Roman" panose="02020603050405020304" pitchFamily="18" charset="0"/>
                <a:cs typeface="Times New Roman" panose="02020603050405020304" pitchFamily="18" charset="0"/>
              </a:rPr>
              <a:t>pushing others to take a military </a:t>
            </a:r>
            <a:r>
              <a:rPr lang="en-IN" sz="3200" dirty="0" smtClean="0">
                <a:latin typeface="Times New Roman" panose="02020603050405020304" pitchFamily="18" charset="0"/>
                <a:cs typeface="Times New Roman" panose="02020603050405020304" pitchFamily="18" charset="0"/>
              </a:rPr>
              <a:t>stand like the Second World War. </a:t>
            </a:r>
            <a:r>
              <a:rPr lang="en-IN" sz="3200" dirty="0">
                <a:latin typeface="Times New Roman" panose="02020603050405020304" pitchFamily="18" charset="0"/>
                <a:cs typeface="Times New Roman" panose="02020603050405020304" pitchFamily="18" charset="0"/>
              </a:rPr>
              <a:t>It </a:t>
            </a:r>
            <a:r>
              <a:rPr lang="en-IN" sz="3200" dirty="0" smtClean="0">
                <a:latin typeface="Times New Roman" panose="02020603050405020304" pitchFamily="18" charset="0"/>
                <a:cs typeface="Times New Roman" panose="02020603050405020304" pitchFamily="18" charset="0"/>
              </a:rPr>
              <a:t>did not have </a:t>
            </a:r>
            <a:r>
              <a:rPr lang="en-IN" sz="3200" dirty="0">
                <a:latin typeface="Times New Roman" panose="02020603050405020304" pitchFamily="18" charset="0"/>
                <a:cs typeface="Times New Roman" panose="02020603050405020304" pitchFamily="18" charset="0"/>
              </a:rPr>
              <a:t>the moral </a:t>
            </a:r>
            <a:r>
              <a:rPr lang="en-IN" sz="3200" dirty="0" smtClean="0">
                <a:latin typeface="Times New Roman" panose="02020603050405020304" pitchFamily="18" charset="0"/>
                <a:cs typeface="Times New Roman" panose="02020603050405020304" pitchFamily="18" charset="0"/>
              </a:rPr>
              <a:t>vindication </a:t>
            </a:r>
            <a:r>
              <a:rPr lang="en-IN" sz="3200" dirty="0">
                <a:latin typeface="Times New Roman" panose="02020603050405020304" pitchFamily="18" charset="0"/>
                <a:cs typeface="Times New Roman" panose="02020603050405020304" pitchFamily="18" charset="0"/>
              </a:rPr>
              <a:t>of resisting a tyrant.</a:t>
            </a:r>
          </a:p>
          <a:p>
            <a:pPr marL="0" indent="0" algn="just" fontAlgn="base">
              <a:buNone/>
            </a:pPr>
            <a:r>
              <a:rPr lang="en-IN" sz="3200" dirty="0" smtClean="0">
                <a:latin typeface="Times New Roman" panose="02020603050405020304" pitchFamily="18" charset="0"/>
                <a:cs typeface="Times New Roman" panose="02020603050405020304" pitchFamily="18" charset="0"/>
              </a:rPr>
              <a:t>	Rather</a:t>
            </a:r>
            <a:r>
              <a:rPr lang="en-IN" sz="3200" dirty="0">
                <a:latin typeface="Times New Roman" panose="02020603050405020304" pitchFamily="18" charset="0"/>
                <a:cs typeface="Times New Roman" panose="02020603050405020304" pitchFamily="18" charset="0"/>
              </a:rPr>
              <a:t>, a delicate but toxic balance of structural forces created a dry tinder that was lit by </a:t>
            </a:r>
            <a:r>
              <a:rPr lang="en-IN" sz="3200" dirty="0" smtClean="0">
                <a:latin typeface="Times New Roman" panose="02020603050405020304" pitchFamily="18" charset="0"/>
                <a:cs typeface="Times New Roman" panose="02020603050405020304" pitchFamily="18" charset="0"/>
              </a:rPr>
              <a:t>the assassination of Archduke Frances Ferdinand in Sarajevo. </a:t>
            </a:r>
            <a:r>
              <a:rPr lang="en-IN" sz="3200" dirty="0">
                <a:latin typeface="Times New Roman" panose="02020603050405020304" pitchFamily="18" charset="0"/>
                <a:cs typeface="Times New Roman" panose="02020603050405020304" pitchFamily="18" charset="0"/>
              </a:rPr>
              <a:t>That event </a:t>
            </a:r>
            <a:r>
              <a:rPr lang="en-IN" sz="3200" dirty="0" smtClean="0">
                <a:latin typeface="Times New Roman" panose="02020603050405020304" pitchFamily="18" charset="0"/>
                <a:cs typeface="Times New Roman" panose="02020603050405020304" pitchFamily="18" charset="0"/>
              </a:rPr>
              <a:t>hurried </a:t>
            </a:r>
            <a:r>
              <a:rPr lang="en-IN" sz="3200" dirty="0">
                <a:latin typeface="Times New Roman" panose="02020603050405020304" pitchFamily="18" charset="0"/>
                <a:cs typeface="Times New Roman" panose="02020603050405020304" pitchFamily="18" charset="0"/>
              </a:rPr>
              <a:t>the July Crisis, which saw the major European </a:t>
            </a:r>
            <a:r>
              <a:rPr lang="en-IN" sz="3200" dirty="0" smtClean="0">
                <a:latin typeface="Times New Roman" panose="02020603050405020304" pitchFamily="18" charset="0"/>
                <a:cs typeface="Times New Roman" panose="02020603050405020304" pitchFamily="18" charset="0"/>
              </a:rPr>
              <a:t>powers </a:t>
            </a:r>
            <a:r>
              <a:rPr lang="en-IN" sz="3200" dirty="0">
                <a:latin typeface="Times New Roman" panose="02020603050405020304" pitchFamily="18" charset="0"/>
                <a:cs typeface="Times New Roman" panose="02020603050405020304" pitchFamily="18" charset="0"/>
              </a:rPr>
              <a:t>toward open conflict.</a:t>
            </a:r>
          </a:p>
          <a:p>
            <a:pPr algn="just"/>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77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Consequences </a:t>
            </a:r>
            <a:r>
              <a:rPr lang="en-US" sz="4000" b="1" dirty="0" err="1" smtClean="0">
                <a:latin typeface="Times New Roman" panose="02020603050405020304" pitchFamily="18" charset="0"/>
                <a:cs typeface="Times New Roman" panose="02020603050405020304" pitchFamily="18" charset="0"/>
              </a:rPr>
              <a:t>Contd</a:t>
            </a:r>
            <a:r>
              <a:rPr lang="en-US" sz="4000" b="1" dirty="0" smtClean="0">
                <a:latin typeface="Times New Roman" panose="02020603050405020304" pitchFamily="18" charset="0"/>
                <a:cs typeface="Times New Roman" panose="02020603050405020304" pitchFamily="18" charset="0"/>
              </a:rPr>
              <a:t>….</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3. Social </a:t>
            </a:r>
            <a:r>
              <a:rPr lang="en-US" b="1" dirty="0">
                <a:latin typeface="Times New Roman" panose="02020603050405020304" pitchFamily="18" charset="0"/>
                <a:cs typeface="Times New Roman" panose="02020603050405020304" pitchFamily="18" charset="0"/>
              </a:rPr>
              <a:t>Consequences:</a:t>
            </a:r>
            <a:r>
              <a:rPr lang="en-US" dirty="0">
                <a:latin typeface="Times New Roman" panose="02020603050405020304" pitchFamily="18" charset="0"/>
                <a:cs typeface="Times New Roman" panose="02020603050405020304" pitchFamily="18" charset="0"/>
              </a:rPr>
              <a:t> World war changed society completely. Birth rates declined because millions of young men died (eight million died, millions wounded, maimed, widows and orphans). Civilians lost their land and fled to other countries.</a:t>
            </a:r>
          </a:p>
          <a:p>
            <a:pPr lvl="1"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role of women also changed. They played a major part in replacing men in factories and offices. Many countries gave women more rights after the war had ended, including the right to </a:t>
            </a:r>
            <a:r>
              <a:rPr lang="en-US" sz="2800" dirty="0" smtClean="0">
                <a:latin typeface="Times New Roman" panose="02020603050405020304" pitchFamily="18" charset="0"/>
                <a:cs typeface="Times New Roman" panose="02020603050405020304" pitchFamily="18" charset="0"/>
              </a:rPr>
              <a:t>vote.</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upper classes lost their leading role in society. Young middle and lower class men and women demanded a say in forming their country after the </a:t>
            </a:r>
            <a:r>
              <a:rPr lang="en-US" sz="2800" dirty="0" smtClean="0">
                <a:latin typeface="Times New Roman" panose="02020603050405020304" pitchFamily="18" charset="0"/>
                <a:cs typeface="Times New Roman" panose="02020603050405020304" pitchFamily="18" charset="0"/>
              </a:rPr>
              <a:t>war.</a:t>
            </a:r>
            <a:endParaRPr lang="en-US" b="1"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4. Treaty </a:t>
            </a:r>
            <a:r>
              <a:rPr lang="en-US" b="1" dirty="0">
                <a:latin typeface="Times New Roman" panose="02020603050405020304" pitchFamily="18" charset="0"/>
                <a:cs typeface="Times New Roman" panose="02020603050405020304" pitchFamily="18" charset="0"/>
              </a:rPr>
              <a:t>of Versailles:</a:t>
            </a:r>
            <a:r>
              <a:rPr lang="en-US" dirty="0">
                <a:latin typeface="Times New Roman" panose="02020603050405020304" pitchFamily="18" charset="0"/>
                <a:cs typeface="Times New Roman" panose="02020603050405020304" pitchFamily="18" charset="0"/>
              </a:rPr>
              <a:t> On June 28, 1919, World War I officially ended with the signing of the Treaty of Versailles. The Treaty of Versailles was an attempt to prevent the world from going into another </a:t>
            </a:r>
            <a:r>
              <a:rPr lang="en-US" dirty="0" smtClean="0">
                <a:latin typeface="Times New Roman" panose="02020603050405020304" pitchFamily="18" charset="0"/>
                <a:cs typeface="Times New Roman" panose="02020603050405020304" pitchFamily="18" charset="0"/>
              </a:rPr>
              <a:t>war</a:t>
            </a:r>
            <a:endParaRPr lang="en-US" sz="28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31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I</a:t>
            </a:r>
            <a:r>
              <a:rPr lang="en-US" sz="4000" b="1" dirty="0" smtClean="0">
                <a:latin typeface="Times New Roman" panose="02020603050405020304" pitchFamily="18" charset="0"/>
                <a:cs typeface="Times New Roman" panose="02020603050405020304" pitchFamily="18" charset="0"/>
              </a:rPr>
              <a:t>mportant Social and Ideological changes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a:t>
            </a:r>
            <a:r>
              <a:rPr lang="en-US" sz="2400" b="1" dirty="0">
                <a:latin typeface="Times New Roman" panose="02020603050405020304" pitchFamily="18" charset="0"/>
                <a:cs typeface="Times New Roman" panose="02020603050405020304" pitchFamily="18" charset="0"/>
              </a:rPr>
              <a:t> U.S.,</a:t>
            </a:r>
            <a:r>
              <a:rPr lang="en-US" sz="2400" dirty="0">
                <a:latin typeface="Times New Roman" panose="02020603050405020304" pitchFamily="18" charset="0"/>
                <a:cs typeface="Times New Roman" panose="02020603050405020304" pitchFamily="18" charset="0"/>
              </a:rPr>
              <a:t> which had won the war but had not experienced the conflict on its territory, </a:t>
            </a:r>
            <a:r>
              <a:rPr lang="en-US" sz="2400" b="1" dirty="0">
                <a:latin typeface="Times New Roman" panose="02020603050405020304" pitchFamily="18" charset="0"/>
                <a:cs typeface="Times New Roman" panose="02020603050405020304" pitchFamily="18" charset="0"/>
              </a:rPr>
              <a:t>became a first world </a:t>
            </a:r>
            <a:r>
              <a:rPr lang="en-US" sz="2400" b="1" dirty="0" smtClean="0">
                <a:latin typeface="Times New Roman" panose="02020603050405020304" pitchFamily="18" charset="0"/>
                <a:cs typeface="Times New Roman" panose="02020603050405020304" pitchFamily="18" charset="0"/>
              </a:rPr>
              <a:t>power.</a:t>
            </a:r>
            <a:endParaRPr lang="en-US"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mass mobilization of men led to the incorporation of women into the workforce, which was a major step forward for women's </a:t>
            </a:r>
            <a:r>
              <a:rPr lang="en-US" sz="2400" dirty="0" smtClean="0">
                <a:latin typeface="Times New Roman" panose="02020603050405020304" pitchFamily="18" charset="0"/>
                <a:cs typeface="Times New Roman" panose="02020603050405020304" pitchFamily="18" charset="0"/>
              </a:rPr>
              <a:t>rights.</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triumph of the Soviet Revolution (Russian Revolution) and the social crisis that followed the</a:t>
            </a:r>
            <a:r>
              <a:rPr lang="en-US" sz="2400" b="1" dirty="0">
                <a:latin typeface="Times New Roman" panose="02020603050405020304" pitchFamily="18" charset="0"/>
                <a:cs typeface="Times New Roman" panose="02020603050405020304" pitchFamily="18" charset="0"/>
              </a:rPr>
              <a:t> war encouraged workers</a:t>
            </a:r>
            <a:r>
              <a:rPr lang="en-US" sz="2400" dirty="0">
                <a:latin typeface="Times New Roman" panose="02020603050405020304" pitchFamily="18" charset="0"/>
                <a:cs typeface="Times New Roman" panose="02020603050405020304" pitchFamily="18" charset="0"/>
              </a:rPr>
              <a:t> in many countries to protest, creating a pre-revolutionary </a:t>
            </a:r>
            <a:r>
              <a:rPr lang="en-US" sz="2400" dirty="0" smtClean="0">
                <a:latin typeface="Times New Roman" panose="02020603050405020304" pitchFamily="18" charset="0"/>
                <a:cs typeface="Times New Roman" panose="02020603050405020304" pitchFamily="18" charset="0"/>
              </a:rPr>
              <a:t>climate.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extreme nationalism experienced during the war, coupled with fear of a Communist revolution, encouraged the middle-class populations of some countries to move to the extreme right. This created a hotbed of fascist </a:t>
            </a:r>
            <a:r>
              <a:rPr lang="en-US" sz="2400" dirty="0" smtClean="0">
                <a:latin typeface="Times New Roman" panose="02020603050405020304" pitchFamily="18" charset="0"/>
                <a:cs typeface="Times New Roman" panose="02020603050405020304" pitchFamily="18" charset="0"/>
              </a:rPr>
              <a:t>movements.</a:t>
            </a:r>
          </a:p>
          <a:p>
            <a:pPr algn="just">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Creation </a:t>
            </a:r>
            <a:r>
              <a:rPr lang="en-US" sz="2400" b="1" dirty="0">
                <a:latin typeface="Times New Roman" panose="02020603050405020304" pitchFamily="18" charset="0"/>
                <a:cs typeface="Times New Roman" panose="02020603050405020304" pitchFamily="18" charset="0"/>
              </a:rPr>
              <a:t>of the League of Nations:</a:t>
            </a:r>
            <a:r>
              <a:rPr lang="en-US" sz="2400" dirty="0">
                <a:latin typeface="Times New Roman" panose="02020603050405020304" pitchFamily="18" charset="0"/>
                <a:cs typeface="Times New Roman" panose="02020603050405020304" pitchFamily="18" charset="0"/>
              </a:rPr>
              <a:t> The League of Nations was an international diplomatic group developed after World War I as a way to solve disputes between countries before they erupted into open warfare. A precursor to the United Nations, the League achieved some victories but had a mixed record of </a:t>
            </a:r>
            <a:r>
              <a:rPr lang="en-US" sz="2400" dirty="0" smtClean="0">
                <a:latin typeface="Times New Roman" panose="02020603050405020304" pitchFamily="18" charset="0"/>
                <a:cs typeface="Times New Roman" panose="02020603050405020304" pitchFamily="18" charset="0"/>
              </a:rPr>
              <a:t>success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077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India and World War-I</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dirty="0">
                <a:latin typeface="Times New Roman" panose="02020603050405020304" pitchFamily="18" charset="0"/>
                <a:cs typeface="Times New Roman" panose="02020603050405020304" pitchFamily="18" charset="0"/>
              </a:rPr>
              <a:t>India being a former British colony played a vital role in helping Britain and its allies win over Germany and allies, a role that is often overlooked.</a:t>
            </a:r>
          </a:p>
          <a:p>
            <a:pPr algn="just"/>
            <a:r>
              <a:rPr lang="en-US" dirty="0">
                <a:latin typeface="Times New Roman" panose="02020603050405020304" pitchFamily="18" charset="0"/>
                <a:cs typeface="Times New Roman" panose="02020603050405020304" pitchFamily="18" charset="0"/>
              </a:rPr>
              <a:t>Being a British colony, the Indian Army contributed a large number of soldiers to the European, Mediterranean and the Middle East conflicts of war in World War I.</a:t>
            </a:r>
          </a:p>
          <a:p>
            <a:pPr algn="just"/>
            <a:r>
              <a:rPr lang="en-US" dirty="0">
                <a:latin typeface="Times New Roman" panose="02020603050405020304" pitchFamily="18" charset="0"/>
                <a:cs typeface="Times New Roman" panose="02020603050405020304" pitchFamily="18" charset="0"/>
              </a:rPr>
              <a:t>The Indian Army fought against the German Empire in East Africa and also on the Western Front.</a:t>
            </a:r>
          </a:p>
          <a:p>
            <a:pPr algn="just"/>
            <a:r>
              <a:rPr lang="en-US" dirty="0">
                <a:latin typeface="Times New Roman" panose="02020603050405020304" pitchFamily="18" charset="0"/>
                <a:cs typeface="Times New Roman" panose="02020603050405020304" pitchFamily="18" charset="0"/>
              </a:rPr>
              <a:t>They served in places as diverse as France and Belgium, Mesopotamia, Egypt, Gallipoli, Palestine and Sinai.</a:t>
            </a:r>
          </a:p>
          <a:p>
            <a:pPr algn="just"/>
            <a:r>
              <a:rPr lang="en-US" dirty="0">
                <a:latin typeface="Times New Roman" panose="02020603050405020304" pitchFamily="18" charset="0"/>
                <a:cs typeface="Times New Roman" panose="02020603050405020304" pitchFamily="18" charset="0"/>
              </a:rPr>
              <a:t>More than 70 thousand of the Indian soldiers who served British in World War I lost their lives. Sir Claude </a:t>
            </a:r>
            <a:r>
              <a:rPr lang="en-US" dirty="0" err="1">
                <a:latin typeface="Times New Roman" panose="02020603050405020304" pitchFamily="18" charset="0"/>
                <a:cs typeface="Times New Roman" panose="02020603050405020304" pitchFamily="18" charset="0"/>
              </a:rPr>
              <a:t>Auchinleck</a:t>
            </a:r>
            <a:r>
              <a:rPr lang="en-US" dirty="0">
                <a:latin typeface="Times New Roman" panose="02020603050405020304" pitchFamily="18" charset="0"/>
                <a:cs typeface="Times New Roman" panose="02020603050405020304" pitchFamily="18" charset="0"/>
              </a:rPr>
              <a:t>, Commander-in-Chief of the Indian Army once said: " Britain couldn't have come through the wars if they hadn't had the Indian Army."</a:t>
            </a:r>
          </a:p>
          <a:p>
            <a:pPr algn="just"/>
            <a:r>
              <a:rPr lang="en-US" dirty="0">
                <a:latin typeface="Times New Roman" panose="02020603050405020304" pitchFamily="18" charset="0"/>
                <a:cs typeface="Times New Roman" panose="02020603050405020304" pitchFamily="18" charset="0"/>
              </a:rPr>
              <a:t>As high as 100 million British Pounds was given by India to Britain to fund their war anticipating dominion status and home rule in return.</a:t>
            </a:r>
          </a:p>
          <a:p>
            <a:pPr algn="just"/>
            <a:r>
              <a:rPr lang="en-US" dirty="0">
                <a:latin typeface="Times New Roman" panose="02020603050405020304" pitchFamily="18" charset="0"/>
                <a:cs typeface="Times New Roman" panose="02020603050405020304" pitchFamily="18" charset="0"/>
              </a:rPr>
              <a:t>The British raised men and money from India, as well as large supplies of food, cash, and ammunition, collected by British taxation policies. In return, the British promised to award self-rule to India at the end of the war which eventually was not delivered.</a:t>
            </a:r>
          </a:p>
          <a:p>
            <a:pPr algn="just"/>
            <a:r>
              <a:rPr lang="en-US" dirty="0">
                <a:latin typeface="Times New Roman" panose="02020603050405020304" pitchFamily="18" charset="0"/>
                <a:cs typeface="Times New Roman" panose="02020603050405020304" pitchFamily="18" charset="0"/>
              </a:rPr>
              <a:t>However, the “war to end all wars” turned out to be the opposite. By ensuring Germany’s economic ruin and political humiliation through the Treaty of Versatile, the post-war settlement provided fertile ground for World War </a:t>
            </a:r>
            <a:r>
              <a:rPr lang="en-US" dirty="0" smtClean="0">
                <a:latin typeface="Times New Roman" panose="02020603050405020304" pitchFamily="18" charset="0"/>
                <a:cs typeface="Times New Roman" panose="02020603050405020304" pitchFamily="18" charset="0"/>
              </a:rPr>
              <a:t>II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70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Treaty of Versailles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dirty="0" smtClean="0">
                <a:latin typeface="Times New Roman" panose="02020603050405020304" pitchFamily="18" charset="0"/>
                <a:cs typeface="Times New Roman" panose="02020603050405020304" pitchFamily="18" charset="0"/>
              </a:rPr>
              <a:t>It is organized in several chapters each having different clauses.</a:t>
            </a:r>
          </a:p>
          <a:p>
            <a:r>
              <a:rPr lang="en-US" b="1" dirty="0" smtClean="0">
                <a:latin typeface="Times New Roman" panose="02020603050405020304" pitchFamily="18" charset="0"/>
                <a:cs typeface="Times New Roman" panose="02020603050405020304" pitchFamily="18" charset="0"/>
              </a:rPr>
              <a:t>Territorial clauses: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France regained Alsace and Lorraine</a:t>
            </a:r>
          </a:p>
          <a:p>
            <a:r>
              <a:rPr lang="en-US" dirty="0" err="1" smtClean="0">
                <a:latin typeface="Times New Roman" panose="02020603050405020304" pitchFamily="18" charset="0"/>
                <a:cs typeface="Times New Roman" panose="02020603050405020304" pitchFamily="18" charset="0"/>
              </a:rPr>
              <a:t>Eupen</a:t>
            </a:r>
            <a:r>
              <a:rPr lang="en-US" dirty="0" smtClean="0">
                <a:latin typeface="Times New Roman" panose="02020603050405020304" pitchFamily="18" charset="0"/>
                <a:cs typeface="Times New Roman" panose="02020603050405020304" pitchFamily="18" charset="0"/>
              </a:rPr>
              <a:t> and </a:t>
            </a:r>
            <a:r>
              <a:rPr lang="en-US" dirty="0" err="1" smtClean="0">
                <a:latin typeface="Times New Roman" panose="02020603050405020304" pitchFamily="18" charset="0"/>
                <a:cs typeface="Times New Roman" panose="02020603050405020304" pitchFamily="18" charset="0"/>
              </a:rPr>
              <a:t>Malmedy</a:t>
            </a:r>
            <a:r>
              <a:rPr lang="en-US" dirty="0" smtClean="0">
                <a:latin typeface="Times New Roman" panose="02020603050405020304" pitchFamily="18" charset="0"/>
                <a:cs typeface="Times New Roman" panose="02020603050405020304" pitchFamily="18" charset="0"/>
              </a:rPr>
              <a:t> passed into the hands of Belgium</a:t>
            </a:r>
          </a:p>
          <a:p>
            <a:r>
              <a:rPr lang="en-US" dirty="0" smtClean="0">
                <a:latin typeface="Times New Roman" panose="02020603050405020304" pitchFamily="18" charset="0"/>
                <a:cs typeface="Times New Roman" panose="02020603050405020304" pitchFamily="18" charset="0"/>
              </a:rPr>
              <a:t>Eastern territories were annexed by Poland which caused East Prussia to become territorially isolated.</a:t>
            </a:r>
          </a:p>
          <a:p>
            <a:r>
              <a:rPr lang="en-US" dirty="0" smtClean="0">
                <a:latin typeface="Times New Roman" panose="02020603050405020304" pitchFamily="18" charset="0"/>
                <a:cs typeface="Times New Roman" panose="02020603050405020304" pitchFamily="18" charset="0"/>
              </a:rPr>
              <a:t>Danzig and Memel, former Baltic German cities were declared free cities</a:t>
            </a:r>
          </a:p>
          <a:p>
            <a:r>
              <a:rPr lang="en-US" dirty="0" smtClean="0">
                <a:latin typeface="Times New Roman" panose="02020603050405020304" pitchFamily="18" charset="0"/>
                <a:cs typeface="Times New Roman" panose="02020603050405020304" pitchFamily="18" charset="0"/>
              </a:rPr>
              <a:t>Denmark annexed northern Schleswig-Holstein</a:t>
            </a:r>
          </a:p>
          <a:p>
            <a:r>
              <a:rPr lang="en-US" dirty="0" smtClean="0">
                <a:latin typeface="Times New Roman" panose="02020603050405020304" pitchFamily="18" charset="0"/>
                <a:cs typeface="Times New Roman" panose="02020603050405020304" pitchFamily="18" charset="0"/>
              </a:rPr>
              <a:t>Germany lost all of its colonies and the victors annexed them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260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Military </a:t>
            </a:r>
            <a:r>
              <a:rPr lang="en-US" sz="4000" b="1" dirty="0" smtClean="0">
                <a:latin typeface="Times New Roman" panose="02020603050405020304" pitchFamily="18" charset="0"/>
                <a:cs typeface="Times New Roman" panose="02020603050405020304" pitchFamily="18" charset="0"/>
              </a:rPr>
              <a:t>clauses in the Treaty </a:t>
            </a:r>
            <a:r>
              <a:rPr lang="en-US" sz="4000" b="1" smtClean="0">
                <a:latin typeface="Times New Roman" panose="02020603050405020304" pitchFamily="18" charset="0"/>
                <a:cs typeface="Times New Roman" panose="02020603050405020304" pitchFamily="18" charset="0"/>
              </a:rPr>
              <a:t>of Versailles</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anose="02020603050405020304" pitchFamily="18" charset="0"/>
                <a:cs typeface="Times New Roman" panose="02020603050405020304" pitchFamily="18" charset="0"/>
              </a:rPr>
              <a:t>Drastic </a:t>
            </a:r>
            <a:r>
              <a:rPr lang="en-US" sz="3200" dirty="0">
                <a:latin typeface="Times New Roman" panose="02020603050405020304" pitchFamily="18" charset="0"/>
                <a:cs typeface="Times New Roman" panose="02020603050405020304" pitchFamily="18" charset="0"/>
              </a:rPr>
              <a:t>limitation of the German navy.</a:t>
            </a:r>
          </a:p>
          <a:p>
            <a:pPr algn="just"/>
            <a:r>
              <a:rPr lang="en-US" sz="3200" dirty="0" smtClean="0">
                <a:latin typeface="Times New Roman" panose="02020603050405020304" pitchFamily="18" charset="0"/>
                <a:cs typeface="Times New Roman" panose="02020603050405020304" pitchFamily="18" charset="0"/>
              </a:rPr>
              <a:t>Manufacture of </a:t>
            </a:r>
            <a:r>
              <a:rPr lang="en-US" sz="3200" dirty="0" err="1" smtClean="0">
                <a:latin typeface="Times New Roman" panose="02020603050405020304" pitchFamily="18" charset="0"/>
                <a:cs typeface="Times New Roman" panose="02020603050405020304" pitchFamily="18" charset="0"/>
              </a:rPr>
              <a:t>armoured</a:t>
            </a:r>
            <a:r>
              <a:rPr lang="en-US" sz="3200" dirty="0" smtClean="0">
                <a:latin typeface="Times New Roman" panose="02020603050405020304" pitchFamily="18" charset="0"/>
                <a:cs typeface="Times New Roman" panose="02020603050405020304" pitchFamily="18" charset="0"/>
              </a:rPr>
              <a:t> cars, tanks, submarines, airplanes, and poison gas for Germany were forbidden. Only a few specified factories were allowed to make weapons.</a:t>
            </a:r>
          </a:p>
          <a:p>
            <a:pPr algn="just"/>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general Army was restricted to </a:t>
            </a:r>
            <a:r>
              <a:rPr lang="en-US" sz="3200" dirty="0">
                <a:latin typeface="Times New Roman" panose="02020603050405020304" pitchFamily="18" charset="0"/>
                <a:cs typeface="Times New Roman" panose="02020603050405020304" pitchFamily="18" charset="0"/>
              </a:rPr>
              <a:t>(only 100,000 </a:t>
            </a:r>
            <a:r>
              <a:rPr lang="en-US" sz="3200" dirty="0" smtClean="0">
                <a:latin typeface="Times New Roman" panose="02020603050405020304" pitchFamily="18" charset="0"/>
                <a:cs typeface="Times New Roman" panose="02020603050405020304" pitchFamily="18" charset="0"/>
              </a:rPr>
              <a:t>troops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Demilitarization of the Rhineland region</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827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War Reparations</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The treaty declared Germany and its allies responsible for all 'loss and damage' suffered by the Allies and as a consequence they were forced to pay war reparations to the victors.</a:t>
            </a:r>
          </a:p>
          <a:p>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26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Other Treaties</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The </a:t>
            </a:r>
            <a:r>
              <a:rPr lang="en-US" sz="3600" b="1" dirty="0">
                <a:latin typeface="Times New Roman" panose="02020603050405020304" pitchFamily="18" charset="0"/>
                <a:cs typeface="Times New Roman" panose="02020603050405020304" pitchFamily="18" charset="0"/>
              </a:rPr>
              <a:t>Treaty of Neuilly, signed with </a:t>
            </a:r>
            <a:r>
              <a:rPr lang="en-US" sz="3600" b="1" dirty="0" smtClean="0">
                <a:latin typeface="Times New Roman" panose="02020603050405020304" pitchFamily="18" charset="0"/>
                <a:cs typeface="Times New Roman" panose="02020603050405020304" pitchFamily="18" charset="0"/>
              </a:rPr>
              <a:t>Bulgaria (27</a:t>
            </a:r>
            <a:r>
              <a:rPr lang="en-US" sz="3600" b="1" baseline="30000" dirty="0" smtClean="0">
                <a:latin typeface="Times New Roman" panose="02020603050405020304" pitchFamily="18" charset="0"/>
                <a:cs typeface="Times New Roman" panose="02020603050405020304" pitchFamily="18" charset="0"/>
              </a:rPr>
              <a:t>th</a:t>
            </a:r>
            <a:r>
              <a:rPr lang="en-US" sz="3600" b="1" dirty="0" smtClean="0">
                <a:latin typeface="Times New Roman" panose="02020603050405020304" pitchFamily="18" charset="0"/>
                <a:cs typeface="Times New Roman" panose="02020603050405020304" pitchFamily="18" charset="0"/>
              </a:rPr>
              <a:t> Nov, 1919)</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The small Balkan country suffered several territorial losses, in the benefit of Romania, Greece and a brand-new country: Yugoslavia.</a:t>
            </a:r>
          </a:p>
          <a:p>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683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The Treaty of Sevres </a:t>
            </a:r>
            <a:r>
              <a:rPr lang="en-US" sz="3600" b="1" dirty="0" smtClean="0">
                <a:latin typeface="Times New Roman" panose="02020603050405020304" pitchFamily="18" charset="0"/>
                <a:cs typeface="Times New Roman" panose="02020603050405020304" pitchFamily="18" charset="0"/>
              </a:rPr>
              <a:t>(10</a:t>
            </a:r>
            <a:r>
              <a:rPr lang="en-US" sz="3600" b="1" baseline="30000" dirty="0" smtClean="0">
                <a:latin typeface="Times New Roman" panose="02020603050405020304" pitchFamily="18" charset="0"/>
                <a:cs typeface="Times New Roman" panose="02020603050405020304" pitchFamily="18" charset="0"/>
              </a:rPr>
              <a:t>th</a:t>
            </a:r>
            <a:r>
              <a:rPr lang="en-US" sz="3600" b="1" dirty="0" smtClean="0">
                <a:latin typeface="Times New Roman" panose="02020603050405020304" pitchFamily="18" charset="0"/>
                <a:cs typeface="Times New Roman" panose="02020603050405020304" pitchFamily="18" charset="0"/>
              </a:rPr>
              <a:t> Aug, 1920</a:t>
            </a:r>
            <a:r>
              <a:rPr lang="en-US" sz="3600" b="1"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signed </a:t>
            </a:r>
            <a:r>
              <a:rPr lang="en-US" sz="3600" b="1" dirty="0" smtClean="0">
                <a:latin typeface="Times New Roman" panose="02020603050405020304" pitchFamily="18" charset="0"/>
                <a:cs typeface="Times New Roman" panose="02020603050405020304" pitchFamily="18" charset="0"/>
              </a:rPr>
              <a:t>with Turkey</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Treaty of Sevres was extremely hard and led to the Turkish national rebellion, which was led by Kemal Ataturk. This also led to the war against Greece, which occupied large areas of Anatolia</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18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Causes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fontAlgn="base">
              <a:buNone/>
            </a:pPr>
            <a:r>
              <a:rPr lang="en-IN" b="1" dirty="0" smtClean="0">
                <a:latin typeface="Times New Roman" panose="02020603050405020304" pitchFamily="18" charset="0"/>
                <a:cs typeface="Times New Roman" panose="02020603050405020304" pitchFamily="18" charset="0"/>
              </a:rPr>
              <a:t>Militarism:</a:t>
            </a:r>
            <a:endParaRPr lang="en-IN" dirty="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 The </a:t>
            </a:r>
            <a:r>
              <a:rPr lang="en-IN" dirty="0">
                <a:latin typeface="Times New Roman" panose="02020603050405020304" pitchFamily="18" charset="0"/>
                <a:cs typeface="Times New Roman" panose="02020603050405020304" pitchFamily="18" charset="0"/>
              </a:rPr>
              <a:t>late nineteenth century was an era of military competition, particularly between the major European powers. The policy of building a stronger military was judged relative to neighbours, creating a culture of paranoia that heightened the search for alliances. It was fed by the cultural belief that war is good for </a:t>
            </a:r>
            <a:r>
              <a:rPr lang="en-IN" dirty="0" smtClean="0">
                <a:latin typeface="Times New Roman" panose="02020603050405020304" pitchFamily="18" charset="0"/>
                <a:cs typeface="Times New Roman" panose="02020603050405020304" pitchFamily="18" charset="0"/>
              </a:rPr>
              <a:t>nations.</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Germany </a:t>
            </a:r>
            <a:r>
              <a:rPr lang="en-IN" dirty="0">
                <a:latin typeface="Times New Roman" panose="02020603050405020304" pitchFamily="18" charset="0"/>
                <a:cs typeface="Times New Roman" panose="02020603050405020304" pitchFamily="18" charset="0"/>
              </a:rPr>
              <a:t>in particular looked to expand its navy. However, the ‘naval race’ was never a real contest – the British always </a:t>
            </a:r>
            <a:r>
              <a:rPr lang="en-IN" dirty="0" smtClean="0">
                <a:latin typeface="Times New Roman" panose="02020603050405020304" pitchFamily="18" charset="0"/>
                <a:cs typeface="Times New Roman" panose="02020603050405020304" pitchFamily="18" charset="0"/>
              </a:rPr>
              <a:t>had </a:t>
            </a:r>
            <a:r>
              <a:rPr lang="en-IN" dirty="0">
                <a:latin typeface="Times New Roman" panose="02020603050405020304" pitchFamily="18" charset="0"/>
                <a:cs typeface="Times New Roman" panose="02020603050405020304" pitchFamily="18" charset="0"/>
              </a:rPr>
              <a:t>maintained naval superiority.  But the British obsession with naval dominance was strong. Government rhetoric exaggerated military expansionism.  A simple naivety in the potential scale and bloodshed of a European war prevented several governments from checking their aggression.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92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Alliances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fontAlgn="base">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 A web of alliances developed in Europe between 1870 and 1914 </a:t>
            </a:r>
            <a:r>
              <a:rPr lang="en-IN" dirty="0">
                <a:latin typeface="Times New Roman" panose="02020603050405020304" pitchFamily="18" charset="0"/>
                <a:cs typeface="Times New Roman" panose="02020603050405020304" pitchFamily="18" charset="0"/>
              </a:rPr>
              <a:t>effectively creating two camps bound by commitments to maintain sovereignty or intervene militarily – </a:t>
            </a:r>
            <a:r>
              <a:rPr lang="en-IN" dirty="0" smtClean="0">
                <a:latin typeface="Times New Roman" panose="02020603050405020304" pitchFamily="18" charset="0"/>
                <a:cs typeface="Times New Roman" panose="02020603050405020304" pitchFamily="18" charset="0"/>
              </a:rPr>
              <a:t>the </a:t>
            </a:r>
            <a:r>
              <a:rPr lang="en-IN" dirty="0" err="1" smtClean="0">
                <a:latin typeface="Times New Roman" panose="02020603050405020304" pitchFamily="18" charset="0"/>
                <a:cs typeface="Times New Roman" panose="02020603050405020304" pitchFamily="18" charset="0"/>
              </a:rPr>
              <a:t>Tripple</a:t>
            </a:r>
            <a:r>
              <a:rPr lang="en-IN" dirty="0" smtClean="0">
                <a:latin typeface="Times New Roman" panose="02020603050405020304" pitchFamily="18" charset="0"/>
                <a:cs typeface="Times New Roman" panose="02020603050405020304" pitchFamily="18" charset="0"/>
              </a:rPr>
              <a:t> Entente</a:t>
            </a: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friendly understanding) and </a:t>
            </a:r>
            <a:r>
              <a:rPr lang="en-IN" dirty="0">
                <a:latin typeface="Times New Roman" panose="02020603050405020304" pitchFamily="18" charset="0"/>
                <a:cs typeface="Times New Roman" panose="02020603050405020304" pitchFamily="18" charset="0"/>
              </a:rPr>
              <a:t>the Triple </a:t>
            </a:r>
            <a:r>
              <a:rPr lang="en-IN" dirty="0" smtClean="0">
                <a:latin typeface="Times New Roman" panose="02020603050405020304" pitchFamily="18" charset="0"/>
                <a:cs typeface="Times New Roman" panose="02020603050405020304" pitchFamily="18" charset="0"/>
              </a:rPr>
              <a:t>Alliance.</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Triple Alliance of 1882 linked Germany, Austria-Hungary and </a:t>
            </a:r>
            <a:r>
              <a:rPr lang="en-IN" dirty="0" smtClean="0">
                <a:latin typeface="Times New Roman" panose="02020603050405020304" pitchFamily="18" charset="0"/>
                <a:cs typeface="Times New Roman" panose="02020603050405020304" pitchFamily="18" charset="0"/>
              </a:rPr>
              <a:t>Italy.</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Triple Entente of 1907 linked France, Britain and </a:t>
            </a:r>
            <a:r>
              <a:rPr lang="en-IN" dirty="0" smtClean="0">
                <a:latin typeface="Times New Roman" panose="02020603050405020304" pitchFamily="18" charset="0"/>
                <a:cs typeface="Times New Roman" panose="02020603050405020304" pitchFamily="18" charset="0"/>
              </a:rPr>
              <a:t>Russia.</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A </a:t>
            </a:r>
            <a:r>
              <a:rPr lang="en-IN" dirty="0">
                <a:latin typeface="Times New Roman" panose="02020603050405020304" pitchFamily="18" charset="0"/>
                <a:cs typeface="Times New Roman" panose="02020603050405020304" pitchFamily="18" charset="0"/>
              </a:rPr>
              <a:t>historic point of conflict between Austria Hungary and Russia was over their incompatible Balkan interests, and France had a deep suspicion of Germany rooted in their defeat in the 1870 war</a:t>
            </a:r>
            <a:r>
              <a:rPr lang="en-IN" dirty="0" smtClean="0">
                <a:latin typeface="Times New Roman" panose="02020603050405020304" pitchFamily="18" charset="0"/>
                <a:cs typeface="Times New Roman" panose="02020603050405020304" pitchFamily="18" charset="0"/>
              </a:rPr>
              <a:t>.</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The alliance system primarily came about because after 1870 Germany, under Bismarck, set a precedent by playing its neighbours’ imperial endeavours off one another, in order to maintain a balance of power within Europe</a:t>
            </a:r>
          </a:p>
          <a:p>
            <a:pPr algn="just" fontAlgn="base">
              <a:buFont typeface="Wingdings" panose="05000000000000000000" pitchFamily="2" charset="2"/>
              <a:buChar char="Ø"/>
            </a:pP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316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Imperialism</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fontAlgn="base">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Imperial competition </a:t>
            </a:r>
            <a:r>
              <a:rPr lang="en-IN" sz="2400" dirty="0">
                <a:latin typeface="Times New Roman" panose="02020603050405020304" pitchFamily="18" charset="0"/>
                <a:cs typeface="Times New Roman" panose="02020603050405020304" pitchFamily="18" charset="0"/>
              </a:rPr>
              <a:t>pushed the countries towards adopting alliances. Colonies were units of exchange that could be bargained without significantly affecting the metro-pole. They also brought nations who would otherwise not interact into conflict and agreement. For example, the Russo-Japanese War (1905) over aspirations in China, helped bring the Triple Entente into </a:t>
            </a:r>
            <a:r>
              <a:rPr lang="en-IN" sz="2400" dirty="0" smtClean="0">
                <a:latin typeface="Times New Roman" panose="02020603050405020304" pitchFamily="18" charset="0"/>
                <a:cs typeface="Times New Roman" panose="02020603050405020304" pitchFamily="18" charset="0"/>
              </a:rPr>
              <a:t>being.</a:t>
            </a:r>
          </a:p>
          <a:p>
            <a:pPr algn="just" fontAlgn="base">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It </a:t>
            </a:r>
            <a:r>
              <a:rPr lang="en-IN" sz="2400" dirty="0">
                <a:latin typeface="Times New Roman" panose="02020603050405020304" pitchFamily="18" charset="0"/>
                <a:cs typeface="Times New Roman" panose="02020603050405020304" pitchFamily="18" charset="0"/>
              </a:rPr>
              <a:t>has been suggested that Germany was motivated by imperial ambitions to invade Belgium and France. Certainly the expansion of the British and French empires, fired by the rise of industrialism and the pursuit of new markets, caused some resentment in Germany, and the pursuit of a short, aborted imperial policy in the late nineteenth </a:t>
            </a:r>
            <a:r>
              <a:rPr lang="en-IN" sz="2400" dirty="0" smtClean="0">
                <a:latin typeface="Times New Roman" panose="02020603050405020304" pitchFamily="18" charset="0"/>
                <a:cs typeface="Times New Roman" panose="02020603050405020304" pitchFamily="18" charset="0"/>
              </a:rPr>
              <a:t>century.</a:t>
            </a:r>
          </a:p>
          <a:p>
            <a:pPr algn="just" fontAlgn="base">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However </a:t>
            </a:r>
            <a:r>
              <a:rPr lang="en-IN" sz="2400" dirty="0">
                <a:latin typeface="Times New Roman" panose="02020603050405020304" pitchFamily="18" charset="0"/>
                <a:cs typeface="Times New Roman" panose="02020603050405020304" pitchFamily="18" charset="0"/>
              </a:rPr>
              <a:t>the suggestion that Germany wanted to create a European empire in 1914 is not supported by the pre-war rhetoric and strategy.</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14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Nationalism</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Nationalism </a:t>
            </a:r>
            <a:r>
              <a:rPr lang="en-IN" dirty="0">
                <a:latin typeface="Times New Roman" panose="02020603050405020304" pitchFamily="18" charset="0"/>
                <a:cs typeface="Times New Roman" panose="02020603050405020304" pitchFamily="18" charset="0"/>
              </a:rPr>
              <a:t>was also a new and powerful source of tension in Europe. It was tied to militarism, and clashed with the interests of the imperial powers in Europe. Nationalism created new areas of interest over which nations could </a:t>
            </a:r>
            <a:r>
              <a:rPr lang="en-IN" dirty="0" smtClean="0">
                <a:latin typeface="Times New Roman" panose="02020603050405020304" pitchFamily="18" charset="0"/>
                <a:cs typeface="Times New Roman" panose="02020603050405020304" pitchFamily="18" charset="0"/>
              </a:rPr>
              <a:t>compete. </a:t>
            </a:r>
          </a:p>
          <a:p>
            <a:pPr marL="457200" lvl="1" indent="0" algn="just" fontAlgn="base">
              <a:buNone/>
            </a:pPr>
            <a:r>
              <a:rPr lang="en-IN" dirty="0" smtClean="0">
                <a:latin typeface="Times New Roman" panose="02020603050405020304" pitchFamily="18" charset="0"/>
                <a:cs typeface="Times New Roman" panose="02020603050405020304" pitchFamily="18" charset="0"/>
              </a:rPr>
              <a:t>For </a:t>
            </a:r>
            <a:r>
              <a:rPr lang="en-IN" dirty="0">
                <a:latin typeface="Times New Roman" panose="02020603050405020304" pitchFamily="18" charset="0"/>
                <a:cs typeface="Times New Roman" panose="02020603050405020304" pitchFamily="18" charset="0"/>
              </a:rPr>
              <a:t>example, The Habsburg empire was tottering agglomeration of 11 different nationalities, with large </a:t>
            </a:r>
            <a:r>
              <a:rPr lang="en-IN" dirty="0" smtClean="0">
                <a:latin typeface="Times New Roman" panose="02020603050405020304" pitchFamily="18" charset="0"/>
                <a:cs typeface="Times New Roman" panose="02020603050405020304" pitchFamily="18" charset="0"/>
              </a:rPr>
              <a:t>Slavic </a:t>
            </a:r>
            <a:r>
              <a:rPr lang="en-IN" dirty="0">
                <a:latin typeface="Times New Roman" panose="02020603050405020304" pitchFamily="18" charset="0"/>
                <a:cs typeface="Times New Roman" panose="02020603050405020304" pitchFamily="18" charset="0"/>
              </a:rPr>
              <a:t>populations in Galicia and the Balkans whose nationalist aspirations ran counter to imperial cohesion. Nationalism in the Balkan’s also piqued Russia’s historic interest in the </a:t>
            </a:r>
            <a:r>
              <a:rPr lang="en-IN" dirty="0" smtClean="0">
                <a:latin typeface="Times New Roman" panose="02020603050405020304" pitchFamily="18" charset="0"/>
                <a:cs typeface="Times New Roman" panose="02020603050405020304" pitchFamily="18" charset="0"/>
              </a:rPr>
              <a:t>region.</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Serbian </a:t>
            </a:r>
            <a:r>
              <a:rPr lang="en-IN" dirty="0">
                <a:latin typeface="Times New Roman" panose="02020603050405020304" pitchFamily="18" charset="0"/>
                <a:cs typeface="Times New Roman" panose="02020603050405020304" pitchFamily="18" charset="0"/>
              </a:rPr>
              <a:t>nationalism created the trigger cause of the conflict – the assassination of the heir to the Austro-Hungarian throne, Archduke Franz Ferdinand.</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4766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The spark and Final Cause: Assassination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fontAlgn="base">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Ferdinand </a:t>
            </a:r>
            <a:r>
              <a:rPr lang="en-IN" sz="2400" dirty="0">
                <a:latin typeface="Times New Roman" panose="02020603050405020304" pitchFamily="18" charset="0"/>
                <a:cs typeface="Times New Roman" panose="02020603050405020304" pitchFamily="18" charset="0"/>
              </a:rPr>
              <a:t>and his wife were murdered in Sarajevo by </a:t>
            </a:r>
            <a:r>
              <a:rPr lang="en-IN" sz="2400" dirty="0" err="1">
                <a:latin typeface="Times New Roman" panose="02020603050405020304" pitchFamily="18" charset="0"/>
                <a:cs typeface="Times New Roman" panose="02020603050405020304" pitchFamily="18" charset="0"/>
              </a:rPr>
              <a:t>Gavrilo</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Princip</a:t>
            </a:r>
            <a:r>
              <a:rPr lang="en-IN" sz="2400" dirty="0">
                <a:latin typeface="Times New Roman" panose="02020603050405020304" pitchFamily="18" charset="0"/>
                <a:cs typeface="Times New Roman" panose="02020603050405020304" pitchFamily="18" charset="0"/>
              </a:rPr>
              <a:t>, a member of the Bosnian Serbian nationalist terrorist organization the ‘Black Hand Gang.’ Ferdinand’s death, which was interpreted as a product of official Serbian policy, created the July Crisis – a month of diplomatic and governmental miscalculations that saw a domino effect of war declarations </a:t>
            </a:r>
            <a:r>
              <a:rPr lang="en-IN" sz="2400" dirty="0" smtClean="0">
                <a:latin typeface="Times New Roman" panose="02020603050405020304" pitchFamily="18" charset="0"/>
                <a:cs typeface="Times New Roman" panose="02020603050405020304" pitchFamily="18" charset="0"/>
              </a:rPr>
              <a:t>initiated.</a:t>
            </a:r>
          </a:p>
          <a:p>
            <a:pPr algn="just" fontAlgn="base">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historical dialogue on this issue is vast and distorted by substantial biases. Vague and undefined schemes of reckless expansion were imputed to the German leadership in the immediate aftermath of the war with the ‘war-guilt’ clause. The notion that Germany was bursting with newfound strength, proud of her abilities and eager to showcase them, was </a:t>
            </a:r>
            <a:r>
              <a:rPr lang="en-IN" sz="2400" dirty="0" smtClean="0">
                <a:latin typeface="Times New Roman" panose="02020603050405020304" pitchFamily="18" charset="0"/>
                <a:cs typeface="Times New Roman" panose="02020603050405020304" pitchFamily="18" charset="0"/>
              </a:rPr>
              <a:t>overplayed.</a:t>
            </a:r>
          </a:p>
          <a:p>
            <a:pPr algn="just" fontAlgn="base">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almost laughable rationalization of British imperial power as ‘necessary’ or ‘civilizing’ didn’t translate to German imperialism, which was ‘aggressive’ and ‘expansionist.’ There is an on-going historical discussion on who if anyone was most </a:t>
            </a:r>
            <a:r>
              <a:rPr lang="en-IN" sz="2400" dirty="0" smtClean="0">
                <a:latin typeface="Times New Roman" panose="02020603050405020304" pitchFamily="18" charset="0"/>
                <a:cs typeface="Times New Roman" panose="02020603050405020304" pitchFamily="18" charset="0"/>
              </a:rPr>
              <a:t>culpable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368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fontAlgn="base">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 Blame </a:t>
            </a:r>
            <a:r>
              <a:rPr lang="en-IN" dirty="0">
                <a:latin typeface="Times New Roman" panose="02020603050405020304" pitchFamily="18" charset="0"/>
                <a:cs typeface="Times New Roman" panose="02020603050405020304" pitchFamily="18" charset="0"/>
              </a:rPr>
              <a:t>has been directed at every single combatant at one point or another, and some have said that all the major governments considered a golden opportunity for increasing popularity at </a:t>
            </a:r>
            <a:r>
              <a:rPr lang="en-IN" dirty="0" smtClean="0">
                <a:latin typeface="Times New Roman" panose="02020603050405020304" pitchFamily="18" charset="0"/>
                <a:cs typeface="Times New Roman" panose="02020603050405020304" pitchFamily="18" charset="0"/>
              </a:rPr>
              <a:t>home.</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Schlieffen plan could be blamed for bringing Britain into the war, the scale of the war could be blamed on Russia as the first big country to mobilise, inherent rivalries between imperialism and capitalism could be blamed for polarising the combatants. AJP Taylor’s ‘timetable theory’ emphasises the delicate, highly complex plans involved in mobilization which prompted ostensibly aggressive military </a:t>
            </a:r>
            <a:r>
              <a:rPr lang="en-IN" dirty="0" smtClean="0">
                <a:latin typeface="Times New Roman" panose="02020603050405020304" pitchFamily="18" charset="0"/>
                <a:cs typeface="Times New Roman" panose="02020603050405020304" pitchFamily="18" charset="0"/>
              </a:rPr>
              <a:t>preparations.</a:t>
            </a:r>
          </a:p>
          <a:p>
            <a:pPr algn="just" fontAlgn="base">
              <a:buFont typeface="Wingdings" panose="05000000000000000000" pitchFamily="2" charset="2"/>
              <a:buChar char="Ø"/>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Every </a:t>
            </a:r>
            <a:r>
              <a:rPr lang="en-IN" dirty="0">
                <a:latin typeface="Times New Roman" panose="02020603050405020304" pitchFamily="18" charset="0"/>
                <a:cs typeface="Times New Roman" panose="02020603050405020304" pitchFamily="18" charset="0"/>
              </a:rPr>
              <a:t>point has some merit, but in the end what proved most devastating was the combination of an alliance network with the widespread, misguided belief that war is good for nations, and that the best way to fight a modern war was to attack. That the war was inevitable is questionable, but certainly the notion of glorious war, of war as a good for nation-building, was strong pre-1914. By the end of the war, it was </a:t>
            </a:r>
            <a:r>
              <a:rPr lang="en-IN" dirty="0" smtClean="0">
                <a:latin typeface="Times New Roman" panose="02020603050405020304" pitchFamily="18" charset="0"/>
                <a:cs typeface="Times New Roman" panose="02020603050405020304" pitchFamily="18" charset="0"/>
              </a:rPr>
              <a:t>dead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98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Phases/Events of the War</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conflict developed on several fronts in Europe, Africa, and Asia. The two main scenarios were the </a:t>
            </a:r>
            <a:r>
              <a:rPr lang="en-US" sz="2400" b="1" dirty="0">
                <a:latin typeface="Times New Roman" panose="02020603050405020304" pitchFamily="18" charset="0"/>
                <a:cs typeface="Times New Roman" panose="02020603050405020304" pitchFamily="18" charset="0"/>
              </a:rPr>
              <a:t>Western front,</a:t>
            </a:r>
            <a:r>
              <a:rPr lang="en-US" sz="2400" dirty="0">
                <a:latin typeface="Times New Roman" panose="02020603050405020304" pitchFamily="18" charset="0"/>
                <a:cs typeface="Times New Roman" panose="02020603050405020304" pitchFamily="18" charset="0"/>
              </a:rPr>
              <a:t> where the Germans confronted Britain, France and, after 1917, the Americans. The second front was the </a:t>
            </a:r>
            <a:r>
              <a:rPr lang="en-US" sz="2400" b="1" dirty="0">
                <a:latin typeface="Times New Roman" panose="02020603050405020304" pitchFamily="18" charset="0"/>
                <a:cs typeface="Times New Roman" panose="02020603050405020304" pitchFamily="18" charset="0"/>
              </a:rPr>
              <a:t>Eastern front</a:t>
            </a:r>
            <a:r>
              <a:rPr lang="en-US" sz="2400" dirty="0">
                <a:latin typeface="Times New Roman" panose="02020603050405020304" pitchFamily="18" charset="0"/>
                <a:cs typeface="Times New Roman" panose="02020603050405020304" pitchFamily="18" charset="0"/>
              </a:rPr>
              <a:t> in which the Russians fought against Germans and </a:t>
            </a:r>
            <a:r>
              <a:rPr lang="en-US" sz="2400" dirty="0" smtClean="0">
                <a:latin typeface="Times New Roman" panose="02020603050405020304" pitchFamily="18" charset="0"/>
                <a:cs typeface="Times New Roman" panose="02020603050405020304" pitchFamily="18" charset="0"/>
              </a:rPr>
              <a:t>Austro-Hungarians.</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After </a:t>
            </a:r>
            <a:r>
              <a:rPr lang="en-US" sz="2400" dirty="0">
                <a:latin typeface="Times New Roman" panose="02020603050405020304" pitchFamily="18" charset="0"/>
                <a:cs typeface="Times New Roman" panose="02020603050405020304" pitchFamily="18" charset="0"/>
              </a:rPr>
              <a:t>a brief German advance in 1914, the western front was stabilized and a long and brutal trench warfare started: it was a </a:t>
            </a:r>
            <a:r>
              <a:rPr lang="en-US" sz="2400" b="1" dirty="0">
                <a:latin typeface="Times New Roman" panose="02020603050405020304" pitchFamily="18" charset="0"/>
                <a:cs typeface="Times New Roman" panose="02020603050405020304" pitchFamily="18" charset="0"/>
              </a:rPr>
              <a:t>"war of attrition"</a:t>
            </a:r>
            <a:r>
              <a:rPr lang="en-US" sz="2400" dirty="0">
                <a:latin typeface="Times New Roman" panose="02020603050405020304" pitchFamily="18" charset="0"/>
                <a:cs typeface="Times New Roman" panose="02020603050405020304" pitchFamily="18" charset="0"/>
              </a:rPr>
              <a:t> (the western front remained immovable). Meanwhile on the Eastern Front the Germans advanced but not </a:t>
            </a:r>
            <a:r>
              <a:rPr lang="en-US" sz="2400" dirty="0" smtClean="0">
                <a:latin typeface="Times New Roman" panose="02020603050405020304" pitchFamily="18" charset="0"/>
                <a:cs typeface="Times New Roman" panose="02020603050405020304" pitchFamily="18" charset="0"/>
              </a:rPr>
              <a:t>decisively.</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1917,</a:t>
            </a:r>
            <a:r>
              <a:rPr lang="en-US" sz="2400" dirty="0">
                <a:latin typeface="Times New Roman" panose="02020603050405020304" pitchFamily="18" charset="0"/>
                <a:cs typeface="Times New Roman" panose="02020603050405020304" pitchFamily="18" charset="0"/>
              </a:rPr>
              <a:t> two events changed the course of the war: the </a:t>
            </a:r>
            <a:r>
              <a:rPr lang="en-US" sz="2400" b="1" dirty="0">
                <a:latin typeface="Times New Roman" panose="02020603050405020304" pitchFamily="18" charset="0"/>
                <a:cs typeface="Times New Roman" panose="02020603050405020304" pitchFamily="18" charset="0"/>
              </a:rPr>
              <a:t>United States joined</a:t>
            </a:r>
            <a:r>
              <a:rPr lang="en-US" sz="2400" dirty="0">
                <a:latin typeface="Times New Roman" panose="02020603050405020304" pitchFamily="18" charset="0"/>
                <a:cs typeface="Times New Roman" panose="02020603050405020304" pitchFamily="18" charset="0"/>
              </a:rPr>
              <a:t> the Allies and Russia, after the </a:t>
            </a:r>
            <a:r>
              <a:rPr lang="en-US" sz="2400" b="1" dirty="0">
                <a:latin typeface="Times New Roman" panose="02020603050405020304" pitchFamily="18" charset="0"/>
                <a:cs typeface="Times New Roman" panose="02020603050405020304" pitchFamily="18" charset="0"/>
              </a:rPr>
              <a:t>Russian revolution,</a:t>
            </a:r>
            <a:r>
              <a:rPr lang="en-US" sz="2400" dirty="0">
                <a:latin typeface="Times New Roman" panose="02020603050405020304" pitchFamily="18" charset="0"/>
                <a:cs typeface="Times New Roman" panose="02020603050405020304" pitchFamily="18" charset="0"/>
              </a:rPr>
              <a:t> abandoned the conflict and signed a separate </a:t>
            </a:r>
            <a:r>
              <a:rPr lang="en-US" sz="2400" dirty="0" smtClean="0">
                <a:latin typeface="Times New Roman" panose="02020603050405020304" pitchFamily="18" charset="0"/>
                <a:cs typeface="Times New Roman" panose="02020603050405020304" pitchFamily="18" charset="0"/>
              </a:rPr>
              <a:t>peace.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Finally </a:t>
            </a:r>
            <a:r>
              <a:rPr lang="en-US" sz="2400" dirty="0">
                <a:latin typeface="Times New Roman" panose="02020603050405020304" pitchFamily="18" charset="0"/>
                <a:cs typeface="Times New Roman" panose="02020603050405020304" pitchFamily="18" charset="0"/>
              </a:rPr>
              <a:t>after the German offensive in the spring of 1918, the Allied counterattack managed to force a decisive retreat of the German army. The defeat of its Germany’s allies and the revolution in Germany that dethroned </a:t>
            </a:r>
            <a:r>
              <a:rPr lang="en-US" sz="2400" dirty="0" err="1">
                <a:latin typeface="Times New Roman" panose="02020603050405020304" pitchFamily="18" charset="0"/>
                <a:cs typeface="Times New Roman" panose="02020603050405020304" pitchFamily="18" charset="0"/>
              </a:rPr>
              <a:t>Wilhem</a:t>
            </a:r>
            <a:r>
              <a:rPr lang="en-US" sz="2400" dirty="0">
                <a:latin typeface="Times New Roman" panose="02020603050405020304" pitchFamily="18" charset="0"/>
                <a:cs typeface="Times New Roman" panose="02020603050405020304" pitchFamily="18" charset="0"/>
              </a:rPr>
              <a:t> II (German Emperor), brought about the signing of the armistice on November 11, 1918. The Great War was </a:t>
            </a:r>
            <a:r>
              <a:rPr lang="en-US" sz="2400" dirty="0" smtClean="0">
                <a:latin typeface="Times New Roman" panose="02020603050405020304" pitchFamily="18" charset="0"/>
                <a:cs typeface="Times New Roman" panose="02020603050405020304" pitchFamily="18" charset="0"/>
              </a:rPr>
              <a:t>over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935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Consequences/Impacts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b="1" dirty="0" smtClean="0">
                <a:latin typeface="Times New Roman" panose="02020603050405020304" pitchFamily="18" charset="0"/>
                <a:cs typeface="Times New Roman" panose="02020603050405020304" pitchFamily="18" charset="0"/>
              </a:rPr>
              <a:t>1. Economic </a:t>
            </a:r>
            <a:r>
              <a:rPr lang="en-US" b="1" dirty="0">
                <a:latin typeface="Times New Roman" panose="02020603050405020304" pitchFamily="18" charset="0"/>
                <a:cs typeface="Times New Roman" panose="02020603050405020304" pitchFamily="18" charset="0"/>
              </a:rPr>
              <a:t>consequences:</a:t>
            </a:r>
            <a:r>
              <a:rPr lang="en-US" dirty="0">
                <a:latin typeface="Times New Roman" panose="02020603050405020304" pitchFamily="18" charset="0"/>
                <a:cs typeface="Times New Roman" panose="02020603050405020304" pitchFamily="18" charset="0"/>
              </a:rPr>
              <a:t> World War I cost the participating countries a lot of money. Germany and Great Britain spent about 60% of the money their economy produced. Countries had to raise taxes and borrow money from their citizens. They also printed money in order to buy weapons and other things they needed for war. This led to </a:t>
            </a:r>
            <a:r>
              <a:rPr lang="en-US" b="1" dirty="0">
                <a:latin typeface="Times New Roman" panose="02020603050405020304" pitchFamily="18" charset="0"/>
                <a:cs typeface="Times New Roman" panose="02020603050405020304" pitchFamily="18" charset="0"/>
              </a:rPr>
              <a:t>inflation after the war.</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2. Political </a:t>
            </a:r>
            <a:r>
              <a:rPr lang="en-US" b="1" dirty="0">
                <a:latin typeface="Times New Roman" panose="02020603050405020304" pitchFamily="18" charset="0"/>
                <a:cs typeface="Times New Roman" panose="02020603050405020304" pitchFamily="18" charset="0"/>
              </a:rPr>
              <a:t>Consequences:</a:t>
            </a:r>
            <a:r>
              <a:rPr lang="en-US" dirty="0">
                <a:latin typeface="Times New Roman" panose="02020603050405020304" pitchFamily="18" charset="0"/>
                <a:cs typeface="Times New Roman" panose="02020603050405020304" pitchFamily="18" charset="0"/>
              </a:rPr>
              <a:t> World War I brought an end to four monarchies: Czar Nicholas II of Russia, Kaiser Wilhelm of Germany, Emperor Charles of Austria and the sultan of the Ottoman Empire had to step </a:t>
            </a:r>
            <a:r>
              <a:rPr lang="en-US" dirty="0" smtClean="0">
                <a:latin typeface="Times New Roman" panose="02020603050405020304" pitchFamily="18" charset="0"/>
                <a:cs typeface="Times New Roman" panose="02020603050405020304" pitchFamily="18" charset="0"/>
              </a:rPr>
              <a:t>down.</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New </a:t>
            </a:r>
            <a:r>
              <a:rPr lang="en-US" dirty="0">
                <a:latin typeface="Times New Roman" panose="02020603050405020304" pitchFamily="18" charset="0"/>
                <a:cs typeface="Times New Roman" panose="02020603050405020304" pitchFamily="18" charset="0"/>
              </a:rPr>
              <a:t>countries were created out of old empires. Austria- Hungary was carved up into a number of independent </a:t>
            </a:r>
            <a:r>
              <a:rPr lang="en-US" dirty="0" smtClean="0">
                <a:latin typeface="Times New Roman" panose="02020603050405020304" pitchFamily="18" charset="0"/>
                <a:cs typeface="Times New Roman" panose="02020603050405020304" pitchFamily="18" charset="0"/>
              </a:rPr>
              <a:t>states.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Russia </a:t>
            </a:r>
            <a:r>
              <a:rPr lang="en-US" dirty="0">
                <a:latin typeface="Times New Roman" panose="02020603050405020304" pitchFamily="18" charset="0"/>
                <a:cs typeface="Times New Roman" panose="02020603050405020304" pitchFamily="18" charset="0"/>
              </a:rPr>
              <a:t>and Germany gave land to Poland. Countries in the Middle East were put under the control of Great Britain and </a:t>
            </a:r>
            <a:r>
              <a:rPr lang="en-US" dirty="0" smtClean="0">
                <a:latin typeface="Times New Roman" panose="02020603050405020304" pitchFamily="18" charset="0"/>
                <a:cs typeface="Times New Roman" panose="02020603050405020304" pitchFamily="18" charset="0"/>
              </a:rPr>
              <a:t>France.</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was left of Ottoman Empire became Turkey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1830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1370</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World War - I</vt:lpstr>
      <vt:lpstr>Causes</vt:lpstr>
      <vt:lpstr>Alliances</vt:lpstr>
      <vt:lpstr>Imperialism</vt:lpstr>
      <vt:lpstr>Nationalism</vt:lpstr>
      <vt:lpstr>The spark and Final Cause: Assassination</vt:lpstr>
      <vt:lpstr>PowerPoint Presentation</vt:lpstr>
      <vt:lpstr>Phases/Events of the War</vt:lpstr>
      <vt:lpstr>Consequences/Impacts</vt:lpstr>
      <vt:lpstr>Consequences Contd….</vt:lpstr>
      <vt:lpstr>Important Social and Ideological changes</vt:lpstr>
      <vt:lpstr>India and World War-I</vt:lpstr>
      <vt:lpstr>Treaty of Versailles</vt:lpstr>
      <vt:lpstr>Military clauses in the Treaty of Versailles</vt:lpstr>
      <vt:lpstr>War Reparations</vt:lpstr>
      <vt:lpstr>Other Treaties</vt:lpstr>
      <vt:lpstr>The Treaty of Sevres (10th Aug, 1920)  signed with Turkey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 I</dc:title>
  <dc:creator>hp</dc:creator>
  <cp:lastModifiedBy>hp</cp:lastModifiedBy>
  <cp:revision>30</cp:revision>
  <dcterms:created xsi:type="dcterms:W3CDTF">2022-09-20T15:06:14Z</dcterms:created>
  <dcterms:modified xsi:type="dcterms:W3CDTF">2022-09-27T15:01:35Z</dcterms:modified>
</cp:coreProperties>
</file>