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sldIdLst>
    <p:sldId id="256" r:id="rId2"/>
    <p:sldId id="266" r:id="rId3"/>
    <p:sldId id="267" r:id="rId4"/>
    <p:sldId id="268" r:id="rId5"/>
    <p:sldId id="269" r:id="rId6"/>
    <p:sldId id="270" r:id="rId7"/>
    <p:sldId id="271" r:id="rId8"/>
    <p:sldId id="272" r:id="rId9"/>
    <p:sldId id="273" r:id="rId10"/>
    <p:sldId id="27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702B7E-5037-464E-AC6D-10A96A88E2A9}" type="datetimeFigureOut">
              <a:rPr lang="en-IN" smtClean="0"/>
              <a:t>05-06-2022</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7ED35F-ED16-499E-AF32-F49C66BE493F}" type="slidenum">
              <a:rPr lang="en-IN" smtClean="0"/>
              <a:t>‹#›</a:t>
            </a:fld>
            <a:endParaRPr lang="en-IN"/>
          </a:p>
        </p:txBody>
      </p:sp>
    </p:spTree>
    <p:extLst>
      <p:ext uri="{BB962C8B-B14F-4D97-AF65-F5344CB8AC3E}">
        <p14:creationId xmlns:p14="http://schemas.microsoft.com/office/powerpoint/2010/main" val="37771239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197ED35F-ED16-499E-AF32-F49C66BE493F}" type="slidenum">
              <a:rPr lang="en-IN" smtClean="0"/>
              <a:t>10</a:t>
            </a:fld>
            <a:endParaRPr lang="en-IN"/>
          </a:p>
        </p:txBody>
      </p:sp>
    </p:spTree>
    <p:extLst>
      <p:ext uri="{BB962C8B-B14F-4D97-AF65-F5344CB8AC3E}">
        <p14:creationId xmlns:p14="http://schemas.microsoft.com/office/powerpoint/2010/main" val="1954601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753F92F-B08F-45F4-A04D-1092C9826FB6}" type="datetimeFigureOut">
              <a:rPr lang="en-IN" smtClean="0"/>
              <a:t>05-06-2022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53F92F-B08F-45F4-A04D-1092C9826FB6}" type="datetimeFigureOut">
              <a:rPr lang="en-IN" smtClean="0"/>
              <a:t>05-06-2022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753F92F-B08F-45F4-A04D-1092C9826FB6}" type="datetimeFigureOut">
              <a:rPr lang="en-IN" smtClean="0"/>
              <a:t>05-06-2022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753F92F-B08F-45F4-A04D-1092C9826FB6}" type="datetimeFigureOut">
              <a:rPr lang="en-IN" smtClean="0"/>
              <a:t>05-06-2022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53F92F-B08F-45F4-A04D-1092C9826FB6}" type="datetimeFigureOut">
              <a:rPr lang="en-IN" smtClean="0"/>
              <a:t>05-06-2022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753F92F-B08F-45F4-A04D-1092C9826FB6}" type="datetimeFigureOut">
              <a:rPr lang="en-IN" smtClean="0"/>
              <a:t>05-06-2022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6433E5-B5DF-45A7-8EC9-70C73B86037F}" type="slidenum">
              <a:rPr lang="en-IN" smtClean="0"/>
              <a:t>‹#›</a:t>
            </a:fld>
            <a:endParaRPr lang="en-IN"/>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753F92F-B08F-45F4-A04D-1092C9826FB6}" type="datetimeFigureOut">
              <a:rPr lang="en-IN" smtClean="0"/>
              <a:t>05-06-2022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66433E5-B5DF-45A7-8EC9-70C73B86037F}" type="slidenum">
              <a:rPr lang="en-IN" smtClean="0"/>
              <a:t>‹#›</a:t>
            </a:fld>
            <a:endParaRPr lang="en-IN"/>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753F92F-B08F-45F4-A04D-1092C9826FB6}" type="datetimeFigureOut">
              <a:rPr lang="en-IN" smtClean="0"/>
              <a:t>05-06-2022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53F92F-B08F-45F4-A04D-1092C9826FB6}" type="datetimeFigureOut">
              <a:rPr lang="en-IN" smtClean="0"/>
              <a:t>05-06-2022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3F92F-B08F-45F4-A04D-1092C9826FB6}" type="datetimeFigureOut">
              <a:rPr lang="en-IN" smtClean="0"/>
              <a:t>05-06-2022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6433E5-B5DF-45A7-8EC9-70C73B86037F}" type="slidenum">
              <a:rPr lang="en-IN" smtClean="0"/>
              <a:t>‹#›</a:t>
            </a:fld>
            <a:endParaRPr lang="en-IN"/>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3F92F-B08F-45F4-A04D-1092C9826FB6}" type="datetimeFigureOut">
              <a:rPr lang="en-IN" smtClean="0"/>
              <a:t>05-06-2022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6433E5-B5DF-45A7-8EC9-70C73B86037F}" type="slidenum">
              <a:rPr lang="en-IN" smtClean="0"/>
              <a:t>‹#›</a:t>
            </a:fld>
            <a:endParaRPr lang="en-IN"/>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753F92F-B08F-45F4-A04D-1092C9826FB6}" type="datetimeFigureOut">
              <a:rPr lang="en-IN" smtClean="0"/>
              <a:t>05-06-2022</a:t>
            </a:fld>
            <a:endParaRPr lang="en-IN"/>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IN"/>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666433E5-B5DF-45A7-8EC9-70C73B86037F}"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fontScale="92500"/>
          </a:bodyPr>
          <a:lstStyle/>
          <a:p>
            <a:r>
              <a:rPr lang="en-IN" sz="3600" b="1" dirty="0" smtClean="0"/>
              <a:t>LAISSEZ FAIRE – TEACHING BEHAVIOUR</a:t>
            </a:r>
            <a:endParaRPr lang="en-IN" sz="3600" b="1" dirty="0" smtClean="0"/>
          </a:p>
          <a:p>
            <a:pPr algn="just"/>
            <a:r>
              <a:rPr lang="en-US" sz="3600" dirty="0" smtClean="0"/>
              <a:t>Laissez faire teaching </a:t>
            </a:r>
            <a:r>
              <a:rPr lang="en-US" sz="3600" dirty="0" err="1" smtClean="0"/>
              <a:t>behaviour</a:t>
            </a:r>
            <a:r>
              <a:rPr lang="en-US" sz="3600" dirty="0" smtClean="0"/>
              <a:t> and class management style is the direct opposite of autocratic teaching </a:t>
            </a:r>
            <a:r>
              <a:rPr lang="en-US" sz="3600" dirty="0" err="1" smtClean="0"/>
              <a:t>behaviour</a:t>
            </a:r>
            <a:r>
              <a:rPr lang="en-US" sz="3600" dirty="0" smtClean="0"/>
              <a:t> and class management style. Instead of a single person making all decisions for an educational organization, group or team of students, laissez faire educational authority or teacher makes few decisions and their students and subordinates to choose appropriate working solutions. </a:t>
            </a:r>
            <a:endParaRPr lang="en-US" sz="3600" dirty="0" smtClean="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38294485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just"/>
            <a:r>
              <a:rPr lang="en-US" sz="3600" b="1" dirty="0" smtClean="0"/>
              <a:t>2. It allows teacher to avoid leadership:</a:t>
            </a:r>
            <a:r>
              <a:rPr lang="en-US" sz="3600" dirty="0" smtClean="0"/>
              <a:t> Laissez faire allow teachers to avoid their leadership responsibilities. </a:t>
            </a:r>
          </a:p>
          <a:p>
            <a:pPr algn="just"/>
            <a:r>
              <a:rPr lang="en-US" sz="3600" b="1" dirty="0" smtClean="0"/>
              <a:t>3.It is a teaching style which students can abuse:</a:t>
            </a:r>
            <a:r>
              <a:rPr lang="en-US" sz="3600" dirty="0" smtClean="0"/>
              <a:t> Some students may try to take advantage of the situation to their own benefit. They might submit false records of projects or paperwork to get appreciation and awards.</a:t>
            </a:r>
          </a:p>
          <a:p>
            <a:pPr algn="just"/>
            <a:endParaRPr lang="en-US" sz="3600" dirty="0" smtClean="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3979679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ctr"/>
            <a:endParaRPr lang="en-IN" sz="3600" b="1" dirty="0" smtClean="0">
              <a:latin typeface="Bernard MT Condensed" pitchFamily="18" charset="0"/>
            </a:endParaRPr>
          </a:p>
          <a:p>
            <a:pPr algn="ctr"/>
            <a:endParaRPr lang="en-IN" sz="3600" b="1" dirty="0">
              <a:latin typeface="Bernard MT Condensed" pitchFamily="18" charset="0"/>
            </a:endParaRPr>
          </a:p>
          <a:p>
            <a:pPr algn="ctr"/>
            <a:r>
              <a:rPr lang="en-IN" sz="6600" b="1" dirty="0" smtClean="0">
                <a:latin typeface="Bernard MT Condensed" pitchFamily="18" charset="0"/>
              </a:rPr>
              <a:t>THANK</a:t>
            </a:r>
          </a:p>
          <a:p>
            <a:pPr algn="ctr"/>
            <a:r>
              <a:rPr lang="en-US" sz="6600" b="1" dirty="0" smtClean="0">
                <a:latin typeface="Bernard MT Condensed" pitchFamily="18" charset="0"/>
              </a:rPr>
              <a:t>YOU</a:t>
            </a:r>
            <a:endParaRPr lang="en-IN" sz="6600" dirty="0">
              <a:latin typeface="Bernard MT Condensed" pitchFamily="18" charset="0"/>
            </a:endParaRPr>
          </a:p>
          <a:p>
            <a:pPr algn="just"/>
            <a:endParaRPr lang="en-US" sz="3600" dirty="0" smtClean="0"/>
          </a:p>
          <a:p>
            <a:pPr algn="just"/>
            <a:endParaRPr lang="en-US" sz="3200" dirty="0" smtClean="0"/>
          </a:p>
          <a:p>
            <a:pPr algn="just"/>
            <a:endParaRPr lang="en-IN" sz="3200" dirty="0" smtClean="0"/>
          </a:p>
          <a:p>
            <a:pPr algn="just"/>
            <a:endParaRPr lang="en-IN" sz="3200" dirty="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28857828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lnSpcReduction="10000"/>
          </a:bodyPr>
          <a:lstStyle/>
          <a:p>
            <a:pPr algn="just"/>
            <a:r>
              <a:rPr lang="en-US" sz="3600" dirty="0" smtClean="0"/>
              <a:t>Laissez faire is also known as ‘</a:t>
            </a:r>
            <a:r>
              <a:rPr lang="en-US" sz="3600" dirty="0" err="1" smtClean="0"/>
              <a:t>delegative</a:t>
            </a:r>
            <a:r>
              <a:rPr lang="en-US" sz="3600" dirty="0" smtClean="0"/>
              <a:t> teaching </a:t>
            </a:r>
            <a:r>
              <a:rPr lang="en-US" sz="3600" dirty="0" err="1" smtClean="0"/>
              <a:t>behaviour</a:t>
            </a:r>
            <a:r>
              <a:rPr lang="en-US" sz="3600" dirty="0" smtClean="0"/>
              <a:t> and class management style’. It is a method that assesses the unique talents of each students and assigns responsibility accordingly. </a:t>
            </a:r>
          </a:p>
          <a:p>
            <a:pPr algn="just"/>
            <a:r>
              <a:rPr lang="en-US" sz="3600" dirty="0" smtClean="0"/>
              <a:t>In other words, as long as the actions of a student are not adversely affecting the institution, students are allowed to use their all skills and ideas to complete their tasks how they see fit.  </a:t>
            </a:r>
            <a:endParaRPr lang="en-US" sz="3600" dirty="0" smtClean="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1249421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just"/>
            <a:r>
              <a:rPr lang="en-US" sz="3600" dirty="0" smtClean="0"/>
              <a:t>The laissez faire teacher is not very involved in the classroom. This teacher places few demands, if any, on the students and appears generally uninterested. </a:t>
            </a:r>
          </a:p>
          <a:p>
            <a:pPr algn="just"/>
            <a:r>
              <a:rPr lang="en-US" sz="3600" dirty="0" smtClean="0"/>
              <a:t>The laissez faire teacher just does not want to impose on the students. As such, he often feels that class preparation is not worth the effort.</a:t>
            </a:r>
          </a:p>
          <a:p>
            <a:pPr algn="just"/>
            <a:endParaRPr lang="en-US" sz="3600" dirty="0" smtClean="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3089862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just"/>
            <a:r>
              <a:rPr lang="en-US" sz="3600" dirty="0" smtClean="0"/>
              <a:t>Thus, we have seen that the laissez faire teaching style gives authority to students. A laissez faire teacher lacks direct supervision of his students and fails to provide regular feedback to those under his supervision.</a:t>
            </a:r>
          </a:p>
          <a:p>
            <a:pPr algn="just"/>
            <a:r>
              <a:rPr lang="en-US" sz="3600" dirty="0" smtClean="0"/>
              <a:t>Highly experienced and trained students requiring little supervision fall under the laissez faire teaching style.</a:t>
            </a:r>
          </a:p>
          <a:p>
            <a:pPr algn="just"/>
            <a:endParaRPr lang="en-US" sz="3600" dirty="0" smtClean="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2560901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just"/>
            <a:r>
              <a:rPr lang="en-US" sz="3600" b="1" dirty="0" smtClean="0"/>
              <a:t>Characteristics of laissez faire teaching </a:t>
            </a:r>
            <a:r>
              <a:rPr lang="en-US" sz="3600" b="1" dirty="0" err="1" smtClean="0"/>
              <a:t>behaviour</a:t>
            </a:r>
            <a:endParaRPr lang="en-US" sz="3600" b="1" dirty="0" smtClean="0"/>
          </a:p>
          <a:p>
            <a:pPr algn="just"/>
            <a:r>
              <a:rPr lang="en-US" sz="3600" dirty="0" smtClean="0"/>
              <a:t># The teacher accepts the students’ impulses and actions and is less likely to monitor their </a:t>
            </a:r>
            <a:r>
              <a:rPr lang="en-US" sz="3600" dirty="0" err="1" smtClean="0"/>
              <a:t>behaviour</a:t>
            </a:r>
            <a:r>
              <a:rPr lang="en-US" sz="3600" dirty="0" smtClean="0"/>
              <a:t>.</a:t>
            </a:r>
          </a:p>
          <a:p>
            <a:pPr algn="just"/>
            <a:r>
              <a:rPr lang="en-US" sz="3600" dirty="0" smtClean="0"/>
              <a:t># The teacher strives not to hurt the students’ feelings and has difficulty saying no or enforcing rules.</a:t>
            </a:r>
          </a:p>
          <a:p>
            <a:pPr algn="just"/>
            <a:endParaRPr lang="en-US" sz="3600" dirty="0" smtClean="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1804637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just"/>
            <a:endParaRPr lang="en-US" sz="3600" dirty="0" smtClean="0"/>
          </a:p>
          <a:p>
            <a:pPr algn="just"/>
            <a:r>
              <a:rPr lang="en-US" sz="3600" dirty="0" smtClean="0"/>
              <a:t># If a student disrupts the class, the teacher may assume that the student is not getting enough attention. </a:t>
            </a:r>
          </a:p>
          <a:p>
            <a:pPr algn="just"/>
            <a:r>
              <a:rPr lang="en-US" sz="3600" dirty="0" smtClean="0"/>
              <a:t># When a student interrupts a lecture, the teacher accepts the interruption with the belief that the student must surely have something valuable to add.  </a:t>
            </a:r>
          </a:p>
          <a:p>
            <a:pPr algn="just"/>
            <a:endParaRPr lang="en-US" sz="3600" dirty="0" smtClean="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124844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just"/>
            <a:r>
              <a:rPr lang="en-US" sz="3600" b="1" dirty="0" smtClean="0"/>
              <a:t>Advantages of laissez faire teaching </a:t>
            </a:r>
            <a:r>
              <a:rPr lang="en-US" sz="3600" b="1" dirty="0" err="1" smtClean="0"/>
              <a:t>behaviour</a:t>
            </a:r>
            <a:endParaRPr lang="en-US" sz="3600" b="1" dirty="0" smtClean="0"/>
          </a:p>
          <a:p>
            <a:pPr algn="just"/>
            <a:r>
              <a:rPr lang="en-US" sz="3600" b="1" dirty="0" smtClean="0"/>
              <a:t>1. It encourages personal growth:</a:t>
            </a:r>
            <a:r>
              <a:rPr lang="en-US" sz="3600" dirty="0" smtClean="0"/>
              <a:t> This teaching style creates an environment that facilitates growth and development. </a:t>
            </a:r>
          </a:p>
          <a:p>
            <a:pPr algn="just"/>
            <a:r>
              <a:rPr lang="en-US" sz="3600" b="1" dirty="0" smtClean="0"/>
              <a:t>2. It encourages innovation:</a:t>
            </a:r>
            <a:r>
              <a:rPr lang="en-US" sz="3600" dirty="0" smtClean="0"/>
              <a:t> The freedom given to students can encourage creativity and innovation.</a:t>
            </a:r>
          </a:p>
          <a:p>
            <a:pPr algn="just"/>
            <a:endParaRPr lang="en-US" sz="3600" dirty="0" smtClean="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3998448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lnSpcReduction="10000"/>
          </a:bodyPr>
          <a:lstStyle/>
          <a:p>
            <a:pPr algn="just"/>
            <a:r>
              <a:rPr lang="en-US" sz="3600" b="1" dirty="0" smtClean="0"/>
              <a:t>3. It encourages team members to explore new ideas:</a:t>
            </a:r>
            <a:r>
              <a:rPr lang="en-US" sz="3600" dirty="0" smtClean="0"/>
              <a:t> Although laissez faire is sometimes seen as being lazy or uninvolved, it can be strategically applied to encourage individual innovation. </a:t>
            </a:r>
          </a:p>
          <a:p>
            <a:pPr algn="just"/>
            <a:r>
              <a:rPr lang="en-US" sz="3600" b="1" dirty="0" smtClean="0"/>
              <a:t>4. It generates more individual satisfaction for the work being done:</a:t>
            </a:r>
            <a:r>
              <a:rPr lang="en-US" sz="3600" dirty="0" smtClean="0"/>
              <a:t> Under laissez faire, the independence provided allows individuals to complete tasks on their own on a regular basis.</a:t>
            </a:r>
          </a:p>
          <a:p>
            <a:pPr algn="just"/>
            <a:endParaRPr lang="en-US" sz="3600" dirty="0" smtClean="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2251436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476672"/>
            <a:ext cx="8640960" cy="5904655"/>
          </a:xfrm>
        </p:spPr>
        <p:txBody>
          <a:bodyPr>
            <a:normAutofit/>
          </a:bodyPr>
          <a:lstStyle/>
          <a:p>
            <a:pPr algn="just"/>
            <a:r>
              <a:rPr lang="en-US" sz="3600" b="1" dirty="0" smtClean="0"/>
              <a:t>Disadvantages of laissez faire teaching </a:t>
            </a:r>
            <a:r>
              <a:rPr lang="en-US" sz="3600" b="1" dirty="0" err="1" smtClean="0"/>
              <a:t>behaviour</a:t>
            </a:r>
            <a:r>
              <a:rPr lang="en-US" sz="3600" dirty="0" smtClean="0"/>
              <a:t> </a:t>
            </a:r>
          </a:p>
          <a:p>
            <a:pPr algn="just"/>
            <a:r>
              <a:rPr lang="en-US" sz="3600" b="1" dirty="0" smtClean="0"/>
              <a:t>1. It downplays the role of the teacher on the students:</a:t>
            </a:r>
            <a:r>
              <a:rPr lang="en-US" sz="3600" dirty="0" smtClean="0"/>
              <a:t> The role of the teacher is downplayed because that person takes such a hands-off approach. Because there is a little guidance being offered to the team, some members might try to step-in to take on a leadership role when they are not qualified to do so.</a:t>
            </a:r>
          </a:p>
          <a:p>
            <a:pPr algn="just"/>
            <a:endParaRPr lang="en-US" sz="3600" dirty="0" smtClean="0"/>
          </a:p>
          <a:p>
            <a:pPr algn="just"/>
            <a:endParaRPr lang="en-IN" sz="3600" dirty="0" smtClean="0"/>
          </a:p>
          <a:p>
            <a:pPr algn="just"/>
            <a:endParaRPr lang="en-IN" dirty="0"/>
          </a:p>
          <a:p>
            <a:endParaRPr lang="en-IN" dirty="0"/>
          </a:p>
        </p:txBody>
      </p:sp>
    </p:spTree>
    <p:extLst>
      <p:ext uri="{BB962C8B-B14F-4D97-AF65-F5344CB8AC3E}">
        <p14:creationId xmlns:p14="http://schemas.microsoft.com/office/powerpoint/2010/main" val="2609344372"/>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95</TotalTime>
  <Words>578</Words>
  <Application>Microsoft Office PowerPoint</Application>
  <PresentationFormat>On-screen Show (4:3)</PresentationFormat>
  <Paragraphs>51</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Slipstream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Leela Ram Newar</dc:creator>
  <cp:lastModifiedBy>Leela Ram Newar</cp:lastModifiedBy>
  <cp:revision>11</cp:revision>
  <dcterms:created xsi:type="dcterms:W3CDTF">2022-05-04T13:13:15Z</dcterms:created>
  <dcterms:modified xsi:type="dcterms:W3CDTF">2022-06-05T14:29:23Z</dcterms:modified>
</cp:coreProperties>
</file>