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6" r:id="rId3"/>
    <p:sldId id="267" r:id="rId4"/>
    <p:sldId id="268" r:id="rId5"/>
    <p:sldId id="269" r:id="rId6"/>
    <p:sldId id="270" r:id="rId7"/>
    <p:sldId id="271"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753F92F-B08F-45F4-A04D-1092C9826FB6}" type="datetimeFigureOut">
              <a:rPr lang="en-IN" smtClean="0"/>
              <a:t>31-05-2022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53F92F-B08F-45F4-A04D-1092C9826FB6}" type="datetimeFigureOut">
              <a:rPr lang="en-IN" smtClean="0"/>
              <a:t>31-05-2022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53F92F-B08F-45F4-A04D-1092C9826FB6}" type="datetimeFigureOut">
              <a:rPr lang="en-IN" smtClean="0"/>
              <a:t>31-05-2022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753F92F-B08F-45F4-A04D-1092C9826FB6}" type="datetimeFigureOut">
              <a:rPr lang="en-IN" smtClean="0"/>
              <a:t>31-05-2022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53F92F-B08F-45F4-A04D-1092C9826FB6}" type="datetimeFigureOut">
              <a:rPr lang="en-IN" smtClean="0"/>
              <a:t>31-05-2022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753F92F-B08F-45F4-A04D-1092C9826FB6}" type="datetimeFigureOut">
              <a:rPr lang="en-IN" smtClean="0"/>
              <a:t>31-05-2022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66433E5-B5DF-45A7-8EC9-70C73B86037F}" type="slidenum">
              <a:rPr lang="en-IN" smtClean="0"/>
              <a:t>‹#›</a:t>
            </a:fld>
            <a:endParaRPr lang="en-IN"/>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753F92F-B08F-45F4-A04D-1092C9826FB6}" type="datetimeFigureOut">
              <a:rPr lang="en-IN" smtClean="0"/>
              <a:t>31-05-2022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66433E5-B5DF-45A7-8EC9-70C73B86037F}" type="slidenum">
              <a:rPr lang="en-IN" smtClean="0"/>
              <a:t>‹#›</a:t>
            </a:fld>
            <a:endParaRPr lang="en-IN"/>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753F92F-B08F-45F4-A04D-1092C9826FB6}" type="datetimeFigureOut">
              <a:rPr lang="en-IN" smtClean="0"/>
              <a:t>31-05-2022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53F92F-B08F-45F4-A04D-1092C9826FB6}" type="datetimeFigureOut">
              <a:rPr lang="en-IN" smtClean="0"/>
              <a:t>31-05-2022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53F92F-B08F-45F4-A04D-1092C9826FB6}" type="datetimeFigureOut">
              <a:rPr lang="en-IN" smtClean="0"/>
              <a:t>31-05-2022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53F92F-B08F-45F4-A04D-1092C9826FB6}" type="datetimeFigureOut">
              <a:rPr lang="en-IN" smtClean="0"/>
              <a:t>31-05-2022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66433E5-B5DF-45A7-8EC9-70C73B86037F}" type="slidenum">
              <a:rPr lang="en-IN" smtClean="0"/>
              <a:t>‹#›</a:t>
            </a:fld>
            <a:endParaRPr lang="en-IN"/>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753F92F-B08F-45F4-A04D-1092C9826FB6}" type="datetimeFigureOut">
              <a:rPr lang="en-IN" smtClean="0"/>
              <a:t>31-05-2022</a:t>
            </a:fld>
            <a:endParaRPr lang="en-IN"/>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IN"/>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666433E5-B5DF-45A7-8EC9-70C73B86037F}"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fontScale="92500" lnSpcReduction="20000"/>
          </a:bodyPr>
          <a:lstStyle/>
          <a:p>
            <a:r>
              <a:rPr lang="en-IN" sz="3600" b="1" dirty="0" smtClean="0"/>
              <a:t>MEANING OF INTELLIGENCE</a:t>
            </a:r>
            <a:endParaRPr lang="en-IN" sz="3600" b="1" dirty="0" smtClean="0"/>
          </a:p>
          <a:p>
            <a:pPr algn="just"/>
            <a:r>
              <a:rPr lang="en-US" sz="3600" dirty="0" smtClean="0"/>
              <a:t>One of the most important variables that largely affect schooling is intelligence. Success in schools, colleges, in one’s own profession, social adjustment, </a:t>
            </a:r>
            <a:r>
              <a:rPr lang="en-US" sz="3600" dirty="0" err="1" smtClean="0"/>
              <a:t>etc</a:t>
            </a:r>
            <a:r>
              <a:rPr lang="en-US" sz="3600" dirty="0" smtClean="0"/>
              <a:t>, is highly associated with the concept of ‘intelligence.’ </a:t>
            </a:r>
          </a:p>
          <a:p>
            <a:pPr algn="just"/>
            <a:r>
              <a:rPr lang="en-US" sz="3600" dirty="0" smtClean="0"/>
              <a:t>Intelligence is said to be the most important virtue of human mind which have made him a rational being. It is the real property of human being that gives him wisdom, helps him to make successful adoption and adjustments in different situation of life.</a:t>
            </a:r>
            <a:endParaRPr lang="en-IN" sz="3600" dirty="0" smtClean="0"/>
          </a:p>
          <a:p>
            <a:pPr algn="just"/>
            <a:endParaRPr lang="en-IN" dirty="0"/>
          </a:p>
          <a:p>
            <a:endParaRPr lang="en-IN" dirty="0"/>
          </a:p>
        </p:txBody>
      </p:sp>
    </p:spTree>
    <p:extLst>
      <p:ext uri="{BB962C8B-B14F-4D97-AF65-F5344CB8AC3E}">
        <p14:creationId xmlns:p14="http://schemas.microsoft.com/office/powerpoint/2010/main" val="3829448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just"/>
            <a:r>
              <a:rPr lang="en-US" sz="3600" b="1" dirty="0" smtClean="0"/>
              <a:t>Definitions</a:t>
            </a:r>
            <a:r>
              <a:rPr lang="en-US" sz="3600" b="1" dirty="0" smtClean="0"/>
              <a:t> </a:t>
            </a:r>
            <a:r>
              <a:rPr lang="en-US" sz="3600" b="1" dirty="0"/>
              <a:t>of Intelligence</a:t>
            </a:r>
            <a:r>
              <a:rPr lang="en-US" sz="3600" dirty="0"/>
              <a:t> </a:t>
            </a:r>
            <a:endParaRPr lang="en-US" sz="3600" dirty="0" smtClean="0"/>
          </a:p>
          <a:p>
            <a:pPr algn="just"/>
            <a:r>
              <a:rPr lang="en-US" sz="3600" dirty="0" smtClean="0"/>
              <a:t>Intelligence </a:t>
            </a:r>
            <a:r>
              <a:rPr lang="en-US" sz="3600" dirty="0" smtClean="0"/>
              <a:t>is one of the most extensively used yet most widely debated concept in scientific discussion and everyday life.</a:t>
            </a:r>
          </a:p>
          <a:p>
            <a:pPr algn="just"/>
            <a:r>
              <a:rPr lang="en-US" sz="3600" b="1" dirty="0" err="1" smtClean="0"/>
              <a:t>Terman</a:t>
            </a:r>
            <a:r>
              <a:rPr lang="en-US" sz="3600" b="1" dirty="0" smtClean="0"/>
              <a:t> (1921)</a:t>
            </a:r>
          </a:p>
          <a:p>
            <a:pPr algn="just"/>
            <a:r>
              <a:rPr lang="en-US" sz="3600" dirty="0" smtClean="0"/>
              <a:t>An individual is intelligent in the proportion that he is able to carry on abstract thinking.</a:t>
            </a:r>
            <a:endParaRPr lang="en-IN" sz="3600" dirty="0" smtClean="0"/>
          </a:p>
          <a:p>
            <a:pPr algn="just"/>
            <a:endParaRPr lang="en-IN" dirty="0"/>
          </a:p>
          <a:p>
            <a:endParaRPr lang="en-IN" dirty="0"/>
          </a:p>
        </p:txBody>
      </p:sp>
    </p:spTree>
    <p:extLst>
      <p:ext uri="{BB962C8B-B14F-4D97-AF65-F5344CB8AC3E}">
        <p14:creationId xmlns:p14="http://schemas.microsoft.com/office/powerpoint/2010/main" val="4160605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just"/>
            <a:r>
              <a:rPr lang="en-US" sz="3600" b="1" dirty="0" smtClean="0"/>
              <a:t>Jean Piaget (1952)</a:t>
            </a:r>
          </a:p>
          <a:p>
            <a:pPr algn="just"/>
            <a:r>
              <a:rPr lang="en-US" sz="3600" dirty="0" smtClean="0"/>
              <a:t>Intelligence is the ability to adapt to one’s surroundings. </a:t>
            </a:r>
          </a:p>
          <a:p>
            <a:pPr algn="just"/>
            <a:r>
              <a:rPr lang="en-US" sz="3600" b="1" dirty="0" smtClean="0"/>
              <a:t>Stern </a:t>
            </a:r>
            <a:r>
              <a:rPr lang="en-US" sz="3600" b="1" dirty="0"/>
              <a:t>(</a:t>
            </a:r>
            <a:r>
              <a:rPr lang="en-US" sz="3600" b="1" dirty="0" smtClean="0"/>
              <a:t>1914) </a:t>
            </a:r>
          </a:p>
          <a:p>
            <a:pPr algn="just"/>
            <a:r>
              <a:rPr lang="en-US" sz="3600" dirty="0" smtClean="0"/>
              <a:t>Intelligence is a general capacity of an individual consciously to adjust his thinking to new requirements. It is the general mental adaptability to new problems and conditions of life.</a:t>
            </a:r>
            <a:endParaRPr lang="en-IN" sz="3600" dirty="0" smtClean="0"/>
          </a:p>
          <a:p>
            <a:pPr algn="just"/>
            <a:endParaRPr lang="en-IN" dirty="0" smtClean="0"/>
          </a:p>
          <a:p>
            <a:endParaRPr lang="en-IN" dirty="0"/>
          </a:p>
        </p:txBody>
      </p:sp>
    </p:spTree>
    <p:extLst>
      <p:ext uri="{BB962C8B-B14F-4D97-AF65-F5344CB8AC3E}">
        <p14:creationId xmlns:p14="http://schemas.microsoft.com/office/powerpoint/2010/main" val="3667769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just"/>
            <a:r>
              <a:rPr lang="en-US" sz="3600" b="1" dirty="0" smtClean="0"/>
              <a:t>Nature of </a:t>
            </a:r>
            <a:r>
              <a:rPr lang="en-US" sz="3600" b="1" dirty="0" smtClean="0"/>
              <a:t>Intelligence </a:t>
            </a:r>
          </a:p>
          <a:p>
            <a:pPr algn="just"/>
            <a:r>
              <a:rPr lang="en-US" sz="3600" dirty="0" smtClean="0"/>
              <a:t>On the basis of definitions and views, we can generalize the important nature of intelligence as follows:</a:t>
            </a:r>
          </a:p>
          <a:p>
            <a:pPr algn="just"/>
            <a:r>
              <a:rPr lang="en-US" sz="3600" b="1" dirty="0" smtClean="0"/>
              <a:t>1. Ambiguous concept </a:t>
            </a:r>
          </a:p>
          <a:p>
            <a:pPr algn="just"/>
            <a:r>
              <a:rPr lang="en-US" sz="3600" dirty="0" smtClean="0"/>
              <a:t>The concept of intelligence is very vague and ambiguous in its nature. It is very difficult to give a correct definition. It means different for different people. </a:t>
            </a:r>
            <a:endParaRPr lang="en-IN" sz="3600" dirty="0" smtClean="0"/>
          </a:p>
          <a:p>
            <a:pPr algn="just"/>
            <a:endParaRPr lang="en-IN" dirty="0" smtClean="0"/>
          </a:p>
          <a:p>
            <a:endParaRPr lang="en-IN" dirty="0"/>
          </a:p>
        </p:txBody>
      </p:sp>
    </p:spTree>
    <p:extLst>
      <p:ext uri="{BB962C8B-B14F-4D97-AF65-F5344CB8AC3E}">
        <p14:creationId xmlns:p14="http://schemas.microsoft.com/office/powerpoint/2010/main" val="2225547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just"/>
            <a:r>
              <a:rPr lang="en-US" sz="3600" b="1" dirty="0" smtClean="0"/>
              <a:t>2. Inborn or natural </a:t>
            </a:r>
          </a:p>
          <a:p>
            <a:pPr algn="just"/>
            <a:r>
              <a:rPr lang="en-US" sz="3600" dirty="0" smtClean="0"/>
              <a:t>Intelligence is an innate or natural power and not acquired. An infant is endowed with intelligence since birth. It cannot be increased or decreased through practice. The amount of intelligence that a person </a:t>
            </a:r>
            <a:r>
              <a:rPr lang="en-US" sz="3600" dirty="0" err="1" smtClean="0"/>
              <a:t>posseses</a:t>
            </a:r>
            <a:r>
              <a:rPr lang="en-US" sz="3600" dirty="0" smtClean="0"/>
              <a:t> is inherited and fixed. </a:t>
            </a:r>
            <a:endParaRPr lang="en-IN" sz="3600" dirty="0" smtClean="0"/>
          </a:p>
          <a:p>
            <a:pPr algn="just"/>
            <a:endParaRPr lang="en-IN" dirty="0" smtClean="0"/>
          </a:p>
          <a:p>
            <a:endParaRPr lang="en-IN" dirty="0"/>
          </a:p>
        </p:txBody>
      </p:sp>
    </p:spTree>
    <p:extLst>
      <p:ext uri="{BB962C8B-B14F-4D97-AF65-F5344CB8AC3E}">
        <p14:creationId xmlns:p14="http://schemas.microsoft.com/office/powerpoint/2010/main" val="2247748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just"/>
            <a:r>
              <a:rPr lang="en-US" sz="3600" b="1" dirty="0" smtClean="0"/>
              <a:t>3. Individual difference </a:t>
            </a:r>
          </a:p>
          <a:p>
            <a:pPr algn="just"/>
            <a:r>
              <a:rPr lang="en-US" sz="3600" dirty="0" smtClean="0"/>
              <a:t>There is individual difference in intelligence. The power of intelligence differs from person to person. Intelligence gets expressions in thinking, reasoning, memory, problem solving, etc. There is a vast difference in these mental abilities among individuals.</a:t>
            </a:r>
            <a:endParaRPr lang="en-IN" sz="3600" dirty="0" smtClean="0"/>
          </a:p>
          <a:p>
            <a:pPr algn="just"/>
            <a:endParaRPr lang="en-IN" dirty="0" smtClean="0"/>
          </a:p>
          <a:p>
            <a:endParaRPr lang="en-IN" dirty="0"/>
          </a:p>
        </p:txBody>
      </p:sp>
    </p:spTree>
    <p:extLst>
      <p:ext uri="{BB962C8B-B14F-4D97-AF65-F5344CB8AC3E}">
        <p14:creationId xmlns:p14="http://schemas.microsoft.com/office/powerpoint/2010/main" val="4057518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fontScale="92500" lnSpcReduction="20000"/>
          </a:bodyPr>
          <a:lstStyle/>
          <a:p>
            <a:pPr algn="just"/>
            <a:r>
              <a:rPr lang="en-US" sz="3600" b="1" dirty="0" smtClean="0"/>
              <a:t>4. Different from knowledge </a:t>
            </a:r>
          </a:p>
          <a:p>
            <a:pPr algn="just"/>
            <a:r>
              <a:rPr lang="en-US" sz="3600" dirty="0" smtClean="0"/>
              <a:t>There is a great distinction between intelligence and knowledge. Intelligence is inborn and knowledge is acquired. Intelligence is static while knowledge is dynamic. </a:t>
            </a:r>
          </a:p>
          <a:p>
            <a:pPr algn="just"/>
            <a:r>
              <a:rPr lang="en-US" sz="3600" b="1" dirty="0" smtClean="0"/>
              <a:t>5. Abstract thinking</a:t>
            </a:r>
            <a:endParaRPr lang="en-US" sz="3600" dirty="0" smtClean="0"/>
          </a:p>
          <a:p>
            <a:pPr algn="just"/>
            <a:r>
              <a:rPr lang="en-US" sz="3600" dirty="0" smtClean="0"/>
              <a:t>The capacity of an individual for abstract thinking is the identification of intelligence. An idiot cannot think of abstract ideas. In the words of </a:t>
            </a:r>
            <a:r>
              <a:rPr lang="en-US" sz="3600" dirty="0" err="1" smtClean="0"/>
              <a:t>Terman</a:t>
            </a:r>
            <a:r>
              <a:rPr lang="en-US" sz="3600" dirty="0" smtClean="0"/>
              <a:t>, “Intelligence is the capacity to abstract thinking.”</a:t>
            </a:r>
            <a:endParaRPr lang="en-IN" sz="3600" dirty="0" smtClean="0"/>
          </a:p>
          <a:p>
            <a:pPr algn="just"/>
            <a:endParaRPr lang="en-IN" dirty="0" smtClean="0"/>
          </a:p>
          <a:p>
            <a:endParaRPr lang="en-IN" dirty="0"/>
          </a:p>
        </p:txBody>
      </p:sp>
    </p:spTree>
    <p:extLst>
      <p:ext uri="{BB962C8B-B14F-4D97-AF65-F5344CB8AC3E}">
        <p14:creationId xmlns:p14="http://schemas.microsoft.com/office/powerpoint/2010/main" val="1815549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ctr"/>
            <a:endParaRPr lang="en-IN" sz="3600" b="1" dirty="0" smtClean="0">
              <a:latin typeface="Bernard MT Condensed" pitchFamily="18" charset="0"/>
            </a:endParaRPr>
          </a:p>
          <a:p>
            <a:pPr algn="ctr"/>
            <a:endParaRPr lang="en-IN" sz="3600" b="1" dirty="0">
              <a:latin typeface="Bernard MT Condensed" pitchFamily="18" charset="0"/>
            </a:endParaRPr>
          </a:p>
          <a:p>
            <a:pPr algn="ctr"/>
            <a:r>
              <a:rPr lang="en-IN" sz="6600" b="1" dirty="0" smtClean="0">
                <a:latin typeface="Bernard MT Condensed" pitchFamily="18" charset="0"/>
              </a:rPr>
              <a:t>THANK</a:t>
            </a:r>
          </a:p>
          <a:p>
            <a:pPr algn="ctr"/>
            <a:r>
              <a:rPr lang="en-US" sz="6600" b="1" dirty="0" smtClean="0">
                <a:latin typeface="Bernard MT Condensed" pitchFamily="18" charset="0"/>
              </a:rPr>
              <a:t>YOU</a:t>
            </a:r>
            <a:endParaRPr lang="en-IN" sz="6600" dirty="0">
              <a:latin typeface="Bernard MT Condensed" pitchFamily="18" charset="0"/>
            </a:endParaRPr>
          </a:p>
          <a:p>
            <a:pPr algn="just"/>
            <a:endParaRPr lang="en-US" sz="3600" dirty="0" smtClean="0"/>
          </a:p>
          <a:p>
            <a:pPr algn="just"/>
            <a:endParaRPr lang="en-US" sz="3200" dirty="0" smtClean="0"/>
          </a:p>
          <a:p>
            <a:pPr algn="just"/>
            <a:endParaRPr lang="en-IN" sz="3200" dirty="0" smtClean="0"/>
          </a:p>
          <a:p>
            <a:pPr algn="just"/>
            <a:endParaRPr lang="en-IN" sz="3200" dirty="0"/>
          </a:p>
          <a:p>
            <a:pPr algn="just"/>
            <a:endParaRPr lang="en-IN" sz="3600" dirty="0" smtClean="0"/>
          </a:p>
          <a:p>
            <a:pPr algn="just"/>
            <a:endParaRPr lang="en-IN" dirty="0"/>
          </a:p>
          <a:p>
            <a:endParaRPr lang="en-IN" dirty="0"/>
          </a:p>
        </p:txBody>
      </p:sp>
    </p:spTree>
    <p:extLst>
      <p:ext uri="{BB962C8B-B14F-4D97-AF65-F5344CB8AC3E}">
        <p14:creationId xmlns:p14="http://schemas.microsoft.com/office/powerpoint/2010/main" val="2885782812"/>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68</TotalTime>
  <Words>408</Words>
  <Application>Microsoft Office PowerPoint</Application>
  <PresentationFormat>On-screen Show (4:3)</PresentationFormat>
  <Paragraphs>32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Leela Ram Newar</dc:creator>
  <cp:lastModifiedBy>Leela Ram Newar</cp:lastModifiedBy>
  <cp:revision>8</cp:revision>
  <dcterms:created xsi:type="dcterms:W3CDTF">2022-05-04T13:13:15Z</dcterms:created>
  <dcterms:modified xsi:type="dcterms:W3CDTF">2022-05-31T14:15:48Z</dcterms:modified>
</cp:coreProperties>
</file>