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7" r:id="rId4"/>
    <p:sldId id="268" r:id="rId5"/>
    <p:sldId id="269"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28-06-2022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3F92F-B08F-45F4-A04D-1092C9826FB6}" type="datetimeFigureOut">
              <a:rPr lang="en-IN" smtClean="0"/>
              <a:t>28-06-2022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28-06-2022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53F92F-B08F-45F4-A04D-1092C9826FB6}" type="datetimeFigureOut">
              <a:rPr lang="en-IN" smtClean="0"/>
              <a:t>28-06-2022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3F92F-B08F-45F4-A04D-1092C9826FB6}" type="datetimeFigureOut">
              <a:rPr lang="en-IN" smtClean="0"/>
              <a:t>28-06-2022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53F92F-B08F-45F4-A04D-1092C9826FB6}" type="datetimeFigureOut">
              <a:rPr lang="en-IN" smtClean="0"/>
              <a:t>28-06-2022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53F92F-B08F-45F4-A04D-1092C9826FB6}" type="datetimeFigureOut">
              <a:rPr lang="en-IN" smtClean="0"/>
              <a:t>28-06-2022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66433E5-B5DF-45A7-8EC9-70C73B86037F}"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53F92F-B08F-45F4-A04D-1092C9826FB6}" type="datetimeFigureOut">
              <a:rPr lang="en-IN" smtClean="0"/>
              <a:t>28-06-2022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3F92F-B08F-45F4-A04D-1092C9826FB6}" type="datetimeFigureOut">
              <a:rPr lang="en-IN" smtClean="0"/>
              <a:t>28-06-2022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28-06-2022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28-06-2022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753F92F-B08F-45F4-A04D-1092C9826FB6}" type="datetimeFigureOut">
              <a:rPr lang="en-IN" smtClean="0"/>
              <a:t>28-06-2022</a:t>
            </a:fld>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66433E5-B5DF-45A7-8EC9-70C73B86037F}"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pPr algn="ctr"/>
            <a:r>
              <a:rPr lang="en-US" sz="3600" b="1" u="sng" dirty="0" smtClean="0"/>
              <a:t>MEANING OF GIFTED CHILDREN.</a:t>
            </a:r>
            <a:endParaRPr lang="en-IN" sz="3600" b="1" u="sng" dirty="0" smtClean="0"/>
          </a:p>
          <a:p>
            <a:pPr marL="571500" indent="-571500" algn="just">
              <a:buFont typeface="Arial" pitchFamily="34" charset="0"/>
              <a:buChar char="•"/>
            </a:pPr>
            <a:r>
              <a:rPr lang="en-US" sz="3600" dirty="0" smtClean="0"/>
              <a:t>Children are gifted when their ability is significantly above the norms for their age. </a:t>
            </a:r>
          </a:p>
          <a:p>
            <a:pPr marL="571500" indent="-571500" algn="just">
              <a:buFont typeface="Arial" pitchFamily="34" charset="0"/>
              <a:buChar char="•"/>
            </a:pPr>
            <a:r>
              <a:rPr lang="en-US" sz="3600" dirty="0" smtClean="0"/>
              <a:t>Giftedness may manifest in one or more domains such as intellectual, creative, artistic, leadership or in a specific academic field such as language, arts, mathematics or science.</a:t>
            </a:r>
            <a:endParaRPr lang="en-US" sz="3600" dirty="0" smtClean="0"/>
          </a:p>
          <a:p>
            <a:pPr marL="342900" indent="-342900" algn="just">
              <a:buFont typeface="Arial" pitchFamily="34" charset="0"/>
              <a:buChar char="•"/>
            </a:pPr>
            <a:endParaRPr lang="en-IN" dirty="0"/>
          </a:p>
          <a:p>
            <a:pPr marL="342900" indent="-342900">
              <a:buFont typeface="Arial" pitchFamily="34" charset="0"/>
              <a:buChar char="•"/>
            </a:pPr>
            <a:endParaRPr lang="en-IN" dirty="0"/>
          </a:p>
        </p:txBody>
      </p:sp>
    </p:spTree>
    <p:extLst>
      <p:ext uri="{BB962C8B-B14F-4D97-AF65-F5344CB8AC3E}">
        <p14:creationId xmlns:p14="http://schemas.microsoft.com/office/powerpoint/2010/main" val="382944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10000"/>
          </a:bodyPr>
          <a:lstStyle/>
          <a:p>
            <a:pPr algn="ctr"/>
            <a:r>
              <a:rPr lang="en-US" sz="3600" b="1" u="sng" dirty="0" smtClean="0"/>
              <a:t>DEFINITIONS:</a:t>
            </a:r>
          </a:p>
          <a:p>
            <a:pPr marL="571500" indent="-571500" algn="just">
              <a:buFont typeface="Arial" pitchFamily="34" charset="0"/>
              <a:buChar char="•"/>
            </a:pPr>
            <a:r>
              <a:rPr lang="en-US" sz="3600" b="1" dirty="0" err="1" smtClean="0"/>
              <a:t>Havighurst</a:t>
            </a:r>
            <a:r>
              <a:rPr lang="en-US" sz="3600" b="1" dirty="0" smtClean="0"/>
              <a:t> (1983)- </a:t>
            </a:r>
            <a:r>
              <a:rPr lang="en-US" sz="3600" dirty="0" smtClean="0"/>
              <a:t>“ The talented or gifted child is one who shows consistently remarkable performance in any worthwhile line of </a:t>
            </a:r>
            <a:r>
              <a:rPr lang="en-US" sz="3600" dirty="0" err="1" smtClean="0"/>
              <a:t>endeavour</a:t>
            </a:r>
            <a:r>
              <a:rPr lang="en-US" sz="3600" dirty="0" smtClean="0"/>
              <a:t>”.</a:t>
            </a:r>
          </a:p>
          <a:p>
            <a:pPr marL="571500" indent="-571500" algn="just">
              <a:buFont typeface="Arial" pitchFamily="34" charset="0"/>
              <a:buChar char="•"/>
            </a:pPr>
            <a:r>
              <a:rPr lang="en-US" sz="3600" b="1" dirty="0" err="1" smtClean="0"/>
              <a:t>Marland</a:t>
            </a:r>
            <a:r>
              <a:rPr lang="en-US" sz="3600" b="1" dirty="0" smtClean="0"/>
              <a:t> Report (1972)- </a:t>
            </a:r>
            <a:r>
              <a:rPr lang="en-US" sz="3600" dirty="0" smtClean="0"/>
              <a:t>“The gifted to those who possess outstanding abilities or potential in the area of general intellectual capacity, specific academic aptitude, creative productive thinking leadership ability, visual or performing arts and psychomotor activity.”</a:t>
            </a:r>
            <a:endParaRPr lang="en-IN" sz="3600" dirty="0" smtClean="0"/>
          </a:p>
          <a:p>
            <a:pPr algn="just"/>
            <a:endParaRPr lang="en-IN" dirty="0"/>
          </a:p>
          <a:p>
            <a:endParaRPr lang="en-IN" dirty="0"/>
          </a:p>
        </p:txBody>
      </p:sp>
    </p:spTree>
    <p:extLst>
      <p:ext uri="{BB962C8B-B14F-4D97-AF65-F5344CB8AC3E}">
        <p14:creationId xmlns:p14="http://schemas.microsoft.com/office/powerpoint/2010/main" val="1435801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20000"/>
          </a:bodyPr>
          <a:lstStyle/>
          <a:p>
            <a:pPr algn="ctr"/>
            <a:r>
              <a:rPr lang="en-US" sz="3600" b="1" u="sng" dirty="0" smtClean="0"/>
              <a:t>NATURE OF GIFTED CHILDREN:</a:t>
            </a:r>
          </a:p>
          <a:p>
            <a:pPr algn="just"/>
            <a:r>
              <a:rPr lang="en-US" sz="3600" b="1" dirty="0" smtClean="0"/>
              <a:t>1) Excellent heredity</a:t>
            </a:r>
            <a:r>
              <a:rPr lang="en-US" sz="3600" dirty="0" smtClean="0"/>
              <a:t>- Some psychologists are now biased to the view that gifted children generally come out families which have produced brilliant and notable individuals over many generations. But this is not always true.</a:t>
            </a:r>
            <a:endParaRPr lang="en-US" sz="3600" b="1" dirty="0" smtClean="0"/>
          </a:p>
          <a:p>
            <a:pPr algn="just"/>
            <a:r>
              <a:rPr lang="en-US" sz="3600" b="1" dirty="0" smtClean="0"/>
              <a:t>2) Intellectual</a:t>
            </a:r>
            <a:r>
              <a:rPr lang="en-US" b="1" dirty="0" smtClean="0"/>
              <a:t> </a:t>
            </a:r>
            <a:r>
              <a:rPr lang="en-US" sz="3600" b="1" dirty="0" smtClean="0"/>
              <a:t>characteristics- </a:t>
            </a:r>
            <a:r>
              <a:rPr lang="en-US" sz="3600" dirty="0" smtClean="0"/>
              <a:t>The I.Q. of gifted children is very high usually ranging from 130 to 140 or above. Gifted children have a greater capacity to focus their attention on any subject or activity for longer periods than average children.</a:t>
            </a:r>
            <a:r>
              <a:rPr lang="en-US" b="1" dirty="0" smtClean="0"/>
              <a:t> </a:t>
            </a:r>
            <a:endParaRPr lang="en-IN" b="1" dirty="0"/>
          </a:p>
          <a:p>
            <a:endParaRPr lang="en-IN" dirty="0"/>
          </a:p>
        </p:txBody>
      </p:sp>
    </p:spTree>
    <p:extLst>
      <p:ext uri="{BB962C8B-B14F-4D97-AF65-F5344CB8AC3E}">
        <p14:creationId xmlns:p14="http://schemas.microsoft.com/office/powerpoint/2010/main" val="57650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pPr algn="just"/>
            <a:r>
              <a:rPr lang="en-US" sz="3600" b="1" dirty="0" smtClean="0"/>
              <a:t>3) Emotional characteristics: </a:t>
            </a:r>
            <a:r>
              <a:rPr lang="en-US" sz="3600" dirty="0" smtClean="0"/>
              <a:t>Gifted children have better ability to organize, analyze, imagine, judge things accurately than the normal children of their age. They are emotionally stable but it doesn’t mean that they are not aggressive.</a:t>
            </a:r>
            <a:endParaRPr lang="en-US" sz="3600" b="1" dirty="0" smtClean="0"/>
          </a:p>
          <a:p>
            <a:pPr algn="just"/>
            <a:r>
              <a:rPr lang="en-US" sz="3600" b="1" dirty="0" smtClean="0"/>
              <a:t>4) Social</a:t>
            </a:r>
            <a:r>
              <a:rPr lang="en-US" b="1" dirty="0" smtClean="0"/>
              <a:t> </a:t>
            </a:r>
            <a:r>
              <a:rPr lang="en-US" sz="3600" b="1" dirty="0" smtClean="0"/>
              <a:t>characteristics: </a:t>
            </a:r>
            <a:r>
              <a:rPr lang="en-US" sz="3600" dirty="0" smtClean="0"/>
              <a:t>Socially, gifted children are more mature and popular in the group because they are more humorous, liberal, kind and honest.  </a:t>
            </a:r>
            <a:endParaRPr lang="en-IN" b="1" dirty="0"/>
          </a:p>
          <a:p>
            <a:endParaRPr lang="en-IN" dirty="0"/>
          </a:p>
        </p:txBody>
      </p:sp>
    </p:spTree>
    <p:extLst>
      <p:ext uri="{BB962C8B-B14F-4D97-AF65-F5344CB8AC3E}">
        <p14:creationId xmlns:p14="http://schemas.microsoft.com/office/powerpoint/2010/main" val="410429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b="1" dirty="0" smtClean="0"/>
              <a:t>5) School characteristics: </a:t>
            </a:r>
            <a:r>
              <a:rPr lang="en-US" sz="3600" dirty="0" smtClean="0"/>
              <a:t>Gifted children are generally high achievers in schools.</a:t>
            </a:r>
            <a:endParaRPr lang="en-US" sz="3600" b="1" dirty="0" smtClean="0"/>
          </a:p>
          <a:p>
            <a:pPr algn="just"/>
            <a:r>
              <a:rPr lang="en-US" sz="3600" b="1" dirty="0" smtClean="0"/>
              <a:t>6) Physical</a:t>
            </a:r>
            <a:r>
              <a:rPr lang="en-US" b="1" dirty="0" smtClean="0"/>
              <a:t> </a:t>
            </a:r>
            <a:r>
              <a:rPr lang="en-US" sz="3600" b="1" dirty="0" smtClean="0"/>
              <a:t>characteristics: </a:t>
            </a:r>
            <a:r>
              <a:rPr lang="en-US" sz="3600" dirty="0" err="1" smtClean="0"/>
              <a:t>Hillinworth</a:t>
            </a:r>
            <a:r>
              <a:rPr lang="en-US" sz="3600" dirty="0" smtClean="0"/>
              <a:t>, </a:t>
            </a:r>
            <a:r>
              <a:rPr lang="en-US" sz="3600" dirty="0" err="1" smtClean="0"/>
              <a:t>Terman</a:t>
            </a:r>
            <a:r>
              <a:rPr lang="en-US" sz="3600" dirty="0" smtClean="0"/>
              <a:t> and his associates believed that gifted children are physically well developed. They have sharp sense organs. They learn sitting, walking and talking at an earlier age than the normal ones. </a:t>
            </a:r>
            <a:endParaRPr lang="en-IN" b="1" dirty="0"/>
          </a:p>
          <a:p>
            <a:endParaRPr lang="en-IN" dirty="0"/>
          </a:p>
        </p:txBody>
      </p:sp>
    </p:spTree>
    <p:extLst>
      <p:ext uri="{BB962C8B-B14F-4D97-AF65-F5344CB8AC3E}">
        <p14:creationId xmlns:p14="http://schemas.microsoft.com/office/powerpoint/2010/main" val="2392831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ctr"/>
            <a:endParaRPr lang="en-IN" sz="3600" b="1" dirty="0" smtClean="0">
              <a:latin typeface="Bernard MT Condensed" pitchFamily="18" charset="0"/>
            </a:endParaRPr>
          </a:p>
          <a:p>
            <a:pPr algn="ctr"/>
            <a:endParaRPr lang="en-IN" sz="3600" b="1" dirty="0">
              <a:latin typeface="Bernard MT Condensed" pitchFamily="18" charset="0"/>
            </a:endParaRPr>
          </a:p>
          <a:p>
            <a:pPr algn="ctr"/>
            <a:r>
              <a:rPr lang="en-IN" sz="6600" b="1" dirty="0" smtClean="0">
                <a:latin typeface="Bernard MT Condensed" pitchFamily="18" charset="0"/>
              </a:rPr>
              <a:t>THANK</a:t>
            </a:r>
          </a:p>
          <a:p>
            <a:pPr algn="ctr"/>
            <a:r>
              <a:rPr lang="en-US" sz="6600" b="1" dirty="0" smtClean="0">
                <a:latin typeface="Bernard MT Condensed" pitchFamily="18" charset="0"/>
              </a:rPr>
              <a:t>YOU</a:t>
            </a:r>
            <a:endParaRPr lang="en-IN" sz="6600" dirty="0">
              <a:latin typeface="Bernard MT Condensed" pitchFamily="18" charset="0"/>
            </a:endParaRPr>
          </a:p>
          <a:p>
            <a:pPr algn="just"/>
            <a:endParaRPr lang="en-US" sz="3600" dirty="0" smtClean="0"/>
          </a:p>
          <a:p>
            <a:pPr algn="just"/>
            <a:endParaRPr lang="en-US" sz="3200" dirty="0" smtClean="0"/>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88578281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71</TotalTime>
  <Words>336</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Slipstream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Leela Ram Newar</dc:creator>
  <cp:lastModifiedBy>Leela Ram Newar</cp:lastModifiedBy>
  <cp:revision>8</cp:revision>
  <dcterms:created xsi:type="dcterms:W3CDTF">2022-05-04T13:13:15Z</dcterms:created>
  <dcterms:modified xsi:type="dcterms:W3CDTF">2022-06-28T13:29:10Z</dcterms:modified>
</cp:coreProperties>
</file>