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9"/>
  </p:notesMasterIdLst>
  <p:handoutMasterIdLst>
    <p:handoutMasterId r:id="rId10"/>
  </p:handoutMasterIdLst>
  <p:sldIdLst>
    <p:sldId id="257" r:id="rId2"/>
    <p:sldId id="258" r:id="rId3"/>
    <p:sldId id="259" r:id="rId4"/>
    <p:sldId id="260" r:id="rId5"/>
    <p:sldId id="261" r:id="rId6"/>
    <p:sldId id="262" r:id="rId7"/>
    <p:sldId id="268" r:id="rId8"/>
  </p:sldIdLst>
  <p:sldSz cx="9144000" cy="6858000" type="screen4x3"/>
  <p:notesSz cx="6662738" cy="9906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655" autoAdjust="0"/>
    <p:restoredTop sz="86441" autoAdjust="0"/>
  </p:normalViewPr>
  <p:slideViewPr>
    <p:cSldViewPr snapToGrid="0">
      <p:cViewPr>
        <p:scale>
          <a:sx n="78" d="100"/>
          <a:sy n="78" d="100"/>
        </p:scale>
        <p:origin x="-1374" y="12"/>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53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774010" y="0"/>
            <a:ext cx="2887186" cy="495300"/>
          </a:xfrm>
          <a:prstGeom prst="rect">
            <a:avLst/>
          </a:prstGeom>
        </p:spPr>
        <p:txBody>
          <a:bodyPr vert="horz" lIns="91440" tIns="45720" rIns="91440" bIns="45720" rtlCol="0"/>
          <a:lstStyle>
            <a:lvl1pPr algn="r">
              <a:defRPr sz="1200"/>
            </a:lvl1pPr>
          </a:lstStyle>
          <a:p>
            <a:fld id="{886C7C26-1B84-4EDD-9051-3FB4BA638106}" type="datetimeFigureOut">
              <a:rPr lang="en-US" smtClean="0"/>
              <a:pPr/>
              <a:t>5/31/2022</a:t>
            </a:fld>
            <a:endParaRPr lang="en-IN"/>
          </a:p>
        </p:txBody>
      </p:sp>
      <p:sp>
        <p:nvSpPr>
          <p:cNvPr id="4" name="Footer Placeholder 3"/>
          <p:cNvSpPr>
            <a:spLocks noGrp="1"/>
          </p:cNvSpPr>
          <p:nvPr>
            <p:ph type="ftr" sz="quarter" idx="2"/>
          </p:nvPr>
        </p:nvSpPr>
        <p:spPr>
          <a:xfrm>
            <a:off x="0" y="9408981"/>
            <a:ext cx="2887186" cy="4953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774010" y="9408981"/>
            <a:ext cx="2887186" cy="495300"/>
          </a:xfrm>
          <a:prstGeom prst="rect">
            <a:avLst/>
          </a:prstGeom>
        </p:spPr>
        <p:txBody>
          <a:bodyPr vert="horz" lIns="91440" tIns="45720" rIns="91440" bIns="45720" rtlCol="0" anchor="b"/>
          <a:lstStyle>
            <a:lvl1pPr algn="r">
              <a:defRPr sz="1200"/>
            </a:lvl1pPr>
          </a:lstStyle>
          <a:p>
            <a:fld id="{353749F3-FE6D-4E71-9580-9AFD39C09FBF}"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3"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0" name="Rectangle 3"/>
          <p:cNvSpPr>
            <a:spLocks noGrp="1" noChangeArrowheads="1"/>
          </p:cNvSpPr>
          <p:nvPr>
            <p:ph type="dt" idx="1"/>
          </p:nvPr>
        </p:nvSpPr>
        <p:spPr bwMode="auto">
          <a:xfrm>
            <a:off x="3906649"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1" name="Rectangle 4"/>
          <p:cNvSpPr>
            <a:spLocks noGrp="1" noRot="1" noChangeAspect="1" noChangeArrowheads="1" noTextEdit="1"/>
          </p:cNvSpPr>
          <p:nvPr>
            <p:ph type="sldImg" idx="2"/>
          </p:nvPr>
        </p:nvSpPr>
        <p:spPr bwMode="auto">
          <a:xfrm>
            <a:off x="676275" y="830263"/>
            <a:ext cx="5543550" cy="4159250"/>
          </a:xfrm>
          <a:prstGeom prst="rect">
            <a:avLst/>
          </a:prstGeom>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689410" y="5267724"/>
            <a:ext cx="5518351" cy="4989115"/>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3"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3906649"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0BC1078-46ED-40F9-8930-935BAD7C2B02}" type="datetimeFigureOut">
              <a:rPr lang="zh-CN" altLang="en-US" smtClean="0"/>
              <a:pPr/>
              <a:t>2022/5/31</a:t>
            </a:fld>
            <a:endParaRPr lang="zh-CN" altLang="en-US"/>
          </a:p>
        </p:txBody>
      </p:sp>
      <p:sp>
        <p:nvSpPr>
          <p:cNvPr id="20" name="Footer Placeholder 19"/>
          <p:cNvSpPr>
            <a:spLocks noGrp="1"/>
          </p:cNvSpPr>
          <p:nvPr>
            <p:ph type="ftr" sz="quarter" idx="11"/>
          </p:nvPr>
        </p:nvSpPr>
        <p:spPr/>
        <p:txBody>
          <a:bodyPr/>
          <a:lstStyle>
            <a:extLst/>
          </a:lstStyle>
          <a:p>
            <a:endParaRPr lang="zh-CN" altLang="en-US"/>
          </a:p>
        </p:txBody>
      </p:sp>
      <p:sp>
        <p:nvSpPr>
          <p:cNvPr id="10" name="Slide Number Placeholder 9"/>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2022/5/31</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2022/5/31</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2022/5/31</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2022/5/31</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strips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BC1078-46ED-40F9-8930-935BAD7C2B02}" type="datetimeFigureOut">
              <a:rPr lang="zh-CN" altLang="en-US" smtClean="0"/>
              <a:pPr/>
              <a:t>2022/5/31</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BC1078-46ED-40F9-8930-935BAD7C2B02}" type="datetimeFigureOut">
              <a:rPr lang="zh-CN" altLang="en-US" smtClean="0"/>
              <a:pPr/>
              <a:t>2022/5/31</a:t>
            </a:fld>
            <a:endParaRPr lang="zh-CN" altLang="en-US"/>
          </a:p>
        </p:txBody>
      </p:sp>
      <p:sp>
        <p:nvSpPr>
          <p:cNvPr id="8" name="Footer Placeholder 7"/>
          <p:cNvSpPr>
            <a:spLocks noGrp="1"/>
          </p:cNvSpPr>
          <p:nvPr>
            <p:ph type="ftr" sz="quarter" idx="11"/>
          </p:nvPr>
        </p:nvSpPr>
        <p:spPr/>
        <p:txBody>
          <a:bodyPr/>
          <a:lstStyle>
            <a:extLst/>
          </a:lstStyle>
          <a:p>
            <a:endParaRPr lang="zh-CN" altLang="en-US"/>
          </a:p>
        </p:txBody>
      </p:sp>
      <p:sp>
        <p:nvSpPr>
          <p:cNvPr id="9" name="Slide Number Placeholder 8"/>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0BC1078-46ED-40F9-8930-935BAD7C2B02}" type="datetimeFigureOut">
              <a:rPr lang="zh-CN" altLang="en-US" smtClean="0"/>
              <a:pPr/>
              <a:t>2022/5/31</a:t>
            </a:fld>
            <a:endParaRPr lang="zh-CN" altLang="en-US"/>
          </a:p>
        </p:txBody>
      </p:sp>
      <p:sp>
        <p:nvSpPr>
          <p:cNvPr id="4" name="Footer Placeholder 3"/>
          <p:cNvSpPr>
            <a:spLocks noGrp="1"/>
          </p:cNvSpPr>
          <p:nvPr>
            <p:ph type="ftr" sz="quarter" idx="11"/>
          </p:nvPr>
        </p:nvSpPr>
        <p:spPr/>
        <p:txBody>
          <a:bodyPr/>
          <a:lstStyle>
            <a:extLst/>
          </a:lstStyle>
          <a:p>
            <a:endParaRPr lang="zh-CN" altLang="en-US"/>
          </a:p>
        </p:txBody>
      </p:sp>
      <p:sp>
        <p:nvSpPr>
          <p:cNvPr id="5" name="Slide Number Placeholder 4"/>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0BC1078-46ED-40F9-8930-935BAD7C2B02}" type="datetimeFigureOut">
              <a:rPr lang="zh-CN" altLang="en-US" smtClean="0"/>
              <a:pPr/>
              <a:t>2022/5/31</a:t>
            </a:fld>
            <a:endParaRPr lang="zh-CN" altLang="en-US"/>
          </a:p>
        </p:txBody>
      </p:sp>
      <p:sp>
        <p:nvSpPr>
          <p:cNvPr id="3" name="Footer Placeholder 2"/>
          <p:cNvSpPr>
            <a:spLocks noGrp="1"/>
          </p:cNvSpPr>
          <p:nvPr>
            <p:ph type="ftr" sz="quarter" idx="11"/>
          </p:nvPr>
        </p:nvSpPr>
        <p:spPr/>
        <p:txBody>
          <a:bodyPr/>
          <a:lstStyle>
            <a:extLst/>
          </a:lstStyle>
          <a:p>
            <a:endParaRPr lang="zh-CN" altLang="en-US"/>
          </a:p>
        </p:txBody>
      </p:sp>
      <p:sp>
        <p:nvSpPr>
          <p:cNvPr id="4" name="Slide Number Placeholder 3"/>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strips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BC1078-46ED-40F9-8930-935BAD7C2B02}" type="datetimeFigureOut">
              <a:rPr lang="zh-CN" altLang="en-US" smtClean="0"/>
              <a:pPr/>
              <a:t>2022/5/31</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trips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0BC1078-46ED-40F9-8930-935BAD7C2B02}" type="datetimeFigureOut">
              <a:rPr lang="zh-CN" altLang="en-US" smtClean="0"/>
              <a:pPr/>
              <a:t>2022/5/31</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strips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0BC1078-46ED-40F9-8930-935BAD7C2B02}" type="datetimeFigureOut">
              <a:rPr lang="zh-CN" altLang="en-US" smtClean="0"/>
              <a:pPr/>
              <a:t>2022/5/31</a:t>
            </a:fld>
            <a:endParaRPr lang="zh-CN" alt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CN" alt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5B52ADC-5BFA-4FBD-BEE2-16096B7F4166}" type="slidenum">
              <a:rPr lang="zh-CN" altLang="en-US" smtClean="0"/>
              <a:pPr/>
              <a:t>‹#›</a:t>
            </a:fld>
            <a:endParaRPr lang="zh-CN" alt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spd="slow">
    <p:strips dir="rd"/>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a:xfrm>
            <a:off x="4982717" y="3557016"/>
            <a:ext cx="4417315" cy="515112"/>
          </a:xfrm>
        </p:spPr>
        <p:txBody>
          <a:bodyPr anchor="t">
            <a:no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altLang="as" sz="2400" u="sng" dirty="0" smtClean="0">
                <a:ln w="11430"/>
                <a:solidFill>
                  <a:schemeClr val="tx1"/>
                </a:solidFill>
                <a:effectLst>
                  <a:outerShdw blurRad="80000" dist="40000" dir="5040000" algn="tl">
                    <a:srgbClr val="000000">
                      <a:alpha val="30000"/>
                    </a:srgbClr>
                  </a:outerShdw>
                </a:effectLst>
                <a:latin typeface="Arial Black" pitchFamily="34" charset="0"/>
              </a:rPr>
              <a:t>By Eugene Ionesco</a:t>
            </a:r>
            <a:r>
              <a:rPr lang="en-US" altLang="as" sz="4400"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altLang="as" sz="4400"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altLang="as" sz="4400"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altLang="as" sz="4400"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en-US" altLang="a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altLang="a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en-US" altLang="zh-CN" sz="44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48591" name="Subtitle 2"/>
          <p:cNvSpPr>
            <a:spLocks noGrp="1"/>
          </p:cNvSpPr>
          <p:nvPr>
            <p:ph type="subTitle" idx="1"/>
          </p:nvPr>
        </p:nvSpPr>
        <p:spPr>
          <a:xfrm>
            <a:off x="993162" y="4815840"/>
            <a:ext cx="7135368" cy="1890178"/>
          </a:xfrm>
        </p:spPr>
        <p:txBody>
          <a:bodyPr>
            <a:normAutofit fontScale="34167" lnSpcReduction="20000"/>
          </a:bodyPr>
          <a:lstStyle/>
          <a:p>
            <a:pPr algn="ctr"/>
            <a:r>
              <a:rPr lang="en-US" altLang="as" sz="6600" b="1" i="1" u="sng" dirty="0" smtClean="0"/>
              <a:t>Presented by:- </a:t>
            </a:r>
          </a:p>
          <a:p>
            <a:pPr algn="ctr"/>
            <a:r>
              <a:rPr lang="en-US" altLang="as" sz="10500" b="1" dirty="0" smtClean="0">
                <a:solidFill>
                  <a:srgbClr val="FFFF00"/>
                </a:solidFill>
                <a:effectLst>
                  <a:outerShdw blurRad="38100" dist="38100" dir="2700000" algn="tl">
                    <a:srgbClr val="000000">
                      <a:alpha val="43137"/>
                    </a:srgbClr>
                  </a:outerShdw>
                </a:effectLst>
              </a:rPr>
              <a:t>PREM PD. SHARMA </a:t>
            </a:r>
          </a:p>
          <a:p>
            <a:pPr algn="ctr"/>
            <a:r>
              <a:rPr lang="en-US" altLang="as" sz="4800" i="1" dirty="0" smtClean="0">
                <a:effectLst>
                  <a:outerShdw blurRad="38100" dist="38100" dir="2700000" algn="tl">
                    <a:srgbClr val="000000">
                      <a:alpha val="43137"/>
                    </a:srgbClr>
                  </a:outerShdw>
                </a:effectLst>
              </a:rPr>
              <a:t>Assistant </a:t>
            </a:r>
            <a:r>
              <a:rPr lang="en-US" altLang="as" sz="4800" i="1" dirty="0" smtClean="0">
                <a:effectLst>
                  <a:outerShdw blurRad="38100" dist="38100" dir="2700000" algn="tl">
                    <a:srgbClr val="000000">
                      <a:alpha val="43137"/>
                    </a:srgbClr>
                  </a:outerShdw>
                </a:effectLst>
              </a:rPr>
              <a:t>Professor,</a:t>
            </a:r>
            <a:r>
              <a:rPr lang="en-US" altLang="as" sz="7200" i="1" dirty="0" smtClean="0">
                <a:effectLst>
                  <a:outerShdw blurRad="38100" dist="38100" dir="2700000" algn="tl">
                    <a:srgbClr val="000000">
                      <a:alpha val="43137"/>
                    </a:srgbClr>
                  </a:outerShdw>
                </a:effectLst>
              </a:rPr>
              <a:t> </a:t>
            </a:r>
          </a:p>
          <a:p>
            <a:pPr algn="ctr"/>
            <a:r>
              <a:rPr lang="en-US" altLang="as" sz="6000" i="1" dirty="0" smtClean="0">
                <a:effectLst>
                  <a:outerShdw blurRad="38100" dist="38100" dir="2700000" algn="tl">
                    <a:srgbClr val="000000">
                      <a:alpha val="43137"/>
                    </a:srgbClr>
                  </a:outerShdw>
                </a:effectLst>
              </a:rPr>
              <a:t>Dept. of English,</a:t>
            </a:r>
          </a:p>
          <a:p>
            <a:pPr algn="ctr"/>
            <a:r>
              <a:rPr lang="en-US" altLang="as" sz="4800" i="1" dirty="0" err="1" smtClean="0">
                <a:effectLst>
                  <a:outerShdw blurRad="38100" dist="38100" dir="2700000" algn="tl">
                    <a:srgbClr val="000000">
                      <a:alpha val="43137"/>
                    </a:srgbClr>
                  </a:outerShdw>
                </a:effectLst>
              </a:rPr>
              <a:t>Silapathar</a:t>
            </a:r>
            <a:r>
              <a:rPr lang="en-US" altLang="as" sz="4800" i="1" dirty="0" smtClean="0">
                <a:effectLst>
                  <a:outerShdw blurRad="38100" dist="38100" dir="2700000" algn="tl">
                    <a:srgbClr val="000000">
                      <a:alpha val="43137"/>
                    </a:srgbClr>
                  </a:outerShdw>
                </a:effectLst>
              </a:rPr>
              <a:t> College, </a:t>
            </a:r>
            <a:r>
              <a:rPr lang="en-US" altLang="as" sz="4800" i="1" dirty="0" err="1" smtClean="0">
                <a:effectLst>
                  <a:outerShdw blurRad="38100" dist="38100" dir="2700000" algn="tl">
                    <a:srgbClr val="000000">
                      <a:alpha val="43137"/>
                    </a:srgbClr>
                  </a:outerShdw>
                </a:effectLst>
              </a:rPr>
              <a:t>Silapathar</a:t>
            </a:r>
            <a:r>
              <a:rPr lang="en-US" altLang="as" sz="4800" i="1" dirty="0" smtClean="0">
                <a:solidFill>
                  <a:schemeClr val="accent6">
                    <a:lumMod val="50000"/>
                  </a:schemeClr>
                </a:solidFill>
                <a:effectLst>
                  <a:outerShdw blurRad="38100" dist="38100" dir="2700000" algn="tl">
                    <a:srgbClr val="000000">
                      <a:alpha val="43137"/>
                    </a:srgbClr>
                  </a:outerShdw>
                </a:effectLst>
              </a:rPr>
              <a:t>.</a:t>
            </a:r>
            <a:endParaRPr lang="en-US" altLang="zh-CN" sz="3600" i="1" dirty="0" smtClean="0">
              <a:solidFill>
                <a:schemeClr val="accent6">
                  <a:lumMod val="50000"/>
                </a:schemeClr>
              </a:solidFill>
              <a:effectLst>
                <a:outerShdw blurRad="38100" dist="38100" dir="2700000" algn="tl">
                  <a:srgbClr val="000000">
                    <a:alpha val="43137"/>
                  </a:srgbClr>
                </a:outerShdw>
              </a:effectLst>
            </a:endParaRPr>
          </a:p>
          <a:p>
            <a:pPr algn="r"/>
            <a:endParaRPr lang="en-US" altLang="zh-CN" b="0" dirty="0">
              <a:solidFill>
                <a:schemeClr val="accent6">
                  <a:lumMod val="50000"/>
                </a:schemeClr>
              </a:solidFill>
              <a:effectLst>
                <a:outerShdw blurRad="38100" dist="38100" dir="2700000" algn="tl">
                  <a:srgbClr val="000000">
                    <a:alpha val="43137"/>
                  </a:srgbClr>
                </a:outerShdw>
              </a:effectLst>
            </a:endParaRPr>
          </a:p>
        </p:txBody>
      </p:sp>
      <p:pic>
        <p:nvPicPr>
          <p:cNvPr id="1026" name="Picture 2" descr="C:\Users\HP\Desktop\Madhusmita Maam\New folder (7)\Politia\37aa3f067507087b9aab7308218d5800.jpg"/>
          <p:cNvPicPr>
            <a:picLocks noChangeAspect="1" noChangeArrowheads="1"/>
          </p:cNvPicPr>
          <p:nvPr/>
        </p:nvPicPr>
        <p:blipFill>
          <a:blip r:embed="rId2"/>
          <a:srcRect/>
          <a:stretch>
            <a:fillRect/>
          </a:stretch>
        </p:blipFill>
        <p:spPr bwMode="auto">
          <a:xfrm>
            <a:off x="1133856" y="210693"/>
            <a:ext cx="7815072" cy="30445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itle 1"/>
          <p:cNvSpPr txBox="1">
            <a:spLocks/>
          </p:cNvSpPr>
          <p:nvPr/>
        </p:nvSpPr>
        <p:spPr>
          <a:xfrm>
            <a:off x="2428493" y="4111752"/>
            <a:ext cx="4417315" cy="515112"/>
          </a:xfrm>
          <a:prstGeom prst="rect">
            <a:avLst/>
          </a:prstGeom>
        </p:spPr>
        <p:txBody>
          <a:bodyPr anchor="t">
            <a:no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as" sz="2400" b="0" i="0" u="sng" strike="noStrike" kern="1200" cap="none" spc="0" normalizeH="0" baseline="0" noProof="0" dirty="0" smtClean="0">
                <a:ln w="11430"/>
                <a:solidFill>
                  <a:schemeClr val="tx1"/>
                </a:solidFill>
                <a:effectLst>
                  <a:outerShdw blurRad="80000" dist="40000" dir="5040000" algn="tl">
                    <a:srgbClr val="000000">
                      <a:alpha val="30000"/>
                    </a:srgbClr>
                  </a:outerShdw>
                </a:effectLst>
                <a:uLnTx/>
                <a:uFillTx/>
                <a:latin typeface="Arial Black" pitchFamily="34" charset="0"/>
                <a:ea typeface="+mj-ea"/>
                <a:cs typeface="+mj-cs"/>
              </a:rPr>
              <a:t>Theme of Rhinoceros</a:t>
            </a:r>
            <a:r>
              <a:rPr kumimoji="0" lang="en-US" altLang="as" sz="4400" b="0" i="0" u="sng" strike="noStrike" kern="120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
            </a:r>
            <a:br>
              <a:rPr kumimoji="0" lang="en-US" altLang="as" sz="4400" b="0" i="0" u="sng" strike="noStrike" kern="120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br>
            <a:r>
              <a:rPr kumimoji="0" lang="en-US" altLang="as" sz="4400" b="0" i="0" u="sng" strike="noStrike" kern="120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
            </a:r>
            <a:br>
              <a:rPr kumimoji="0" lang="en-US" altLang="as" sz="4400" b="0" i="0" u="sng" strike="noStrike" kern="120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br>
            <a:r>
              <a:rPr kumimoji="0" lang="en-US" altLang="as" sz="4400" b="0" i="0" u="none" strike="noStrike" kern="120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
            </a:r>
            <a:br>
              <a:rPr kumimoji="0" lang="en-US" altLang="as" sz="4400" b="0" i="0" u="none" strike="noStrike" kern="1200" cap="none" spc="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br>
            <a:endParaRPr kumimoji="0" lang="en-US" altLang="zh-CN" sz="4400" b="0" i="0" u="none" strike="noStrike" kern="1200" cap="none" spc="0" normalizeH="0" baseline="0" noProof="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endParaRPr>
          </a:p>
        </p:txBody>
      </p:sp>
    </p:spTree>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615696" y="729418"/>
            <a:ext cx="8229600" cy="5768918"/>
          </a:xfrm>
        </p:spPr>
        <p:txBody>
          <a:bodyPr>
            <a:normAutofit fontScale="92500" lnSpcReduction="10000"/>
          </a:bodyPr>
          <a:lstStyle/>
          <a:p>
            <a:pPr algn="just"/>
            <a:r>
              <a:rPr lang="en-US" b="1" dirty="0" smtClean="0">
                <a:latin typeface="Book Antiqua" pitchFamily="18" charset="0"/>
              </a:rPr>
              <a:t>Theme </a:t>
            </a:r>
            <a:r>
              <a:rPr lang="en-US" b="1" dirty="0" smtClean="0">
                <a:latin typeface="Book Antiqua" pitchFamily="18" charset="0"/>
              </a:rPr>
              <a:t>of Rhinoceros.</a:t>
            </a:r>
            <a:endParaRPr lang="en-IN" dirty="0" smtClean="0">
              <a:latin typeface="Book Antiqua" pitchFamily="18" charset="0"/>
            </a:endParaRPr>
          </a:p>
          <a:p>
            <a:pPr algn="just">
              <a:buNone/>
            </a:pPr>
            <a:r>
              <a:rPr lang="en-US" dirty="0" smtClean="0">
                <a:latin typeface="Book Antiqua" pitchFamily="18" charset="0"/>
              </a:rPr>
              <a:t>		</a:t>
            </a:r>
            <a:r>
              <a:rPr lang="en-US" dirty="0" smtClean="0">
                <a:latin typeface="Book Antiqua" pitchFamily="18" charset="0"/>
              </a:rPr>
              <a:t>Rhinoceros is a play by Eugene Ionesco, written in 1959. The play was included in Martin </a:t>
            </a:r>
            <a:r>
              <a:rPr lang="en-US" dirty="0" err="1" smtClean="0">
                <a:latin typeface="Book Antiqua" pitchFamily="18" charset="0"/>
              </a:rPr>
              <a:t>Esslin</a:t>
            </a:r>
            <a:r>
              <a:rPr lang="en-US" dirty="0" smtClean="0">
                <a:latin typeface="Book Antiqua" pitchFamily="18" charset="0"/>
              </a:rPr>
              <a:t> study of Post War </a:t>
            </a:r>
            <a:r>
              <a:rPr lang="en-US" dirty="0" err="1" smtClean="0">
                <a:latin typeface="Book Antiqua" pitchFamily="18" charset="0"/>
              </a:rPr>
              <a:t>avant</a:t>
            </a:r>
            <a:r>
              <a:rPr lang="en-US" dirty="0" smtClean="0">
                <a:latin typeface="Book Antiqua" pitchFamily="18" charset="0"/>
              </a:rPr>
              <a:t> </a:t>
            </a:r>
            <a:r>
              <a:rPr lang="en-US" dirty="0" err="1" smtClean="0">
                <a:latin typeface="Book Antiqua" pitchFamily="18" charset="0"/>
              </a:rPr>
              <a:t>garde</a:t>
            </a:r>
            <a:r>
              <a:rPr lang="en-US" dirty="0" smtClean="0">
                <a:latin typeface="Book Antiqua" pitchFamily="18" charset="0"/>
              </a:rPr>
              <a:t> drama. The Theatre of the Absurd although scholars have reject this label.</a:t>
            </a:r>
          </a:p>
          <a:p>
            <a:pPr algn="just">
              <a:buNone/>
            </a:pPr>
            <a:r>
              <a:rPr lang="en-US" dirty="0" smtClean="0">
                <a:latin typeface="Book Antiqua" pitchFamily="18" charset="0"/>
              </a:rPr>
              <a:t>	</a:t>
            </a:r>
            <a:r>
              <a:rPr lang="en-US" dirty="0" smtClean="0">
                <a:latin typeface="Book Antiqua" pitchFamily="18" charset="0"/>
              </a:rPr>
              <a:t>	The play Rhinoceros has three acts only and each act has two </a:t>
            </a:r>
            <a:r>
              <a:rPr lang="en-US" dirty="0" err="1" smtClean="0">
                <a:latin typeface="Book Antiqua" pitchFamily="18" charset="0"/>
              </a:rPr>
              <a:t>scences</a:t>
            </a:r>
            <a:r>
              <a:rPr lang="en-US" dirty="0" smtClean="0">
                <a:latin typeface="Book Antiqua" pitchFamily="18" charset="0"/>
              </a:rPr>
              <a:t>. </a:t>
            </a:r>
            <a:r>
              <a:rPr lang="en-US" dirty="0" err="1" smtClean="0">
                <a:latin typeface="Book Antiqua" pitchFamily="18" charset="0"/>
              </a:rPr>
              <a:t>Barenger</a:t>
            </a:r>
            <a:r>
              <a:rPr lang="en-US" dirty="0" smtClean="0">
                <a:latin typeface="Book Antiqua" pitchFamily="18" charset="0"/>
              </a:rPr>
              <a:t>, Jean, </a:t>
            </a:r>
            <a:r>
              <a:rPr lang="en-US" dirty="0" err="1" smtClean="0">
                <a:latin typeface="Book Antiqua" pitchFamily="18" charset="0"/>
              </a:rPr>
              <a:t>Dudard</a:t>
            </a:r>
            <a:r>
              <a:rPr lang="en-US" dirty="0" smtClean="0">
                <a:latin typeface="Book Antiqua" pitchFamily="18" charset="0"/>
              </a:rPr>
              <a:t>, </a:t>
            </a:r>
            <a:r>
              <a:rPr lang="en-US" dirty="0" err="1" smtClean="0">
                <a:latin typeface="Book Antiqua" pitchFamily="18" charset="0"/>
              </a:rPr>
              <a:t>Botard</a:t>
            </a:r>
            <a:r>
              <a:rPr lang="en-US" dirty="0" smtClean="0">
                <a:latin typeface="Book Antiqua" pitchFamily="18" charset="0"/>
              </a:rPr>
              <a:t>, </a:t>
            </a:r>
            <a:r>
              <a:rPr lang="en-US" dirty="0" err="1" smtClean="0">
                <a:latin typeface="Book Antiqua" pitchFamily="18" charset="0"/>
              </a:rPr>
              <a:t>Mr</a:t>
            </a:r>
            <a:r>
              <a:rPr lang="en-US" dirty="0" smtClean="0">
                <a:latin typeface="Book Antiqua" pitchFamily="18" charset="0"/>
              </a:rPr>
              <a:t> &amp; Mrs. </a:t>
            </a:r>
            <a:r>
              <a:rPr lang="en-US" dirty="0" err="1" smtClean="0">
                <a:latin typeface="Book Antiqua" pitchFamily="18" charset="0"/>
              </a:rPr>
              <a:t>Popilian</a:t>
            </a:r>
            <a:r>
              <a:rPr lang="en-US" dirty="0" smtClean="0">
                <a:latin typeface="Book Antiqua" pitchFamily="18" charset="0"/>
              </a:rPr>
              <a:t> John and Daisy are the characters of Rhinoceros.</a:t>
            </a:r>
          </a:p>
          <a:p>
            <a:pPr algn="just">
              <a:buNone/>
            </a:pPr>
            <a:r>
              <a:rPr lang="en-US" dirty="0" smtClean="0">
                <a:latin typeface="Book Antiqua" pitchFamily="18" charset="0"/>
              </a:rPr>
              <a:t>	</a:t>
            </a:r>
            <a:r>
              <a:rPr lang="en-US" dirty="0" smtClean="0">
                <a:latin typeface="Book Antiqua" pitchFamily="18" charset="0"/>
              </a:rPr>
              <a:t>Regard the Theme of the Play Rhinoceros we can classify them in the following way. </a:t>
            </a:r>
            <a:endParaRPr lang="en-IN" dirty="0">
              <a:latin typeface="Book Antiqua" pitchFamily="18" charset="0"/>
            </a:endParaRPr>
          </a:p>
        </p:txBody>
      </p:sp>
    </p:spTree>
  </p:cSld>
  <p:clrMapOvr>
    <a:masterClrMapping/>
  </p:clrMapOvr>
  <p:transition spd="slow">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0704" y="487680"/>
            <a:ext cx="7626096" cy="6193536"/>
          </a:xfrm>
        </p:spPr>
        <p:txBody>
          <a:bodyPr>
            <a:normAutofit fontScale="77500" lnSpcReduction="20000"/>
          </a:bodyPr>
          <a:lstStyle/>
          <a:p>
            <a:r>
              <a:rPr lang="en-IN" b="1" dirty="0" smtClean="0"/>
              <a:t>Will and Responsibility:</a:t>
            </a:r>
          </a:p>
          <a:p>
            <a:endParaRPr lang="en-IN" b="1" dirty="0" smtClean="0"/>
          </a:p>
          <a:p>
            <a:pPr algn="just">
              <a:buNone/>
            </a:pPr>
            <a:r>
              <a:rPr lang="en-IN" dirty="0" smtClean="0"/>
              <a:t>	</a:t>
            </a:r>
            <a:r>
              <a:rPr lang="en-IN" dirty="0" smtClean="0"/>
              <a:t>	The transformation of </a:t>
            </a:r>
            <a:r>
              <a:rPr lang="en-IN" dirty="0" err="1" smtClean="0"/>
              <a:t>Barenger</a:t>
            </a:r>
            <a:r>
              <a:rPr lang="en-IN" dirty="0" smtClean="0"/>
              <a:t> from an apathetic alcoholic and ennui – ridden man into the saviour of humanity </a:t>
            </a:r>
            <a:r>
              <a:rPr lang="en-IN" dirty="0" err="1" smtClean="0"/>
              <a:t>constitues</a:t>
            </a:r>
            <a:r>
              <a:rPr lang="en-IN" dirty="0" smtClean="0"/>
              <a:t> the major theme of Rhinoceros and the major </a:t>
            </a:r>
            <a:r>
              <a:rPr lang="en-IN" dirty="0" err="1" smtClean="0"/>
              <a:t>existenant</a:t>
            </a:r>
            <a:r>
              <a:rPr lang="en-IN" dirty="0" smtClean="0"/>
              <a:t> struggle. One must commit one self </a:t>
            </a:r>
            <a:r>
              <a:rPr lang="en-IN" dirty="0" err="1" smtClean="0"/>
              <a:t>inorder</a:t>
            </a:r>
            <a:r>
              <a:rPr lang="en-IN" dirty="0" smtClean="0"/>
              <a:t> to give life meaning which </a:t>
            </a:r>
            <a:r>
              <a:rPr lang="en-IN" dirty="0" err="1" smtClean="0"/>
              <a:t>Berenger</a:t>
            </a:r>
            <a:r>
              <a:rPr lang="en-IN" dirty="0" smtClean="0"/>
              <a:t> , has done. In the beginning </a:t>
            </a:r>
            <a:r>
              <a:rPr lang="en-IN" dirty="0" err="1" smtClean="0"/>
              <a:t>Barenger</a:t>
            </a:r>
            <a:r>
              <a:rPr lang="en-IN" dirty="0" smtClean="0"/>
              <a:t> has no convention will power due consumption of </a:t>
            </a:r>
            <a:r>
              <a:rPr lang="en-IN" dirty="0" err="1" smtClean="0"/>
              <a:t>Alcholol</a:t>
            </a:r>
            <a:r>
              <a:rPr lang="en-IN" dirty="0" smtClean="0"/>
              <a:t>. On the other hand Jean continuously advises </a:t>
            </a:r>
            <a:r>
              <a:rPr lang="en-IN" dirty="0" err="1" smtClean="0"/>
              <a:t>Barrenger</a:t>
            </a:r>
            <a:r>
              <a:rPr lang="en-IN" dirty="0" smtClean="0"/>
              <a:t> to exercise more will power and not to surrender to life pressure and the other character like </a:t>
            </a:r>
            <a:r>
              <a:rPr lang="en-IN" dirty="0" err="1" smtClean="0"/>
              <a:t>Dudard</a:t>
            </a:r>
            <a:r>
              <a:rPr lang="en-IN" dirty="0" smtClean="0"/>
              <a:t> seem to do just that as they control their destinies. Where as </a:t>
            </a:r>
            <a:r>
              <a:rPr lang="en-IN" dirty="0" err="1" smtClean="0"/>
              <a:t>Berenger</a:t>
            </a:r>
            <a:r>
              <a:rPr lang="en-IN" dirty="0" smtClean="0"/>
              <a:t> does not have the will power as evident by frequently recourse to alcoholic and his tendency to dream (both daydream and nightmares). However he maintains a stead feast latent sense of day dream after Act one.</a:t>
            </a:r>
          </a:p>
          <a:p>
            <a:pPr>
              <a:buNone/>
            </a:pPr>
            <a:r>
              <a:rPr lang="en-IN" dirty="0" smtClean="0"/>
              <a:t> </a:t>
            </a:r>
            <a:r>
              <a:rPr lang="en-IN" dirty="0" smtClean="0"/>
              <a:t>	</a:t>
            </a:r>
            <a:endParaRPr lang="en-IN" dirty="0"/>
          </a:p>
        </p:txBody>
      </p:sp>
    </p:spTree>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N"/>
          </a:p>
        </p:txBody>
      </p:sp>
      <p:sp>
        <p:nvSpPr>
          <p:cNvPr id="2054" name="Rectangle 6"/>
          <p:cNvSpPr>
            <a:spLocks noChangeArrowheads="1"/>
          </p:cNvSpPr>
          <p:nvPr/>
        </p:nvSpPr>
        <p:spPr bwMode="auto">
          <a:xfrm>
            <a:off x="504498" y="914399"/>
            <a:ext cx="6873766" cy="101566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Content Placeholder 4"/>
          <p:cNvSpPr>
            <a:spLocks noGrp="1"/>
          </p:cNvSpPr>
          <p:nvPr>
            <p:ph idx="1"/>
          </p:nvPr>
        </p:nvSpPr>
        <p:spPr>
          <a:xfrm>
            <a:off x="1133856" y="487680"/>
            <a:ext cx="7552944" cy="6303264"/>
          </a:xfrm>
        </p:spPr>
        <p:txBody>
          <a:bodyPr>
            <a:normAutofit fontScale="77500" lnSpcReduction="20000"/>
          </a:bodyPr>
          <a:lstStyle/>
          <a:p>
            <a:pPr algn="just">
              <a:buNone/>
            </a:pPr>
            <a:r>
              <a:rPr lang="en-IN" dirty="0" smtClean="0"/>
              <a:t>		The next theme of the play is Will-Power. The slavery of the Rhino and Jeans transformation and statement in Act Two exemplify this desire to power. He becomes violent and declares humanism is dead and tries to kick </a:t>
            </a:r>
            <a:r>
              <a:rPr lang="en-IN" dirty="0" err="1" smtClean="0"/>
              <a:t>Barenger</a:t>
            </a:r>
            <a:r>
              <a:rPr lang="en-IN" dirty="0" smtClean="0"/>
              <a:t> for whom he had advised earlier to improve his life style. The plays final irony is that </a:t>
            </a:r>
            <a:r>
              <a:rPr lang="en-IN" dirty="0" err="1" smtClean="0"/>
              <a:t>Barenger</a:t>
            </a:r>
            <a:r>
              <a:rPr lang="en-IN" dirty="0" smtClean="0"/>
              <a:t> becomes true hero by gathering resources of Will-Power to serve humanity.</a:t>
            </a:r>
          </a:p>
          <a:p>
            <a:pPr algn="just">
              <a:buNone/>
            </a:pPr>
            <a:r>
              <a:rPr lang="en-IN" dirty="0" smtClean="0"/>
              <a:t>	</a:t>
            </a:r>
            <a:r>
              <a:rPr lang="en-IN" dirty="0" smtClean="0"/>
              <a:t>	The other theme of the play is Absurdity. The other plays within this group are Absurd because they don’t focus on logical acts, realistic occurrence such as thinking as the rhinoceros from Asia as Arica, it has one horn or two horns. The play has no traditional character or hero, or development of plots. They instead focus on human beings trapped in an incomprehensible world subject to any occurrence, no matter how illogical. Their </a:t>
            </a:r>
            <a:r>
              <a:rPr lang="en-IN" dirty="0" err="1" smtClean="0"/>
              <a:t>wodrld</a:t>
            </a:r>
            <a:r>
              <a:rPr lang="en-IN" dirty="0" smtClean="0"/>
              <a:t> without meaning, it is isolated from individual and a good leader, etc. such character fond in the Rhinoceros are </a:t>
            </a:r>
            <a:r>
              <a:rPr lang="en-IN" dirty="0" err="1" smtClean="0"/>
              <a:t>Dudard</a:t>
            </a:r>
            <a:r>
              <a:rPr lang="en-IN" dirty="0" smtClean="0"/>
              <a:t>, </a:t>
            </a:r>
            <a:r>
              <a:rPr lang="en-IN" dirty="0" err="1" smtClean="0"/>
              <a:t>Botard</a:t>
            </a:r>
            <a:r>
              <a:rPr lang="en-IN" dirty="0" smtClean="0"/>
              <a:t>, Jean, Mr. </a:t>
            </a:r>
            <a:r>
              <a:rPr lang="en-IN" dirty="0" err="1" smtClean="0"/>
              <a:t>Beuf</a:t>
            </a:r>
            <a:r>
              <a:rPr lang="en-IN" dirty="0" smtClean="0"/>
              <a:t> and Daisy etc.  </a:t>
            </a:r>
            <a:endParaRPr lang="en-IN" dirty="0"/>
          </a:p>
        </p:txBody>
      </p:sp>
    </p:spTree>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816864"/>
            <a:ext cx="7589520" cy="5766816"/>
          </a:xfrm>
        </p:spPr>
        <p:txBody>
          <a:bodyPr>
            <a:normAutofit fontScale="85000" lnSpcReduction="20000"/>
          </a:bodyPr>
          <a:lstStyle/>
          <a:p>
            <a:pPr algn="just">
              <a:buNone/>
            </a:pPr>
            <a:r>
              <a:rPr lang="en-IN" dirty="0" smtClean="0"/>
              <a:t>		The play has also the theme of love which we find between </a:t>
            </a:r>
            <a:r>
              <a:rPr lang="en-IN" dirty="0" err="1" smtClean="0"/>
              <a:t>Barenger</a:t>
            </a:r>
            <a:r>
              <a:rPr lang="en-IN" dirty="0" smtClean="0"/>
              <a:t> and Daisy. Though a drunkard in the first </a:t>
            </a:r>
            <a:r>
              <a:rPr lang="en-IN" dirty="0" err="1" smtClean="0"/>
              <a:t>Barenger</a:t>
            </a:r>
            <a:r>
              <a:rPr lang="en-IN" dirty="0" smtClean="0"/>
              <a:t> is in love with Daisy. Often they have dispute and quarrel. They attempt to reconcile but once more fight. The reason for the same is that Daisy wants to be transformed into </a:t>
            </a:r>
            <a:r>
              <a:rPr lang="en-IN" dirty="0" err="1" smtClean="0"/>
              <a:t>Rhinoceroes</a:t>
            </a:r>
            <a:r>
              <a:rPr lang="en-IN" dirty="0" smtClean="0"/>
              <a:t> and she want </a:t>
            </a:r>
            <a:r>
              <a:rPr lang="en-IN" dirty="0" err="1" smtClean="0"/>
              <a:t>Barenger</a:t>
            </a:r>
            <a:r>
              <a:rPr lang="en-IN" dirty="0" smtClean="0"/>
              <a:t> to join with her which </a:t>
            </a:r>
            <a:r>
              <a:rPr lang="en-IN" dirty="0" err="1" smtClean="0"/>
              <a:t>Barenger</a:t>
            </a:r>
            <a:r>
              <a:rPr lang="en-IN" dirty="0" smtClean="0"/>
              <a:t> refuses even though he loves her </a:t>
            </a:r>
            <a:r>
              <a:rPr lang="en-IN" dirty="0" err="1" smtClean="0"/>
              <a:t>heartly</a:t>
            </a:r>
            <a:r>
              <a:rPr lang="en-IN" dirty="0" smtClean="0"/>
              <a:t> he cannot change his principle.</a:t>
            </a:r>
          </a:p>
          <a:p>
            <a:pPr algn="just">
              <a:buNone/>
            </a:pPr>
            <a:endParaRPr lang="en-IN" dirty="0" smtClean="0"/>
          </a:p>
          <a:p>
            <a:pPr algn="just">
              <a:buNone/>
            </a:pPr>
            <a:r>
              <a:rPr lang="en-IN" dirty="0" smtClean="0"/>
              <a:t>	</a:t>
            </a:r>
            <a:r>
              <a:rPr lang="en-IN" dirty="0" smtClean="0"/>
              <a:t>	Whereas Mr. </a:t>
            </a:r>
            <a:r>
              <a:rPr lang="en-IN" dirty="0" err="1" smtClean="0"/>
              <a:t>Beuf</a:t>
            </a:r>
            <a:r>
              <a:rPr lang="en-IN" dirty="0" smtClean="0"/>
              <a:t> and Mrs. </a:t>
            </a:r>
            <a:r>
              <a:rPr lang="en-IN" dirty="0" err="1" smtClean="0"/>
              <a:t>Beuf</a:t>
            </a:r>
            <a:r>
              <a:rPr lang="en-IN" dirty="0" smtClean="0"/>
              <a:t> are husband and wife, each love the other. Mr. </a:t>
            </a:r>
            <a:r>
              <a:rPr lang="en-IN" dirty="0" err="1" smtClean="0"/>
              <a:t>Beuf</a:t>
            </a:r>
            <a:r>
              <a:rPr lang="en-IN" dirty="0" smtClean="0"/>
              <a:t> was chased by the Rhinoceros and he transformed to Rhinoceros. His wife being faithful and in love with her husband jumped on the back of the husband and transformed into the same.</a:t>
            </a:r>
            <a:endParaRPr lang="en-IN" dirty="0"/>
          </a:p>
        </p:txBody>
      </p:sp>
    </p:spTree>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6048" y="487680"/>
            <a:ext cx="7467600" cy="6211824"/>
          </a:xfrm>
        </p:spPr>
        <p:txBody>
          <a:bodyPr>
            <a:normAutofit fontScale="77500" lnSpcReduction="20000"/>
          </a:bodyPr>
          <a:lstStyle/>
          <a:p>
            <a:pPr algn="just">
              <a:buNone/>
            </a:pPr>
            <a:r>
              <a:rPr lang="en-IN" dirty="0" smtClean="0"/>
              <a:t>		Lastly, we can say that Fascism is the theme of the play. During his life time Ionesco was an open critic of in humanities associated with Nazism and Fascism, during World War- I and II. To read Rhinoceros as an attack on fascism politics enough Ionesco explores the psychology and mentality of those who succumb with little resistance to Nazism allowing their free thinking ideals and free diverted violent group. In the play characters repeat words and ideas that other characters have said earlier or look for guidance to authority and take side with the authority. Ionesco wanted to show how individual are seduced by the ranks of the powerful groups such as Nazism. The people turn blind eye to their rise to power by joining their ranks ,when Jews were killed in million they did not ;come out and protested, Hitler of his monopoly. </a:t>
            </a:r>
          </a:p>
          <a:p>
            <a:pPr algn="just">
              <a:buNone/>
            </a:pPr>
            <a:endParaRPr lang="en-IN" dirty="0" smtClean="0"/>
          </a:p>
          <a:p>
            <a:pPr algn="ctr">
              <a:buNone/>
            </a:pPr>
            <a:r>
              <a:rPr lang="en-IN" dirty="0" smtClean="0"/>
              <a:t>*******</a:t>
            </a:r>
            <a:endParaRPr lang="en-IN" dirty="0"/>
          </a:p>
        </p:txBody>
      </p:sp>
    </p:spTree>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624" y="1261872"/>
            <a:ext cx="8229600" cy="4325112"/>
          </a:xfrm>
        </p:spPr>
        <p:txBody>
          <a:bodyPr>
            <a:normAutofit lnSpcReduction="10000"/>
          </a:bodyPr>
          <a:lstStyle/>
          <a:p>
            <a:pPr>
              <a:buNone/>
            </a:pPr>
            <a:endParaRPr lang="en-IN" dirty="0" smtClean="0"/>
          </a:p>
          <a:p>
            <a:pPr>
              <a:buNone/>
            </a:pPr>
            <a:endParaRPr lang="en-IN" dirty="0" smtClean="0"/>
          </a:p>
          <a:p>
            <a:pPr>
              <a:buNone/>
            </a:pPr>
            <a:endParaRPr lang="en-IN" dirty="0" smtClean="0"/>
          </a:p>
          <a:p>
            <a:pPr algn="ctr">
              <a:buNone/>
            </a:pPr>
            <a:r>
              <a:rPr lang="en-IN" sz="8800" dirty="0" smtClean="0">
                <a:solidFill>
                  <a:srgbClr val="0070C0"/>
                </a:solidFill>
              </a:rPr>
              <a:t>THANKS</a:t>
            </a:r>
          </a:p>
          <a:p>
            <a:pPr algn="ctr">
              <a:buNone/>
            </a:pPr>
            <a:r>
              <a:rPr lang="en-IN" sz="8800" dirty="0" smtClean="0">
                <a:solidFill>
                  <a:srgbClr val="0070C0"/>
                </a:solidFill>
              </a:rPr>
              <a:t>***</a:t>
            </a:r>
            <a:endParaRPr lang="en-IN" sz="8800" dirty="0">
              <a:solidFill>
                <a:srgbClr val="0070C0"/>
              </a:solidFill>
            </a:endParaRPr>
          </a:p>
        </p:txBody>
      </p:sp>
    </p:spTree>
  </p:cSld>
  <p:clrMapOvr>
    <a:masterClrMapping/>
  </p:clrMapOvr>
  <p:transition spd="slow">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814</TotalTime>
  <Words>36</Words>
  <Application>WPS Office</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By Eugene Ionesco   </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EQUALITY(In terms of Political relations as citizens)</dc:title>
  <dc:creator>RMX1921</dc:creator>
  <cp:lastModifiedBy>HP</cp:lastModifiedBy>
  <cp:revision>139</cp:revision>
  <dcterms:created xsi:type="dcterms:W3CDTF">2015-05-11T11:30:45Z</dcterms:created>
  <dcterms:modified xsi:type="dcterms:W3CDTF">2022-05-31T03:16:20Z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ab81a4b532d2484f8643b9be8255dd9a</vt:lpwstr>
  </property>
</Properties>
</file>