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4"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783B02C-DD9C-4392-80FA-A5C9AAD59A0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D335FF-1A8C-4DB3-A564-49EA063CA0A1}"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783B02C-DD9C-4392-80FA-A5C9AAD59A0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D335FF-1A8C-4DB3-A564-49EA063CA0A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783B02C-DD9C-4392-80FA-A5C9AAD59A0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D335FF-1A8C-4DB3-A564-49EA063CA0A1}"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A783B02C-DD9C-4392-80FA-A5C9AAD59A0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D335FF-1A8C-4DB3-A564-49EA063CA0A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A783B02C-DD9C-4392-80FA-A5C9AAD59A09}"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D335FF-1A8C-4DB3-A564-49EA063CA0A1}"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A783B02C-DD9C-4392-80FA-A5C9AAD59A0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D335FF-1A8C-4DB3-A564-49EA063CA0A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A783B02C-DD9C-4392-80FA-A5C9AAD59A09}"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CD335FF-1A8C-4DB3-A564-49EA063CA0A1}"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783B02C-DD9C-4392-80FA-A5C9AAD59A09}"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CD335FF-1A8C-4DB3-A564-49EA063CA0A1}"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83B02C-DD9C-4392-80FA-A5C9AAD59A09}"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CD335FF-1A8C-4DB3-A564-49EA063CA0A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A783B02C-DD9C-4392-80FA-A5C9AAD59A0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D335FF-1A8C-4DB3-A564-49EA063CA0A1}"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A783B02C-DD9C-4392-80FA-A5C9AAD59A09}"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D335FF-1A8C-4DB3-A564-49EA063CA0A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3B02C-DD9C-4392-80FA-A5C9AAD59A09}" type="datetimeFigureOut">
              <a:rPr lang="en-IN" smtClean="0"/>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D335FF-1A8C-4DB3-A564-49EA063CA0A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3600" b="1" dirty="0" smtClean="0">
                <a:latin typeface="Times New Roman" panose="02020603050405020304" pitchFamily="18" charset="0"/>
                <a:cs typeface="Times New Roman" panose="02020603050405020304" pitchFamily="18" charset="0"/>
              </a:rPr>
              <a:t>Economic Developments in Europe from 7</a:t>
            </a:r>
            <a:r>
              <a:rPr lang="en-US" sz="3600" b="1" baseline="30000" dirty="0" smtClean="0">
                <a:latin typeface="Times New Roman" panose="02020603050405020304" pitchFamily="18" charset="0"/>
                <a:cs typeface="Times New Roman" panose="02020603050405020304" pitchFamily="18" charset="0"/>
              </a:rPr>
              <a:t>th</a:t>
            </a:r>
            <a:r>
              <a:rPr lang="en-US" sz="3600" b="1" dirty="0" smtClean="0">
                <a:latin typeface="Times New Roman" panose="02020603050405020304" pitchFamily="18" charset="0"/>
                <a:cs typeface="Times New Roman" panose="02020603050405020304" pitchFamily="18" charset="0"/>
              </a:rPr>
              <a:t> to 14</a:t>
            </a:r>
            <a:r>
              <a:rPr lang="en-US" sz="3600" b="1" baseline="30000" dirty="0" smtClean="0">
                <a:latin typeface="Times New Roman" panose="02020603050405020304" pitchFamily="18" charset="0"/>
                <a:cs typeface="Times New Roman" panose="02020603050405020304" pitchFamily="18" charset="0"/>
              </a:rPr>
              <a:t>th</a:t>
            </a:r>
            <a:r>
              <a:rPr lang="en-US" sz="3600" b="1" dirty="0" smtClean="0">
                <a:latin typeface="Times New Roman" panose="02020603050405020304" pitchFamily="18" charset="0"/>
                <a:cs typeface="Times New Roman" panose="02020603050405020304" pitchFamily="18" charset="0"/>
              </a:rPr>
              <a:t> Century</a:t>
            </a:r>
            <a:endParaRPr lang="en-IN"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chor="ctr">
            <a:normAutofit/>
          </a:bodyPr>
          <a:lstStyle/>
          <a:p>
            <a:r>
              <a:rPr lang="en-US" sz="3600" b="1" dirty="0" smtClean="0">
                <a:latin typeface="Times New Roman" panose="02020603050405020304" pitchFamily="18" charset="0"/>
                <a:cs typeface="Times New Roman" panose="02020603050405020304" pitchFamily="18" charset="0"/>
              </a:rPr>
              <a:t>FEUDALISM</a:t>
            </a:r>
            <a:endParaRPr lang="en-IN" sz="36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IN" sz="4000" b="1" dirty="0">
                <a:latin typeface="Times New Roman" panose="02020603050405020304" pitchFamily="18" charset="0"/>
                <a:cs typeface="Times New Roman" panose="02020603050405020304" pitchFamily="18" charset="0"/>
              </a:rPr>
              <a:t>Manorial System Continued.....</a:t>
            </a:r>
            <a:endParaRPr lang="en-US" alt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0000"/>
          </a:bodyPr>
          <a:lstStyle/>
          <a:p>
            <a:r>
              <a:rPr lang="en-US" sz="3600" b="1" dirty="0" smtClean="0">
                <a:latin typeface="Times New Roman" panose="02020603050405020304" pitchFamily="18" charset="0"/>
                <a:cs typeface="Times New Roman" panose="02020603050405020304" pitchFamily="18" charset="0"/>
              </a:rPr>
              <a:t>With time, manorial staff grew in the form of stewards and seneschals</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Their role was overseers, preside in manorial courts, keep accounts, represent the lord on all occasions</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Reeves (bailiff/steward/sheriff) acted as intermediaries between the villagers and the lord, organisation of rural services</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Beadles (junior official in a court of justice) and Redknights/redmen served summonses and carry orders</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Haywards superintended hedges, Woodward saw to pastures n wood</a:t>
            </a:r>
            <a:endParaRPr lang="en-US" sz="3600" b="1" dirty="0" smtClean="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rPr>
              <a:t>Sower, thrasher, plough-teams, herders etc</a:t>
            </a:r>
            <a:endParaRPr lang="en-US" altLang="en-IN" sz="3600" b="1" dirty="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rPr>
              <a:t>Growth of manorial staff indicated emerging differentiation within the manorial peasantry.</a:t>
            </a:r>
            <a:endParaRPr lang="en-US" altLang="en-I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IN" sz="4000" b="1" dirty="0">
                <a:latin typeface="Times New Roman" panose="02020603050405020304" pitchFamily="18" charset="0"/>
                <a:cs typeface="Times New Roman" panose="02020603050405020304" pitchFamily="18" charset="0"/>
              </a:rPr>
              <a:t>Feudal Revolution</a:t>
            </a:r>
            <a:endParaRPr lang="en-US" alt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normAutofit fontScale="70000"/>
          </a:bodyPr>
          <a:lstStyle/>
          <a:p>
            <a:pPr marL="0" indent="0">
              <a:buNone/>
            </a:pPr>
            <a:endParaRPr lang="en-US" sz="3600" b="1" dirty="0" smtClean="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rPr>
              <a:t>Feudalism was a term invented in the 17th century</a:t>
            </a:r>
            <a:endParaRPr lang="en-US" altLang="en-IN" sz="3600" b="1" dirty="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rPr>
              <a:t>Used as a pejorative by commentators to describe any outdated/unfair law/custom</a:t>
            </a:r>
            <a:endParaRPr lang="en-US" altLang="en-IN" sz="3600" b="1" dirty="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rPr>
              <a:t>The word first appeared in the Frankish charter of 884.</a:t>
            </a:r>
            <a:endParaRPr lang="en-US" altLang="en-IN" sz="3600" b="1" dirty="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rPr>
              <a:t>Feudalism was coined during the French Revolt in 1748. </a:t>
            </a:r>
            <a:endParaRPr lang="en-US" altLang="en-IN" sz="3600" b="1" dirty="0">
              <a:latin typeface="Times New Roman" panose="02020603050405020304" pitchFamily="18" charset="0"/>
              <a:cs typeface="Times New Roman" panose="02020603050405020304" pitchFamily="18" charset="0"/>
            </a:endParaRPr>
          </a:p>
        </p:txBody>
      </p:sp>
      <p:sp>
        <p:nvSpPr>
          <p:cNvPr id="5" name="Content Placeholder 4"/>
          <p:cNvSpPr/>
          <p:nvPr>
            <p:ph sz="half" idx="2"/>
          </p:nvPr>
        </p:nvSpPr>
        <p:spPr/>
        <p:txBody>
          <a:bodyPr>
            <a:normAutofit fontScale="70000"/>
          </a:bodyPr>
          <a:p>
            <a:r>
              <a:rPr lang="en-US" b="1">
                <a:latin typeface="Times New Roman" panose="02020603050405020304" pitchFamily="18" charset="0"/>
                <a:cs typeface="Times New Roman" panose="02020603050405020304" pitchFamily="18" charset="0"/>
              </a:rPr>
              <a:t>18th cent. writers of enlightenment wrote about feudalism to criticise the ancient French regime/monarchy because Enlightenment writers mock anything of the the Dark Age.</a:t>
            </a:r>
            <a:endParaRPr lang="en-US" b="1">
              <a:latin typeface="Times New Roman" panose="02020603050405020304" pitchFamily="18" charset="0"/>
              <a:cs typeface="Times New Roman" panose="02020603050405020304" pitchFamily="18" charset="0"/>
            </a:endParaRPr>
          </a:p>
          <a:p>
            <a:r>
              <a:rPr lang="en-US" b="1">
                <a:latin typeface="Times New Roman" panose="02020603050405020304" pitchFamily="18" charset="0"/>
                <a:cs typeface="Times New Roman" panose="02020603050405020304" pitchFamily="18" charset="0"/>
              </a:rPr>
              <a:t>In the late 19th and early 20th centuries, John Horace Round &amp; Frederic William Maitland (historians of medieaval Britain) where Round argued that Feudalism was imported by the Normans. Maitland contended that the fundamentals of fuedalism were already embedded in Britain. The debate still continue today.</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IN" sz="4000" b="1" dirty="0">
                <a:latin typeface="Times New Roman" panose="02020603050405020304" pitchFamily="18" charset="0"/>
                <a:cs typeface="Times New Roman" panose="02020603050405020304" pitchFamily="18" charset="0"/>
              </a:rPr>
              <a:t>Feudal Revolutions</a:t>
            </a:r>
            <a:endParaRPr lang="en-US" alt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0000"/>
          </a:bodyPr>
          <a:lstStyle/>
          <a:p>
            <a:r>
              <a:rPr lang="en-US" altLang="en-IN" sz="3600" b="1" dirty="0">
                <a:latin typeface="Times New Roman" panose="02020603050405020304" pitchFamily="18" charset="0"/>
                <a:cs typeface="Times New Roman" panose="02020603050405020304" pitchFamily="18" charset="0"/>
              </a:rPr>
              <a:t>In the 20th cent., historian Francois-Louis Ganshof defined feudalism from a anarrow military and legal perspective saying that feudal relationships existed only within the medieaval nobility itself (Feudalism 1944). Gunshof’s definition: when a lord granted a fief to a vassal, the vassal provided military service in return.</a:t>
            </a:r>
            <a:endParaRPr lang="en-US" altLang="en-IN" sz="3600" b="1" dirty="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rPr>
              <a:t>Marc Bloch, most influential 20th cent medieaval historian in (Feudal Society) conceived feudalism as a ‘type of society that was not limited to solely to the nobility, he recognised there was a hierarchical relationship between lords and vassals, but he also saw a similar relationship between lords and peasants. His consideartion of peasants as parts of the feudal system kept Bloch a part from his peers. Just as the vassal performed military service for fief, the peasant performed physical labour in return for protection. Both are a form of feudal relationship.  </a:t>
            </a:r>
            <a:endParaRPr lang="en-US" altLang="en-I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sym typeface="+mn-ea"/>
              </a:rPr>
              <a:t>Position of Women in the Feudal Economy</a:t>
            </a:r>
            <a:br>
              <a:rPr lang="en-IN" sz="4000" b="1" dirty="0">
                <a:latin typeface="Times New Roman" panose="02020603050405020304" pitchFamily="18" charset="0"/>
                <a:cs typeface="Times New Roman" panose="02020603050405020304" pitchFamily="18" charset="0"/>
              </a:rPr>
            </a:b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50000"/>
          </a:bodyPr>
          <a:lstStyle/>
          <a:p>
            <a:pPr marL="0" indent="0">
              <a:buNone/>
            </a:pPr>
            <a:r>
              <a:rPr lang="en-US" sz="3600" b="1" dirty="0" smtClean="0">
                <a:latin typeface="Times New Roman" panose="02020603050405020304" pitchFamily="18" charset="0"/>
                <a:cs typeface="Times New Roman" panose="02020603050405020304" pitchFamily="18" charset="0"/>
                <a:sym typeface="+mn-ea"/>
              </a:rPr>
              <a:t>Vast difference between men and women in the feudal society</a:t>
            </a:r>
            <a:endParaRPr lang="en-US" sz="3600" b="1" dirty="0" smtClean="0">
              <a:latin typeface="Times New Roman" panose="02020603050405020304" pitchFamily="18" charset="0"/>
              <a:cs typeface="Times New Roman" panose="02020603050405020304" pitchFamily="18" charset="0"/>
            </a:endParaRPr>
          </a:p>
          <a:p>
            <a:pPr marL="0" indent="0">
              <a:buNone/>
            </a:pPr>
            <a:r>
              <a:rPr lang="en-US" sz="3600" b="1" dirty="0" smtClean="0">
                <a:latin typeface="Times New Roman" panose="02020603050405020304" pitchFamily="18" charset="0"/>
                <a:cs typeface="Times New Roman" panose="02020603050405020304" pitchFamily="18" charset="0"/>
                <a:sym typeface="+mn-ea"/>
              </a:rPr>
              <a:t>Role of women was divided in terms of class</a:t>
            </a:r>
            <a:endParaRPr lang="en-US" sz="3600" b="1" dirty="0" smtClean="0">
              <a:latin typeface="Times New Roman" panose="02020603050405020304" pitchFamily="18" charset="0"/>
              <a:cs typeface="Times New Roman" panose="02020603050405020304" pitchFamily="18" charset="0"/>
            </a:endParaRPr>
          </a:p>
          <a:p>
            <a:pPr marL="0" indent="0">
              <a:buNone/>
            </a:pPr>
            <a:r>
              <a:rPr lang="en-US" sz="3600" b="1" dirty="0" smtClean="0">
                <a:latin typeface="Times New Roman" panose="02020603050405020304" pitchFamily="18" charset="0"/>
                <a:cs typeface="Times New Roman" panose="02020603050405020304" pitchFamily="18" charset="0"/>
                <a:sym typeface="+mn-ea"/>
              </a:rPr>
              <a:t>They occupied all subordinate roles in the family</a:t>
            </a:r>
            <a:endParaRPr lang="en-US" sz="3600" b="1" dirty="0" smtClean="0">
              <a:latin typeface="Times New Roman" panose="02020603050405020304" pitchFamily="18" charset="0"/>
              <a:cs typeface="Times New Roman" panose="02020603050405020304" pitchFamily="18" charset="0"/>
            </a:endParaRPr>
          </a:p>
          <a:p>
            <a:pPr marL="0" indent="0">
              <a:buNone/>
            </a:pPr>
            <a:r>
              <a:rPr lang="en-US" sz="3600" b="1" dirty="0" smtClean="0">
                <a:latin typeface="Times New Roman" panose="02020603050405020304" pitchFamily="18" charset="0"/>
                <a:cs typeface="Times New Roman" panose="02020603050405020304" pitchFamily="18" charset="0"/>
                <a:sym typeface="+mn-ea"/>
              </a:rPr>
              <a:t>Noble women had time for luxury while peasant women performed a great deal of labour</a:t>
            </a:r>
            <a:endParaRPr lang="en-US" sz="3600" b="1" dirty="0" smtClean="0">
              <a:latin typeface="Times New Roman" panose="02020603050405020304" pitchFamily="18" charset="0"/>
              <a:cs typeface="Times New Roman" panose="02020603050405020304" pitchFamily="18" charset="0"/>
            </a:endParaRPr>
          </a:p>
          <a:p>
            <a:pPr marL="0" indent="0">
              <a:buNone/>
            </a:pPr>
            <a:r>
              <a:rPr lang="en-US" sz="3600" b="1" dirty="0" smtClean="0">
                <a:latin typeface="Times New Roman" panose="02020603050405020304" pitchFamily="18" charset="0"/>
                <a:cs typeface="Times New Roman" panose="02020603050405020304" pitchFamily="18" charset="0"/>
                <a:sym typeface="+mn-ea"/>
              </a:rPr>
              <a:t>Noble women were educated but very few played roles in the estate</a:t>
            </a:r>
            <a:endParaRPr lang="en-US" sz="3600" b="1" dirty="0" smtClean="0">
              <a:latin typeface="Times New Roman" panose="02020603050405020304" pitchFamily="18" charset="0"/>
              <a:cs typeface="Times New Roman" panose="02020603050405020304" pitchFamily="18" charset="0"/>
            </a:endParaRPr>
          </a:p>
          <a:p>
            <a:pPr marL="0" indent="0">
              <a:buNone/>
            </a:pPr>
            <a:r>
              <a:rPr lang="en-US" altLang="en-IN" sz="3600" b="1" dirty="0">
                <a:latin typeface="Times New Roman" panose="02020603050405020304" pitchFamily="18" charset="0"/>
                <a:cs typeface="Times New Roman" panose="02020603050405020304" pitchFamily="18" charset="0"/>
                <a:sym typeface="+mn-ea"/>
              </a:rPr>
              <a:t>But the entire ‘legal framework’ of feudalism ignored women</a:t>
            </a:r>
            <a:endParaRPr lang="en-US" altLang="en-IN" sz="3600" b="1" dirty="0">
              <a:latin typeface="Times New Roman" panose="02020603050405020304" pitchFamily="18" charset="0"/>
              <a:cs typeface="Times New Roman" panose="02020603050405020304" pitchFamily="18" charset="0"/>
            </a:endParaRPr>
          </a:p>
          <a:p>
            <a:pPr marL="0" indent="0">
              <a:buNone/>
            </a:pPr>
            <a:r>
              <a:rPr lang="en-US" altLang="en-IN" sz="3600" b="1" dirty="0">
                <a:latin typeface="Times New Roman" panose="02020603050405020304" pitchFamily="18" charset="0"/>
                <a:cs typeface="Times New Roman" panose="02020603050405020304" pitchFamily="18" charset="0"/>
                <a:sym typeface="+mn-ea"/>
              </a:rPr>
              <a:t>Vassalage, fiefdom etc had no mention about women.</a:t>
            </a:r>
            <a:endParaRPr lang="en-US" altLang="en-IN" sz="3600" b="1" dirty="0">
              <a:latin typeface="Times New Roman" panose="02020603050405020304" pitchFamily="18" charset="0"/>
              <a:cs typeface="Times New Roman" panose="02020603050405020304" pitchFamily="18" charset="0"/>
            </a:endParaRPr>
          </a:p>
          <a:p>
            <a:pPr marL="0" indent="0">
              <a:buNone/>
            </a:pPr>
            <a:r>
              <a:rPr lang="en-US" altLang="en-IN" sz="3600" b="1" dirty="0">
                <a:latin typeface="Times New Roman" panose="02020603050405020304" pitchFamily="18" charset="0"/>
                <a:cs typeface="Times New Roman" panose="02020603050405020304" pitchFamily="18" charset="0"/>
                <a:sym typeface="+mn-ea"/>
              </a:rPr>
              <a:t>They could become ‘nuns’ but not priests, could be labelled as ‘witches’</a:t>
            </a:r>
            <a:endParaRPr lang="en-US" altLang="en-IN" sz="3600" b="1" dirty="0">
              <a:latin typeface="Times New Roman" panose="02020603050405020304" pitchFamily="18" charset="0"/>
              <a:cs typeface="Times New Roman" panose="02020603050405020304" pitchFamily="18" charset="0"/>
            </a:endParaRPr>
          </a:p>
          <a:p>
            <a:pPr marL="0" indent="0">
              <a:buNone/>
            </a:pPr>
            <a:r>
              <a:rPr lang="en-US" altLang="en-IN" sz="3600" b="1" dirty="0">
                <a:latin typeface="Times New Roman" panose="02020603050405020304" pitchFamily="18" charset="0"/>
                <a:cs typeface="Times New Roman" panose="02020603050405020304" pitchFamily="18" charset="0"/>
                <a:sym typeface="+mn-ea"/>
              </a:rPr>
              <a:t>Some granted ‘sainthood’ but not recognised as ‘persons’ in their own rights</a:t>
            </a:r>
            <a:endParaRPr lang="en-US" altLang="en-IN" sz="3600" b="1" dirty="0">
              <a:latin typeface="Times New Roman" panose="02020603050405020304" pitchFamily="18" charset="0"/>
              <a:cs typeface="Times New Roman" panose="02020603050405020304" pitchFamily="18" charset="0"/>
            </a:endParaRPr>
          </a:p>
          <a:p>
            <a:pPr marL="0" indent="0">
              <a:buNone/>
            </a:pPr>
            <a:r>
              <a:rPr lang="en-US" altLang="en-IN" sz="3600" b="1" dirty="0">
                <a:latin typeface="Times New Roman" panose="02020603050405020304" pitchFamily="18" charset="0"/>
                <a:cs typeface="Times New Roman" panose="02020603050405020304" pitchFamily="18" charset="0"/>
                <a:sym typeface="+mn-ea"/>
              </a:rPr>
              <a:t>When fiefs became hereditary, some women got hereditary rights but as an exception, not a norm</a:t>
            </a:r>
            <a:endParaRPr lang="en-US" altLang="en-IN" sz="3600" b="1" dirty="0">
              <a:latin typeface="Times New Roman" panose="02020603050405020304" pitchFamily="18" charset="0"/>
              <a:cs typeface="Times New Roman" panose="02020603050405020304" pitchFamily="18" charset="0"/>
            </a:endParaRPr>
          </a:p>
          <a:p>
            <a:pPr marL="0" indent="0">
              <a:buNone/>
            </a:pPr>
            <a:r>
              <a:rPr lang="en-US" altLang="en-IN" sz="3600" b="1" dirty="0">
                <a:latin typeface="Times New Roman" panose="02020603050405020304" pitchFamily="18" charset="0"/>
                <a:cs typeface="Times New Roman" panose="02020603050405020304" pitchFamily="18" charset="0"/>
                <a:sym typeface="+mn-ea"/>
              </a:rPr>
              <a:t>Women had shorter life span. Their place in feudal society was merely ‘labour’. They were invisible!</a:t>
            </a:r>
            <a:endParaRPr lang="en-US" altLang="en-IN" sz="3600" b="1" dirty="0">
              <a:latin typeface="Times New Roman" panose="02020603050405020304" pitchFamily="18" charset="0"/>
              <a:cs typeface="Times New Roman" panose="02020603050405020304" pitchFamily="18" charset="0"/>
            </a:endParaRPr>
          </a:p>
          <a:p>
            <a:pPr marL="0" indent="0">
              <a:buNone/>
            </a:pPr>
            <a:endParaRPr lang="en-I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IN" sz="4000" b="1" dirty="0">
                <a:latin typeface="Times New Roman" panose="02020603050405020304" pitchFamily="18" charset="0"/>
                <a:cs typeface="Times New Roman" panose="02020603050405020304" pitchFamily="18" charset="0"/>
              </a:rPr>
              <a:t>Feudal Technology</a:t>
            </a:r>
            <a:endParaRPr lang="en-US" alt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2000" b="1" dirty="0" smtClean="0">
                <a:latin typeface="Times New Roman" panose="02020603050405020304" pitchFamily="18" charset="0"/>
                <a:cs typeface="Times New Roman" panose="02020603050405020304" pitchFamily="18" charset="0"/>
              </a:rPr>
              <a:t>Lynn Townsend White Jr (American Historian, Prof. of Medieaval History, Pfizer Award for Medieaval technology) made an impt. intervention in the growing debate on feudalism, esp. on technology in 1962.</a:t>
            </a:r>
            <a:endParaRPr lang="en-US" sz="2000" b="1"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 According to him, the larger medieaval culture of technology was rooted in Christian theological traditions which encouraged the production of labour-saving machines.</a:t>
            </a:r>
            <a:endParaRPr lang="en-US" sz="2000" b="1" dirty="0" smtClean="0">
              <a:latin typeface="Times New Roman" panose="02020603050405020304" pitchFamily="18" charset="0"/>
              <a:cs typeface="Times New Roman" panose="02020603050405020304" pitchFamily="18" charset="0"/>
            </a:endParaRPr>
          </a:p>
          <a:p>
            <a:r>
              <a:rPr lang="en-US" sz="2000" b="1" dirty="0" smtClean="0">
                <a:latin typeface="Times New Roman" panose="02020603050405020304" pitchFamily="18" charset="0"/>
                <a:cs typeface="Times New Roman" panose="02020603050405020304" pitchFamily="18" charset="0"/>
              </a:rPr>
              <a:t> Certain technological inventions for medieaval agriculture were the use of Iron plough for tilling, stiff harness, crank in hand querns and rotary grindstones, water-mill for mechanical power, marling for soil improvement, 3 field system for crop rotation.</a:t>
            </a:r>
            <a:endParaRPr lang="en-US" sz="2000" b="1" dirty="0" smtClean="0">
              <a:latin typeface="Times New Roman" panose="02020603050405020304" pitchFamily="18" charset="0"/>
              <a:cs typeface="Times New Roman" panose="02020603050405020304" pitchFamily="18" charset="0"/>
            </a:endParaRPr>
          </a:p>
          <a:p>
            <a:r>
              <a:rPr lang="en-US" altLang="en-IN" sz="2000" b="1" dirty="0">
                <a:latin typeface="Times New Roman" panose="02020603050405020304" pitchFamily="18" charset="0"/>
                <a:cs typeface="Times New Roman" panose="02020603050405020304" pitchFamily="18" charset="0"/>
              </a:rPr>
              <a:t> Northern wheel plough was equiped with coulter, horizontal share and moldboard</a:t>
            </a:r>
            <a:endParaRPr lang="en-US" altLang="en-IN" sz="2000" b="1" dirty="0">
              <a:latin typeface="Times New Roman" panose="02020603050405020304" pitchFamily="18" charset="0"/>
              <a:cs typeface="Times New Roman" panose="02020603050405020304" pitchFamily="18" charset="0"/>
            </a:endParaRPr>
          </a:p>
          <a:p>
            <a:r>
              <a:rPr lang="en-US" altLang="en-IN" sz="2000" b="1" dirty="0">
                <a:latin typeface="Times New Roman" panose="02020603050405020304" pitchFamily="18" charset="0"/>
                <a:cs typeface="Times New Roman" panose="02020603050405020304" pitchFamily="18" charset="0"/>
              </a:rPr>
              <a:t> These greatly increased production by making the tillage of rich, heavy, badly drained river bottom soils possible</a:t>
            </a:r>
            <a:endParaRPr lang="en-US" altLang="en-IN" sz="2000" b="1" dirty="0">
              <a:latin typeface="Times New Roman" panose="02020603050405020304" pitchFamily="18" charset="0"/>
              <a:cs typeface="Times New Roman" panose="02020603050405020304" pitchFamily="18" charset="0"/>
            </a:endParaRPr>
          </a:p>
          <a:p>
            <a:r>
              <a:rPr lang="en-US" altLang="en-IN" sz="2000" b="1" dirty="0">
                <a:latin typeface="Times New Roman" panose="02020603050405020304" pitchFamily="18" charset="0"/>
                <a:cs typeface="Times New Roman" panose="02020603050405020304" pitchFamily="18" charset="0"/>
              </a:rPr>
              <a:t>It saved labour by making cross-ploughing superfluous compared to the lighter Mediterrannean plough.</a:t>
            </a:r>
            <a:endParaRPr lang="en-US" altLang="en-IN" sz="2000" b="1" dirty="0">
              <a:latin typeface="Times New Roman" panose="02020603050405020304" pitchFamily="18" charset="0"/>
              <a:cs typeface="Times New Roman" panose="02020603050405020304" pitchFamily="18" charset="0"/>
            </a:endParaRPr>
          </a:p>
          <a:p>
            <a:endParaRPr lang="en-US" altLang="en-IN" sz="20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IN" sz="4000" b="1" dirty="0">
                <a:latin typeface="Times New Roman" panose="02020603050405020304" pitchFamily="18" charset="0"/>
                <a:cs typeface="Times New Roman" panose="02020603050405020304" pitchFamily="18" charset="0"/>
              </a:rPr>
              <a:t>Feudal Technology Continued......</a:t>
            </a:r>
            <a:endParaRPr lang="en-US" alt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a:bodyPr>
          <a:lstStyle/>
          <a:p>
            <a:r>
              <a:rPr lang="en-US" sz="3600" b="1" dirty="0" smtClean="0">
                <a:latin typeface="Times New Roman" panose="02020603050405020304" pitchFamily="18" charset="0"/>
                <a:cs typeface="Times New Roman" panose="02020603050405020304" pitchFamily="18" charset="0"/>
              </a:rPr>
              <a:t> </a:t>
            </a:r>
            <a:r>
              <a:rPr lang="en-US" altLang="en-IN" sz="3600" b="1" dirty="0">
                <a:latin typeface="Times New Roman" panose="02020603050405020304" pitchFamily="18" charset="0"/>
                <a:cs typeface="Times New Roman" panose="02020603050405020304" pitchFamily="18" charset="0"/>
                <a:sym typeface="+mn-ea"/>
              </a:rPr>
              <a:t>As this heavy machine/plough needed pooling ploughing power, peasants pooled their oxen together, thus laying the basis for manorial system-the medieaval co-operative agricultural community.</a:t>
            </a:r>
            <a:endParaRPr lang="en-US" altLang="en-IN" sz="3600" b="1" dirty="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sym typeface="+mn-ea"/>
              </a:rPr>
              <a:t>In the late 8th century, the heavy plough was supplemented by the three field system and the ox was replaced by a horse.</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The invention of the stirrup and horse-shoe shaped the military organisation of feudal society, claimed White. (Carolingian Franks introduced these in the 8th century.)</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 Harness and new horse-collar were introduced in the late 9th and early 10th century.</a:t>
            </a:r>
            <a:endParaRPr lang="en-US" sz="3600" b="1" dirty="0" smtClean="0">
              <a:latin typeface="Times New Roman" panose="02020603050405020304" pitchFamily="18" charset="0"/>
              <a:cs typeface="Times New Roman" panose="02020603050405020304" pitchFamily="18" charset="0"/>
            </a:endParaRPr>
          </a:p>
          <a:p>
            <a:pPr marL="0" indent="0">
              <a:buNone/>
            </a:pPr>
            <a:endParaRPr lang="en-I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IN" sz="3600" b="1" dirty="0">
                <a:latin typeface="Times New Roman" panose="02020603050405020304" pitchFamily="18" charset="0"/>
                <a:cs typeface="Times New Roman" panose="02020603050405020304" pitchFamily="18" charset="0"/>
              </a:rPr>
              <a:t>Henri Pirenne’s Thesis on </a:t>
            </a:r>
            <a:br>
              <a:rPr lang="en-US" altLang="en-IN" sz="3600" b="1" dirty="0">
                <a:latin typeface="Times New Roman" panose="02020603050405020304" pitchFamily="18" charset="0"/>
                <a:cs typeface="Times New Roman" panose="02020603050405020304" pitchFamily="18" charset="0"/>
              </a:rPr>
            </a:br>
            <a:r>
              <a:rPr lang="en-US" altLang="en-IN" sz="3600" b="1" dirty="0">
                <a:latin typeface="Times New Roman" panose="02020603050405020304" pitchFamily="18" charset="0"/>
                <a:cs typeface="Times New Roman" panose="02020603050405020304" pitchFamily="18" charset="0"/>
              </a:rPr>
              <a:t>Rise of Feudalism in Europe</a:t>
            </a:r>
            <a:endParaRPr lang="en-US" altLang="en-IN"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a:buFont typeface="Wingdings" panose="05000000000000000000" charset="0"/>
              <a:buChar char="Ø"/>
            </a:pPr>
            <a:r>
              <a:rPr lang="en-US" sz="2300" b="1" dirty="0" smtClean="0">
                <a:latin typeface="Times New Roman" panose="02020603050405020304" pitchFamily="18" charset="0"/>
                <a:cs typeface="Times New Roman" panose="02020603050405020304" pitchFamily="18" charset="0"/>
              </a:rPr>
              <a:t> Henri Pirenne (23.12.1862-25.10.1935) Belgian Historian of Medieaval History. (</a:t>
            </a:r>
            <a:r>
              <a:rPr lang="en-US" sz="2300" b="1" i="1" dirty="0" smtClean="0">
                <a:latin typeface="Times New Roman" panose="02020603050405020304" pitchFamily="18" charset="0"/>
                <a:cs typeface="Times New Roman" panose="02020603050405020304" pitchFamily="18" charset="0"/>
              </a:rPr>
              <a:t>Medieaval Cities:Their Origins and the Revival of Trade, 1927</a:t>
            </a:r>
            <a:r>
              <a:rPr lang="en-US" sz="2300" b="1" dirty="0" smtClean="0">
                <a:latin typeface="Times New Roman" panose="02020603050405020304" pitchFamily="18" charset="0"/>
                <a:cs typeface="Times New Roman" panose="02020603050405020304" pitchFamily="18" charset="0"/>
              </a:rPr>
              <a:t>) and (</a:t>
            </a:r>
            <a:r>
              <a:rPr lang="en-US" sz="2300" b="1" i="1" dirty="0" smtClean="0">
                <a:latin typeface="Times New Roman" panose="02020603050405020304" pitchFamily="18" charset="0"/>
                <a:cs typeface="Times New Roman" panose="02020603050405020304" pitchFamily="18" charset="0"/>
              </a:rPr>
              <a:t>Mohammed and Charlemagne, 1937</a:t>
            </a:r>
            <a:r>
              <a:rPr lang="en-US" sz="2300" b="1" dirty="0" smtClean="0">
                <a:latin typeface="Times New Roman" panose="02020603050405020304" pitchFamily="18" charset="0"/>
                <a:cs typeface="Times New Roman" panose="02020603050405020304" pitchFamily="18" charset="0"/>
              </a:rPr>
              <a:t>)</a:t>
            </a:r>
            <a:endParaRPr lang="en-US" sz="2300" b="1" dirty="0" smtClean="0">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sz="2300" b="1" dirty="0" smtClean="0">
                <a:latin typeface="Times New Roman" panose="02020603050405020304" pitchFamily="18" charset="0"/>
                <a:cs typeface="Times New Roman" panose="02020603050405020304" pitchFamily="18" charset="0"/>
              </a:rPr>
              <a:t> His thesis notes that in the 9th cent, long distance trade was at a low ebb and the only settlements not purely agricultural were the </a:t>
            </a:r>
            <a:r>
              <a:rPr lang="en-US" sz="2300" b="1" u="sng" dirty="0" smtClean="0">
                <a:latin typeface="Times New Roman" panose="02020603050405020304" pitchFamily="18" charset="0"/>
                <a:cs typeface="Times New Roman" panose="02020603050405020304" pitchFamily="18" charset="0"/>
              </a:rPr>
              <a:t>ecclesiastical, military and administrative centers </a:t>
            </a:r>
            <a:r>
              <a:rPr lang="en-US" sz="2300" b="1" dirty="0" smtClean="0">
                <a:latin typeface="Times New Roman" panose="02020603050405020304" pitchFamily="18" charset="0"/>
                <a:cs typeface="Times New Roman" panose="02020603050405020304" pitchFamily="18" charset="0"/>
              </a:rPr>
              <a:t>that served the feudal ruling classes</a:t>
            </a:r>
            <a:endParaRPr lang="en-US" sz="2300" b="1" dirty="0" smtClean="0">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sz="2300" b="1" dirty="0" smtClean="0">
                <a:latin typeface="Times New Roman" panose="02020603050405020304" pitchFamily="18" charset="0"/>
                <a:cs typeface="Times New Roman" panose="02020603050405020304" pitchFamily="18" charset="0"/>
              </a:rPr>
              <a:t> When trade revived in the late 10th &amp; 11th centuries, merchants and artisans came to the centers where trade and manufacture were concentrated, They became the “new men” living outside the feudal structure and in the peripheries of the established order. The feudal core remained static and inert. </a:t>
            </a:r>
            <a:endParaRPr lang="en-US" sz="2300" b="1" dirty="0" smtClean="0">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altLang="en-IN" sz="2300" b="1" dirty="0">
                <a:latin typeface="Times New Roman" panose="02020603050405020304" pitchFamily="18" charset="0"/>
                <a:cs typeface="Times New Roman" panose="02020603050405020304" pitchFamily="18" charset="0"/>
              </a:rPr>
              <a:t> When the developing merchant class became strong enough, it threw off feudal obligations, formed a bourgeois (middle class) mercantile community in whose hands economic and political power came to concentrate.</a:t>
            </a:r>
            <a:endParaRPr lang="en-US" altLang="en-IN" sz="23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4000" b="1">
                <a:latin typeface="Times New Roman" panose="02020603050405020304" pitchFamily="18" charset="0"/>
                <a:cs typeface="Times New Roman" panose="02020603050405020304" pitchFamily="18" charset="0"/>
              </a:rPr>
              <a:t>Pirenne’s Thesis Contd...</a:t>
            </a:r>
            <a:endParaRPr lang="en-US" sz="40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a:bodyPr>
          <a:p>
            <a:pPr>
              <a:buFont typeface="Wingdings" panose="05000000000000000000" charset="0"/>
              <a:buChar char="Ø"/>
            </a:pPr>
            <a:r>
              <a:rPr lang="en-US" b="1">
                <a:latin typeface="Times New Roman" panose="02020603050405020304" pitchFamily="18" charset="0"/>
                <a:cs typeface="Times New Roman" panose="02020603050405020304" pitchFamily="18" charset="0"/>
              </a:rPr>
              <a:t> Traditionally, historians (Edward Gibbon put forward in the 18th cent), have dated the Middle Ages from the fall of the Roman empire (5th cent). Pirenne challenged this notion. He pointed out that the economy of the Roman Mediterrannean economy continued even after barbarian attacks and the fall of Rome. </a:t>
            </a:r>
            <a:endParaRPr lang="en-US" b="1">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b="1">
                <a:latin typeface="Times New Roman" panose="02020603050405020304" pitchFamily="18" charset="0"/>
                <a:cs typeface="Times New Roman" panose="02020603050405020304" pitchFamily="18" charset="0"/>
              </a:rPr>
              <a:t> Rome’s way of doing things did not suddenly change after its fall in 476. The barbarians did not destroy the custom/pol/eco.system of Rome, but tried to preserve it by continuing the Feudal system.</a:t>
            </a:r>
            <a:endParaRPr lang="en-US" b="1">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b="1">
                <a:latin typeface="Times New Roman" panose="02020603050405020304" pitchFamily="18" charset="0"/>
                <a:cs typeface="Times New Roman" panose="02020603050405020304" pitchFamily="18" charset="0"/>
              </a:rPr>
              <a:t> According to him, the real break in Roman history occurred in the 8th cent. due to Arab expansion. Islamic conquest of today’s Turkey, Syria, Palestine, North Africa, Spain and Portugal raptured economic ties to western Europe which cut off the region from trade and turned it into a stagnant backwater.</a:t>
            </a:r>
            <a:endParaRPr lang="en-US" b="1">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b="1">
                <a:latin typeface="Times New Roman" panose="02020603050405020304" pitchFamily="18" charset="0"/>
                <a:cs typeface="Times New Roman" panose="02020603050405020304" pitchFamily="18" charset="0"/>
              </a:rPr>
              <a:t> Wealth flowed out in the form of raw materials. This resulted in a steady decline and impoverishment. Till the time of Charlemagne, Western Europe became entirely agrarian with no long distance trade. It promoted the growth of feudalism.</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4000" b="1">
                <a:latin typeface="Times New Roman" panose="02020603050405020304" pitchFamily="18" charset="0"/>
                <a:cs typeface="Times New Roman" panose="02020603050405020304" pitchFamily="18" charset="0"/>
              </a:rPr>
              <a:t>Pirenne’s Thesis Contd...</a:t>
            </a:r>
            <a:endParaRPr lang="en-US" sz="40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0000" lnSpcReduction="20000"/>
          </a:bodyPr>
          <a:p>
            <a:pPr>
              <a:buFont typeface="Wingdings" panose="05000000000000000000" charset="0"/>
              <a:buChar char="Ø"/>
            </a:pPr>
            <a:r>
              <a:rPr lang="en-US" b="1">
                <a:latin typeface="Times New Roman" panose="02020603050405020304" pitchFamily="18" charset="0"/>
                <a:cs typeface="Times New Roman" panose="02020603050405020304" pitchFamily="18" charset="0"/>
              </a:rPr>
              <a:t> To prove his points, Pirenne cited the example of gold coins which were no longer minted in the north of the Alps (7th cent) indicating loss of access to wealthier parts of the world.</a:t>
            </a:r>
            <a:endParaRPr lang="en-US" b="1">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b="1">
                <a:latin typeface="Times New Roman" panose="02020603050405020304" pitchFamily="18" charset="0"/>
                <a:cs typeface="Times New Roman" panose="02020603050405020304" pitchFamily="18" charset="0"/>
              </a:rPr>
              <a:t> He also noted that Papyrus, made only in Egypt, disappeared in the northern side of the Alps (7th cent) for which, people began to write again on skin of animals, indicating isolation from the wealthie parts of the world. </a:t>
            </a:r>
            <a:endParaRPr lang="en-US" b="1">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b="1">
                <a:latin typeface="Times New Roman" panose="02020603050405020304" pitchFamily="18" charset="0"/>
                <a:cs typeface="Times New Roman" panose="02020603050405020304" pitchFamily="18" charset="0"/>
              </a:rPr>
              <a:t> He rejected the notion that barbarian invasions  in the 4th and 5th cent. collapsed the Roman empire. Instead, he is of the opinion that the Muslim conquest of North Africa made the Mediterranean a barrier, cutting western Europe off the east and enabling the Carolingians esp. Charlemagne to create a distinct a new distinctly western form of Govt.</a:t>
            </a:r>
            <a:endParaRPr lang="en-US" b="1">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b="1">
                <a:latin typeface="Times New Roman" panose="02020603050405020304" pitchFamily="18" charset="0"/>
                <a:cs typeface="Times New Roman" panose="02020603050405020304" pitchFamily="18" charset="0"/>
              </a:rPr>
              <a:t>Pirenne’s thesis does not convince all historians, but helped in making the readers understand early medieaval ages.</a:t>
            </a:r>
            <a:endParaRPr lang="en-US" b="1">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pPr algn="ctr"/>
            <a:r>
              <a:rPr lang="en-US" sz="4000" b="1">
                <a:latin typeface="Times New Roman" panose="02020603050405020304" pitchFamily="18" charset="0"/>
                <a:cs typeface="Times New Roman" panose="02020603050405020304" pitchFamily="18" charset="0"/>
              </a:rPr>
              <a:t>Decline &amp; Abolition of Feudalism</a:t>
            </a:r>
            <a:endParaRPr lang="en-US" sz="4000" b="1">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p>
            <a:pPr marL="0" indent="0" algn="just">
              <a:buNone/>
            </a:pPr>
            <a:r>
              <a:rPr lang="en-US" sz="2000" b="1">
                <a:latin typeface="Times New Roman" panose="02020603050405020304" pitchFamily="18" charset="0"/>
                <a:cs typeface="Times New Roman" panose="02020603050405020304" pitchFamily="18" charset="0"/>
              </a:rPr>
              <a:t>Feudalism as a system of Government slowly declined in Europe from the 12th to 15th century. Some of the reasons were:</a:t>
            </a:r>
            <a:endParaRPr lang="en-US" sz="2000" b="1">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sz="2000" b="1">
                <a:latin typeface="Times New Roman" panose="02020603050405020304" pitchFamily="18" charset="0"/>
                <a:cs typeface="Times New Roman" panose="02020603050405020304" pitchFamily="18" charset="0"/>
              </a:rPr>
              <a:t> Impact of the Hundred Years War 13</a:t>
            </a:r>
            <a:endParaRPr lang="en-US" sz="2000" b="1">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sz="2000" b="1">
                <a:latin typeface="Times New Roman" panose="02020603050405020304" pitchFamily="18" charset="0"/>
                <a:cs typeface="Times New Roman" panose="02020603050405020304" pitchFamily="18" charset="0"/>
              </a:rPr>
              <a:t> Emancipation of Serfs (1861)</a:t>
            </a:r>
            <a:endParaRPr lang="en-US" sz="2000" b="1">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sz="2000" b="1">
                <a:latin typeface="Times New Roman" panose="02020603050405020304" pitchFamily="18" charset="0"/>
                <a:cs typeface="Times New Roman" panose="02020603050405020304" pitchFamily="18" charset="0"/>
              </a:rPr>
              <a:t> Impact of the Black Death</a:t>
            </a:r>
            <a:endParaRPr lang="en-US" sz="2000" b="1">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sz="2000" b="1">
                <a:latin typeface="Times New Roman" panose="02020603050405020304" pitchFamily="18" charset="0"/>
                <a:cs typeface="Times New Roman" panose="02020603050405020304" pitchFamily="18" charset="0"/>
              </a:rPr>
              <a:t> Rise of merchant class</a:t>
            </a:r>
            <a:endParaRPr lang="en-US" sz="2000" b="1">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sz="2000" b="1">
                <a:latin typeface="Times New Roman" panose="02020603050405020304" pitchFamily="18" charset="0"/>
                <a:cs typeface="Times New Roman" panose="02020603050405020304" pitchFamily="18" charset="0"/>
              </a:rPr>
              <a:t> Political changes</a:t>
            </a:r>
            <a:endParaRPr lang="en-US" sz="2000" b="1">
              <a:latin typeface="Times New Roman" panose="02020603050405020304" pitchFamily="18" charset="0"/>
              <a:cs typeface="Times New Roman" panose="02020603050405020304" pitchFamily="18" charset="0"/>
            </a:endParaRPr>
          </a:p>
          <a:p>
            <a:pPr algn="just">
              <a:buFont typeface="Wingdings" panose="05000000000000000000" charset="0"/>
              <a:buChar char="Ø"/>
            </a:pPr>
            <a:r>
              <a:rPr lang="en-US" sz="2000" b="1">
                <a:latin typeface="Times New Roman" panose="02020603050405020304" pitchFamily="18" charset="0"/>
                <a:cs typeface="Times New Roman" panose="02020603050405020304" pitchFamily="18" charset="0"/>
              </a:rPr>
              <a:t> It was finally abolished in 1660 (England) with the Tenures Abolition Act,  ended on 2nd August, 1806 (Italian countries), abolished on 11th August, 1789 (France), abolished in 1812 (Spain), ended in the 1850s in Romania, declined from Emancipation of Serfs in 1861 and totally ended in 1917 (Russia). Following the Abolition of Feudal Tenure Acts, it was abolished on 28th November, 2004 (Scotland). The last one to abolish the system was the island of Sark in December, 2008.</a:t>
            </a:r>
            <a:endParaRPr lang="en-US" sz="2000" b="1">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Definition</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chor="t">
            <a:normAutofit/>
          </a:bodyPr>
          <a:lstStyle/>
          <a:p>
            <a:pPr marL="0" indent="0" algn="just">
              <a:buNone/>
            </a:pPr>
            <a:r>
              <a:rPr lang="en-US" sz="3900" b="1" dirty="0" smtClean="0">
                <a:latin typeface="Times New Roman" panose="02020603050405020304" pitchFamily="18" charset="0"/>
                <a:cs typeface="Times New Roman" panose="02020603050405020304" pitchFamily="18" charset="0"/>
              </a:rPr>
              <a:t>A political, economic, legal, military and cultural relationship - </a:t>
            </a:r>
            <a:r>
              <a:rPr lang="en-US" sz="3900" b="1" dirty="0" smtClean="0">
                <a:latin typeface="Times New Roman" panose="02020603050405020304" pitchFamily="18" charset="0"/>
                <a:cs typeface="Times New Roman" panose="02020603050405020304" pitchFamily="18" charset="0"/>
              </a:rPr>
              <a:t>based on the holding of lands in fief/fee and on the resulting relations between lord and vassal - </a:t>
            </a:r>
            <a:r>
              <a:rPr lang="en-US" sz="3900" b="1" dirty="0" smtClean="0">
                <a:latin typeface="Times New Roman" panose="02020603050405020304" pitchFamily="18" charset="0"/>
                <a:cs typeface="Times New Roman" panose="02020603050405020304" pitchFamily="18" charset="0"/>
              </a:rPr>
              <a:t>that served as a</a:t>
            </a:r>
            <a:r>
              <a:rPr lang="en-IN" sz="3900" b="1" dirty="0" smtClean="0">
                <a:latin typeface="Times New Roman" panose="02020603050405020304" pitchFamily="18" charset="0"/>
                <a:cs typeface="Times New Roman" panose="02020603050405020304" pitchFamily="18" charset="0"/>
              </a:rPr>
              <a:t> </a:t>
            </a:r>
            <a:r>
              <a:rPr lang="en-US" sz="3900" b="1" dirty="0" smtClean="0">
                <a:latin typeface="Times New Roman" panose="02020603050405020304" pitchFamily="18" charset="0"/>
                <a:cs typeface="Times New Roman" panose="02020603050405020304" pitchFamily="18" charset="0"/>
              </a:rPr>
              <a:t>form of government system in the absence of a fixed government system.</a:t>
            </a:r>
            <a:endParaRPr lang="en-US" sz="3600" b="1"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Origin</a:t>
            </a:r>
            <a:endParaRPr lang="en-IN" sz="40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normAutofit fontScale="80000" lnSpcReduction="20000"/>
          </a:bodyPr>
          <a:lstStyle/>
          <a:p>
            <a:pPr>
              <a:buFont typeface="Wingdings" panose="05000000000000000000" pitchFamily="2" charset="2"/>
              <a:buChar char="Ø"/>
            </a:pPr>
            <a:r>
              <a:rPr lang="en-US" sz="3600" b="1" dirty="0" smtClean="0">
                <a:latin typeface="Times New Roman" panose="02020603050405020304" pitchFamily="18" charset="0"/>
                <a:cs typeface="Times New Roman" panose="02020603050405020304" pitchFamily="18" charset="0"/>
              </a:rPr>
              <a:t> Derived from the </a:t>
            </a:r>
            <a:r>
              <a:rPr lang="en-US" sz="3600" b="1" u="sng" dirty="0" smtClean="0">
                <a:latin typeface="Times New Roman" panose="02020603050405020304" pitchFamily="18" charset="0"/>
                <a:cs typeface="Times New Roman" panose="02020603050405020304" pitchFamily="18" charset="0"/>
              </a:rPr>
              <a:t>Latin</a:t>
            </a:r>
            <a:r>
              <a:rPr lang="en-US" sz="3600" b="1" dirty="0" smtClean="0">
                <a:latin typeface="Times New Roman" panose="02020603050405020304" pitchFamily="18" charset="0"/>
                <a:cs typeface="Times New Roman" panose="02020603050405020304" pitchFamily="18" charset="0"/>
              </a:rPr>
              <a:t> word ‘</a:t>
            </a:r>
            <a:r>
              <a:rPr lang="en-US" sz="3600" b="1" dirty="0" err="1" smtClean="0">
                <a:latin typeface="Times New Roman" panose="02020603050405020304" pitchFamily="18" charset="0"/>
                <a:cs typeface="Times New Roman" panose="02020603050405020304" pitchFamily="18" charset="0"/>
              </a:rPr>
              <a:t>feudalis</a:t>
            </a:r>
            <a:r>
              <a:rPr lang="en-US" sz="3600" b="1" dirty="0" smtClean="0">
                <a:latin typeface="Times New Roman" panose="02020603050405020304" pitchFamily="18" charset="0"/>
                <a:cs typeface="Times New Roman" panose="02020603050405020304" pitchFamily="18" charset="0"/>
              </a:rPr>
              <a:t>’ meaning ‘fee’ signifying the ‘fief’ / ‘land’ as payment for regular military service.</a:t>
            </a:r>
            <a:endParaRPr lang="en-US" sz="36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600" b="1" dirty="0" smtClean="0">
                <a:latin typeface="Times New Roman" panose="02020603050405020304" pitchFamily="18" charset="0"/>
                <a:cs typeface="Times New Roman" panose="02020603050405020304" pitchFamily="18" charset="0"/>
              </a:rPr>
              <a:t> </a:t>
            </a:r>
            <a:r>
              <a:rPr lang="en-US" sz="3600" b="1" u="sng" dirty="0" smtClean="0">
                <a:latin typeface="Times New Roman" panose="02020603050405020304" pitchFamily="18" charset="0"/>
                <a:cs typeface="Times New Roman" panose="02020603050405020304" pitchFamily="18" charset="0"/>
                <a:sym typeface="+mn-ea"/>
              </a:rPr>
              <a:t>18</a:t>
            </a:r>
            <a:r>
              <a:rPr lang="en-US" sz="3600" b="1" u="sng" baseline="30000" dirty="0" smtClean="0">
                <a:latin typeface="Times New Roman" panose="02020603050405020304" pitchFamily="18" charset="0"/>
                <a:cs typeface="Times New Roman" panose="02020603050405020304" pitchFamily="18" charset="0"/>
                <a:sym typeface="+mn-ea"/>
              </a:rPr>
              <a:t>th</a:t>
            </a:r>
            <a:r>
              <a:rPr lang="en-US" sz="3600" b="1" u="sng" dirty="0" smtClean="0">
                <a:latin typeface="Times New Roman" panose="02020603050405020304" pitchFamily="18" charset="0"/>
                <a:cs typeface="Times New Roman" panose="02020603050405020304" pitchFamily="18" charset="0"/>
                <a:sym typeface="+mn-ea"/>
              </a:rPr>
              <a:t> century</a:t>
            </a:r>
            <a:r>
              <a:rPr lang="en-US" sz="3600" b="1" dirty="0" smtClean="0">
                <a:latin typeface="Times New Roman" panose="02020603050405020304" pitchFamily="18" charset="0"/>
                <a:cs typeface="Times New Roman" panose="02020603050405020304" pitchFamily="18" charset="0"/>
                <a:sym typeface="+mn-ea"/>
              </a:rPr>
              <a:t>: Adam Smith in his book ‘Wealth of Nations’, 1776, described economic systems and used the word for the first time.</a:t>
            </a:r>
            <a:endParaRPr lang="en-US" sz="36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600" b="1" u="sng" dirty="0" smtClean="0">
                <a:latin typeface="Times New Roman" panose="02020603050405020304" pitchFamily="18" charset="0"/>
                <a:cs typeface="Times New Roman" panose="02020603050405020304" pitchFamily="18" charset="0"/>
              </a:rPr>
              <a:t>Rome</a:t>
            </a:r>
            <a:r>
              <a:rPr lang="en-US" sz="3600" b="1" dirty="0" smtClean="0">
                <a:latin typeface="Times New Roman" panose="02020603050405020304" pitchFamily="18" charset="0"/>
                <a:cs typeface="Times New Roman" panose="02020603050405020304" pitchFamily="18" charset="0"/>
              </a:rPr>
              <a:t>: Feudalism was said to be created by emperor Charlemagne, crowned king by Pope Leo-III in 800 AD (Father of Feudalism)</a:t>
            </a:r>
            <a:endParaRPr lang="en-US" sz="36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600" b="1" dirty="0">
                <a:latin typeface="Times New Roman" panose="02020603050405020304" pitchFamily="18" charset="0"/>
                <a:cs typeface="Times New Roman" panose="02020603050405020304" pitchFamily="18" charset="0"/>
              </a:rPr>
              <a:t> </a:t>
            </a:r>
            <a:r>
              <a:rPr lang="en-US" sz="3600" b="1" u="sng" dirty="0" smtClean="0">
                <a:latin typeface="Times New Roman" panose="02020603050405020304" pitchFamily="18" charset="0"/>
                <a:cs typeface="Times New Roman" panose="02020603050405020304" pitchFamily="18" charset="0"/>
              </a:rPr>
              <a:t>England</a:t>
            </a:r>
            <a:r>
              <a:rPr lang="en-US" sz="3600" b="1" dirty="0" smtClean="0">
                <a:latin typeface="Times New Roman" panose="02020603050405020304" pitchFamily="18" charset="0"/>
                <a:cs typeface="Times New Roman" panose="02020603050405020304" pitchFamily="18" charset="0"/>
              </a:rPr>
              <a:t>: William-I (Duke of Normandy) started the system after defeating king Harold (Anglo-Saxon) at the Battle of Hastings (14</a:t>
            </a:r>
            <a:r>
              <a:rPr lang="en-US" sz="3600" b="1" baseline="30000" dirty="0" smtClean="0">
                <a:latin typeface="Times New Roman" panose="02020603050405020304" pitchFamily="18" charset="0"/>
                <a:cs typeface="Times New Roman" panose="02020603050405020304" pitchFamily="18" charset="0"/>
              </a:rPr>
              <a:t>th</a:t>
            </a:r>
            <a:r>
              <a:rPr lang="en-US" sz="3600" b="1" dirty="0" smtClean="0">
                <a:latin typeface="Times New Roman" panose="02020603050405020304" pitchFamily="18" charset="0"/>
                <a:cs typeface="Times New Roman" panose="02020603050405020304" pitchFamily="18" charset="0"/>
              </a:rPr>
              <a:t> Oct. 1066) beginning the Norman conquest of England.</a:t>
            </a:r>
            <a:r>
              <a:rPr lang="en-US" sz="3600" b="1" dirty="0">
                <a:latin typeface="Times New Roman" panose="02020603050405020304" pitchFamily="18" charset="0"/>
                <a:cs typeface="Times New Roman" panose="02020603050405020304" pitchFamily="18" charset="0"/>
              </a:rPr>
              <a:t> </a:t>
            </a:r>
            <a:endParaRPr lang="en-US" sz="3600" b="1"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Feudal Pyramid</a:t>
            </a:r>
            <a:endParaRPr lang="en-IN" sz="4000" b="1" dirty="0">
              <a:latin typeface="Times New Roman" panose="02020603050405020304" pitchFamily="18" charset="0"/>
              <a:cs typeface="Times New Roman" panose="02020603050405020304" pitchFamily="18" charset="0"/>
            </a:endParaRPr>
          </a:p>
        </p:txBody>
      </p:sp>
      <p:pic>
        <p:nvPicPr>
          <p:cNvPr id="4" name="Content Placeholder 3" descr="The Feudal System"/>
          <p:cNvPicPr>
            <a:picLocks noGrp="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3195108" y="1843042"/>
            <a:ext cx="5801784" cy="435133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Feudal system</a:t>
            </a:r>
            <a:endParaRPr lang="en-IN" sz="4000" b="1" dirty="0">
              <a:latin typeface="Times New Roman" panose="02020603050405020304" pitchFamily="18" charset="0"/>
              <a:cs typeface="Times New Roman" panose="02020603050405020304" pitchFamily="18" charset="0"/>
            </a:endParaRPr>
          </a:p>
        </p:txBody>
      </p:sp>
      <p:pic>
        <p:nvPicPr>
          <p:cNvPr id="4" name="Content Placeholder 3" descr="http://www.internationalschoolhistory.net/IB/myp_history/4/unit1/images/feudal_system.jpg"/>
          <p:cNvPicPr>
            <a:picLocks noGrp="1"/>
          </p:cNvPicPr>
          <p:nvPr>
            <p:ph idx="1"/>
          </p:nvPr>
        </p:nvPicPr>
        <p:blipFill>
          <a:blip r:embed="rId1">
            <a:extLst>
              <a:ext uri="{28A0092B-C50C-407E-A947-70E740481C1C}">
                <a14:useLocalDpi xmlns:a14="http://schemas.microsoft.com/office/drawing/2010/main" val="0"/>
              </a:ext>
            </a:extLst>
          </a:blip>
          <a:srcRect/>
          <a:stretch>
            <a:fillRect/>
          </a:stretch>
        </p:blipFill>
        <p:spPr bwMode="auto">
          <a:xfrm>
            <a:off x="3309937" y="1951786"/>
            <a:ext cx="5572125" cy="41338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Characteristics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85000" lnSpcReduction="20000"/>
          </a:bodyPr>
          <a:lstStyle/>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Castle</a:t>
            </a:r>
            <a:r>
              <a:rPr lang="en-US" sz="3200" dirty="0" smtClean="0">
                <a:latin typeface="Times New Roman" panose="02020603050405020304" pitchFamily="18" charset="0"/>
                <a:cs typeface="Times New Roman" panose="02020603050405020304" pitchFamily="18" charset="0"/>
              </a:rPr>
              <a:t> - where a feudal lord and all his vassals live</a:t>
            </a:r>
            <a:endParaRPr lang="en-US" sz="3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Manor</a:t>
            </a:r>
            <a:r>
              <a:rPr lang="en-US" sz="3200" dirty="0" smtClean="0">
                <a:latin typeface="Times New Roman" panose="02020603050405020304" pitchFamily="18" charset="0"/>
                <a:cs typeface="Times New Roman" panose="02020603050405020304" pitchFamily="18" charset="0"/>
              </a:rPr>
              <a:t> - the land associated with the castle, cultivated lands, barons, church, vassals </a:t>
            </a:r>
            <a:endParaRPr lang="en-US" sz="3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Lord - </a:t>
            </a:r>
            <a:r>
              <a:rPr lang="en-US" sz="3200" dirty="0">
                <a:latin typeface="Times New Roman" panose="02020603050405020304" pitchFamily="18" charset="0"/>
                <a:cs typeface="Times New Roman" panose="02020603050405020304" pitchFamily="18" charset="0"/>
              </a:rPr>
              <a:t>a</a:t>
            </a:r>
            <a:r>
              <a:rPr lang="en-US" sz="3200" dirty="0" smtClean="0">
                <a:latin typeface="Times New Roman" panose="02020603050405020304" pitchFamily="18" charset="0"/>
                <a:cs typeface="Times New Roman" panose="02020603050405020304" pitchFamily="18" charset="0"/>
              </a:rPr>
              <a:t> lord was a noble who owned land </a:t>
            </a:r>
            <a:r>
              <a:rPr lang="en-US" sz="3200" b="1" dirty="0" smtClean="0">
                <a:latin typeface="Times New Roman" panose="02020603050405020304" pitchFamily="18" charset="0"/>
                <a:cs typeface="Times New Roman" panose="02020603050405020304" pitchFamily="18" charset="0"/>
              </a:rPr>
              <a:t> </a:t>
            </a:r>
            <a:endParaRPr lang="en-US" sz="32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b="1" dirty="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vassal - </a:t>
            </a:r>
            <a:r>
              <a:rPr lang="en-US" sz="3200" dirty="0" smtClean="0">
                <a:latin typeface="Times New Roman" panose="02020603050405020304" pitchFamily="18" charset="0"/>
                <a:cs typeface="Times New Roman" panose="02020603050405020304" pitchFamily="18" charset="0"/>
              </a:rPr>
              <a:t>a vassal was a person who was granted possession of the land by the lord</a:t>
            </a:r>
            <a:r>
              <a:rPr lang="en-US" sz="3200" b="1" dirty="0" smtClean="0">
                <a:latin typeface="Times New Roman" panose="02020603050405020304" pitchFamily="18" charset="0"/>
                <a:cs typeface="Times New Roman" panose="02020603050405020304" pitchFamily="18" charset="0"/>
              </a:rPr>
              <a:t> </a:t>
            </a:r>
            <a:endParaRPr lang="en-US" sz="32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b="1" dirty="0" smtClean="0">
                <a:latin typeface="Times New Roman" panose="02020603050405020304" pitchFamily="18" charset="0"/>
                <a:cs typeface="Times New Roman" panose="02020603050405020304" pitchFamily="18" charset="0"/>
              </a:rPr>
              <a:t> Fief - </a:t>
            </a:r>
            <a:r>
              <a:rPr lang="en-US" sz="3200" dirty="0" smtClean="0">
                <a:latin typeface="Times New Roman" panose="02020603050405020304" pitchFamily="18" charset="0"/>
                <a:cs typeface="Times New Roman" panose="02020603050405020304" pitchFamily="18" charset="0"/>
              </a:rPr>
              <a:t>the land was known as a fief (German)</a:t>
            </a:r>
            <a:endParaRPr lang="en-US" sz="3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b="1" dirty="0" smtClean="0">
                <a:latin typeface="Times New Roman" panose="02020603050405020304" pitchFamily="18" charset="0"/>
                <a:cs typeface="Times New Roman" panose="02020603050405020304" pitchFamily="18" charset="0"/>
              </a:rPr>
              <a:t> </a:t>
            </a:r>
            <a:r>
              <a:rPr lang="en-US" sz="3200" b="1" dirty="0" err="1" smtClean="0">
                <a:latin typeface="Times New Roman" panose="02020603050405020304" pitchFamily="18" charset="0"/>
                <a:cs typeface="Times New Roman" panose="02020603050405020304" pitchFamily="18" charset="0"/>
              </a:rPr>
              <a:t>Demense</a:t>
            </a:r>
            <a:r>
              <a:rPr lang="en-US" sz="3200" dirty="0" smtClean="0">
                <a:latin typeface="Times New Roman" panose="02020603050405020304" pitchFamily="18" charset="0"/>
                <a:cs typeface="Times New Roman" panose="02020603050405020304" pitchFamily="18" charset="0"/>
              </a:rPr>
              <a:t> - whatever land remained with a after distribution</a:t>
            </a:r>
            <a:endParaRPr lang="en-US" sz="3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b="1" dirty="0" smtClean="0">
                <a:latin typeface="Times New Roman" panose="02020603050405020304" pitchFamily="18" charset="0"/>
                <a:cs typeface="Times New Roman" panose="02020603050405020304" pitchFamily="18" charset="0"/>
              </a:rPr>
              <a:t> Knight</a:t>
            </a:r>
            <a:r>
              <a:rPr lang="en-US" sz="3200" dirty="0" smtClean="0">
                <a:latin typeface="Times New Roman" panose="02020603050405020304" pitchFamily="18" charset="0"/>
                <a:cs typeface="Times New Roman" panose="02020603050405020304" pitchFamily="18" charset="0"/>
              </a:rPr>
              <a:t> – a professional soldier who takes a special oath to fight enemies and protect the weak</a:t>
            </a:r>
            <a:endParaRPr lang="en-US" sz="32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200" dirty="0" smtClean="0">
                <a:latin typeface="Times New Roman" panose="02020603050405020304" pitchFamily="18" charset="0"/>
                <a:cs typeface="Times New Roman" panose="02020603050405020304" pitchFamily="18" charset="0"/>
              </a:rPr>
              <a:t> </a:t>
            </a:r>
            <a:r>
              <a:rPr lang="en-US" sz="3200" b="1" dirty="0" smtClean="0">
                <a:latin typeface="Times New Roman" panose="02020603050405020304" pitchFamily="18" charset="0"/>
                <a:cs typeface="Times New Roman" panose="02020603050405020304" pitchFamily="18" charset="0"/>
              </a:rPr>
              <a:t>Vassal</a:t>
            </a:r>
            <a:r>
              <a:rPr lang="en-US" sz="3200" dirty="0" smtClean="0">
                <a:latin typeface="Times New Roman" panose="02020603050405020304" pitchFamily="18" charset="0"/>
                <a:cs typeface="Times New Roman" panose="02020603050405020304" pitchFamily="18" charset="0"/>
              </a:rPr>
              <a:t> - land-holder on condition of homage and allegiance</a:t>
            </a:r>
            <a:endParaRPr 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Rights and Obligations</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0000" lnSpcReduction="20000"/>
          </a:bodyPr>
          <a:lstStyle/>
          <a:p>
            <a:pPr marL="0" indent="0">
              <a:buNone/>
            </a:pPr>
            <a:r>
              <a:rPr lang="en-US" sz="3600" b="1" dirty="0" smtClean="0">
                <a:latin typeface="Times New Roman" panose="02020603050405020304" pitchFamily="18" charset="0"/>
                <a:cs typeface="Times New Roman" panose="02020603050405020304" pitchFamily="18" charset="0"/>
              </a:rPr>
              <a:t>Under feudalism, both the ‘lord’ and his ‘vassal/s’ had certain rights and obligations.</a:t>
            </a:r>
            <a:endParaRPr lang="en-US" sz="3600" b="1" dirty="0" smtClean="0">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sz="3600" b="1" dirty="0" smtClean="0">
                <a:latin typeface="Times New Roman" panose="02020603050405020304" pitchFamily="18" charset="0"/>
                <a:cs typeface="Times New Roman" panose="02020603050405020304" pitchFamily="18" charset="0"/>
              </a:rPr>
              <a:t> The lord provides maintenance and protection against enemies, land matters, court cases, as well as advice (consilium)</a:t>
            </a:r>
            <a:endParaRPr lang="en-US" sz="3600" b="1" dirty="0" smtClean="0">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sz="3600" b="1" dirty="0" smtClean="0">
                <a:latin typeface="Times New Roman" panose="02020603050405020304" pitchFamily="18" charset="0"/>
                <a:cs typeface="Times New Roman" panose="02020603050405020304" pitchFamily="18" charset="0"/>
              </a:rPr>
              <a:t> The vassal respects his lord and serve him personally/through a fixed no. of knights, carrying messages, providing escorts, any aid (auxilium) </a:t>
            </a:r>
            <a:endParaRPr lang="en-US" sz="3600" b="1" dirty="0" smtClean="0">
              <a:latin typeface="Times New Roman" panose="02020603050405020304" pitchFamily="18" charset="0"/>
              <a:cs typeface="Times New Roman" panose="02020603050405020304" pitchFamily="18" charset="0"/>
            </a:endParaRPr>
          </a:p>
          <a:p>
            <a:pPr>
              <a:buFont typeface="Wingdings" panose="05000000000000000000" charset="0"/>
              <a:buChar char="Ø"/>
            </a:pPr>
            <a:r>
              <a:rPr lang="en-US" sz="3600" b="1" dirty="0" smtClean="0">
                <a:latin typeface="Times New Roman" panose="02020603050405020304" pitchFamily="18" charset="0"/>
                <a:cs typeface="Times New Roman" panose="02020603050405020304" pitchFamily="18" charset="0"/>
              </a:rPr>
              <a:t> in case of death, a lord’s lands are looked after by his vassal till a rightful heir is found. But if a vassal dies without an heir, his land/property goes back to the lord.</a:t>
            </a:r>
            <a:endParaRPr lang="en-US" sz="3600" b="1" dirty="0" smtClean="0">
              <a:latin typeface="Times New Roman" panose="02020603050405020304" pitchFamily="18" charset="0"/>
              <a:cs typeface="Times New Roman" panose="02020603050405020304" pitchFamily="18" charset="0"/>
            </a:endParaRPr>
          </a:p>
          <a:p>
            <a:pPr marL="0" indent="0">
              <a:buNone/>
            </a:pPr>
            <a:endParaRPr lang="en-I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Manorial System</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50000"/>
          </a:bodyPr>
          <a:lstStyle/>
          <a:p>
            <a:r>
              <a:rPr lang="en-US" sz="3600" b="1" dirty="0" smtClean="0">
                <a:latin typeface="Times New Roman" panose="02020603050405020304" pitchFamily="18" charset="0"/>
                <a:cs typeface="Times New Roman" panose="02020603050405020304" pitchFamily="18" charset="0"/>
              </a:rPr>
              <a:t>Fundamental unit of economic production and social life.</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Manor was surrounded by a village of peasant households</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A Church, Smithy, stone mill, wine-press, bakery etc must be in the village under a manor</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Manor was self-sufficient except for commodities like salt and metals which may not be easily available</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Peasants lived, worked and died within the manor</a:t>
            </a:r>
            <a:endParaRPr lang="en-US" sz="3600" b="1" dirty="0" smtClean="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rPr>
              <a:t>In case of rival lords’ attack, peasants take refuge in the  lord’s castle.</a:t>
            </a:r>
            <a:endParaRPr lang="en-US" altLang="en-IN" sz="3600" b="1" dirty="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rPr>
              <a:t>2/3 field rotation system (meadow-to feed draught animals, wasteland-summer pasture for animals, wood, nuts, berries; farmland-for agri.</a:t>
            </a:r>
            <a:endParaRPr lang="en-US" altLang="en-IN" sz="3600" b="1" dirty="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rPr>
              <a:t>Manorial population was servile</a:t>
            </a:r>
            <a:endParaRPr lang="en-US" altLang="en-IN" sz="3600" b="1" dirty="0">
              <a:latin typeface="Times New Roman" panose="02020603050405020304" pitchFamily="18" charset="0"/>
              <a:cs typeface="Times New Roman" panose="02020603050405020304" pitchFamily="18" charset="0"/>
            </a:endParaRPr>
          </a:p>
          <a:p>
            <a:r>
              <a:rPr lang="en-US" altLang="en-IN" sz="3600" b="1" dirty="0">
                <a:latin typeface="Times New Roman" panose="02020603050405020304" pitchFamily="18" charset="0"/>
                <a:cs typeface="Times New Roman" panose="02020603050405020304" pitchFamily="18" charset="0"/>
              </a:rPr>
              <a:t>‘Serf’ was a term used for the lowest strata of people in the manor-they had no freedom of movements, buying &amp; selling, marrying, not even to dispose his own labour. They become ‘bound to the soil’ through the control of social justice and protection of a vassal.</a:t>
            </a:r>
            <a:endParaRPr lang="en-US" altLang="en-I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latin typeface="Times New Roman" panose="02020603050405020304" pitchFamily="18" charset="0"/>
                <a:cs typeface="Times New Roman" panose="02020603050405020304" pitchFamily="18" charset="0"/>
              </a:rPr>
              <a:t>Manorial System Continued......</a:t>
            </a:r>
            <a:endParaRPr lang="en-IN" sz="4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0000"/>
          </a:bodyPr>
          <a:lstStyle/>
          <a:p>
            <a:r>
              <a:rPr lang="en-US" sz="3600" b="1" dirty="0" smtClean="0">
                <a:latin typeface="Times New Roman" panose="02020603050405020304" pitchFamily="18" charset="0"/>
                <a:cs typeface="Times New Roman" panose="02020603050405020304" pitchFamily="18" charset="0"/>
              </a:rPr>
              <a:t>One source of ‘feudal serfdom’ was ‘slavery of ancient world’ and the ‘Dark Ages’ (476-800/1000)</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Roman land-owners parcelled out large areas of their unproductive ‘latifundia’ to tenents on payment of ‘tithes’ or ‘crops’.</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Flights from invaders and crop failure led freemen to become serfs</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Coercion was also a good instrument mostly used by lords</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A villein/tenent had to give half a week’s labour to the lord-ploughing, making dykes, trashing, carrying etc</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A lord either selects a wife for his villein or marry the daughter etc...</a:t>
            </a:r>
            <a:endParaRPr lang="en-US" sz="3600" b="1" dirty="0" smtClean="0">
              <a:latin typeface="Times New Roman" panose="02020603050405020304" pitchFamily="18" charset="0"/>
              <a:cs typeface="Times New Roman" panose="02020603050405020304" pitchFamily="18" charset="0"/>
            </a:endParaRPr>
          </a:p>
          <a:p>
            <a:r>
              <a:rPr lang="en-US" sz="3600" b="1" dirty="0" smtClean="0">
                <a:latin typeface="Times New Roman" panose="02020603050405020304" pitchFamily="18" charset="0"/>
                <a:cs typeface="Times New Roman" panose="02020603050405020304" pitchFamily="18" charset="0"/>
              </a:rPr>
              <a:t>Freeholders pleased the lord through payment of every due and were free, but they were to conform with the laws in the manorial society</a:t>
            </a:r>
            <a:endParaRPr lang="en-US" sz="3600" b="1" dirty="0" smtClean="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pPr marL="0" indent="0">
              <a:buNone/>
            </a:pPr>
            <a:endParaRPr lang="en-IN" sz="3600" b="1"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11859</Words>
  <Application>WPS Presentation</Application>
  <PresentationFormat>Widescreen</PresentationFormat>
  <Paragraphs>152</Paragraphs>
  <Slides>19</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19</vt:i4>
      </vt:variant>
    </vt:vector>
  </HeadingPairs>
  <TitlesOfParts>
    <vt:vector size="29" baseType="lpstr">
      <vt:lpstr>Arial</vt:lpstr>
      <vt:lpstr>SimSun</vt:lpstr>
      <vt:lpstr>Wingdings</vt:lpstr>
      <vt:lpstr>Times New Roman</vt:lpstr>
      <vt:lpstr>Wingdings</vt:lpstr>
      <vt:lpstr>Microsoft YaHei</vt:lpstr>
      <vt:lpstr>Arial Unicode MS</vt:lpstr>
      <vt:lpstr>Calibri Light</vt:lpstr>
      <vt:lpstr>Calibri</vt:lpstr>
      <vt:lpstr>Office Theme</vt:lpstr>
      <vt:lpstr>Economic Developments in Europe from 7th to 14th Century</vt:lpstr>
      <vt:lpstr>Definition</vt:lpstr>
      <vt:lpstr>Origin</vt:lpstr>
      <vt:lpstr>Feudal Pyramid</vt:lpstr>
      <vt:lpstr>Feudal system</vt:lpstr>
      <vt:lpstr>Characteristics</vt:lpstr>
      <vt:lpstr>Rights and Obligations</vt:lpstr>
      <vt:lpstr>Manorial System</vt:lpstr>
      <vt:lpstr>Manorial System Continued......</vt:lpstr>
      <vt:lpstr>Manorial System Continued.....</vt:lpstr>
      <vt:lpstr>Feudal Revolution</vt:lpstr>
      <vt:lpstr>Feudal Revolutions</vt:lpstr>
      <vt:lpstr>Position of Women in the Feudal Economy </vt:lpstr>
      <vt:lpstr>Role of Technology</vt:lpstr>
      <vt:lpstr>Role of Technology Continued......</vt:lpstr>
      <vt:lpstr>Henri Pirenne’s Thesis on  Rise of Feudalism in Europe</vt:lpstr>
      <vt:lpstr>Pirenne’s Thesis Contd...</vt:lpstr>
      <vt:lpstr>Pirenne’s Thesis Contd...</vt:lpstr>
      <vt:lpstr>PowerPoint 演示文稿</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Developments in Europe from 7th to 14th Century</dc:title>
  <dc:creator>hp</dc:creator>
  <cp:lastModifiedBy>hp</cp:lastModifiedBy>
  <cp:revision>64</cp:revision>
  <dcterms:created xsi:type="dcterms:W3CDTF">2022-05-18T15:36:00Z</dcterms:created>
  <dcterms:modified xsi:type="dcterms:W3CDTF">2022-05-30T08:49:44Z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C2777D4A1A0E43F993AFA6392E5E346D</vt:lpwstr>
  </property>
  <property fmtid="{D5CDD505-2E9C-101B-9397-08002B2CF9AE}" pid="3" name="KSOProductBuildVer">
    <vt:lpwstr>1033-11.2.0.11130</vt:lpwstr>
  </property>
</Properties>
</file>