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8" r:id="rId11"/>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55" autoAdjust="0"/>
    <p:restoredTop sz="86441" autoAdjust="0"/>
  </p:normalViewPr>
  <p:slideViewPr>
    <p:cSldViewPr snapToGrid="0">
      <p:cViewPr>
        <p:scale>
          <a:sx n="78" d="100"/>
          <a:sy n="78" d="100"/>
        </p:scale>
        <p:origin x="-1152" y="-84"/>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5/28/2022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transition spd="slow">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2022/5/28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D5B52ADC-5BFA-4FBD-BEE2-16096B7F4166}" type="slidenum">
              <a:rPr lang="zh-CN" altLang="en-US" smtClean="0"/>
              <a:pPr/>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BC1078-46ED-40F9-8930-935BAD7C2B02}" type="datetimeFigureOut">
              <a:rPr lang="zh-CN" altLang="en-US" smtClean="0"/>
              <a:pPr/>
              <a:t>2022/5/28</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B52ADC-5BFA-4FBD-BEE2-16096B7F4166}" type="slidenum">
              <a:rPr lang="zh-CN" altLang="en-US" smtClean="0"/>
              <a:pPr/>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strips dir="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esktop\Madhusmita Maam\New folder (7)\Politia\rhinoceros-elrw4zbs.f2y.jpg"/>
          <p:cNvPicPr>
            <a:picLocks noChangeAspect="1" noChangeArrowheads="1"/>
          </p:cNvPicPr>
          <p:nvPr/>
        </p:nvPicPr>
        <p:blipFill>
          <a:blip r:embed="rId2"/>
          <a:srcRect/>
          <a:stretch>
            <a:fillRect/>
          </a:stretch>
        </p:blipFill>
        <p:spPr bwMode="auto">
          <a:xfrm>
            <a:off x="0" y="0"/>
            <a:ext cx="9144000" cy="4486656"/>
          </a:xfrm>
          <a:prstGeom prst="rect">
            <a:avLst/>
          </a:prstGeom>
          <a:noFill/>
        </p:spPr>
      </p:pic>
      <p:sp>
        <p:nvSpPr>
          <p:cNvPr id="1048590" name="Title 1"/>
          <p:cNvSpPr>
            <a:spLocks noGrp="1"/>
          </p:cNvSpPr>
          <p:nvPr>
            <p:ph type="ctrTitle"/>
          </p:nvPr>
        </p:nvSpPr>
        <p:spPr>
          <a:xfrm>
            <a:off x="5567933" y="3691128"/>
            <a:ext cx="3307843" cy="515112"/>
          </a:xfrm>
        </p:spPr>
        <p:txBody>
          <a:bodyPr anchor="t">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altLang="as" sz="2400" u="sng" dirty="0" smtClean="0">
                <a:ln w="11430"/>
                <a:solidFill>
                  <a:schemeClr val="tx1"/>
                </a:solidFill>
                <a:effectLst>
                  <a:outerShdw blurRad="80000" dist="40000" dir="5040000" algn="tl">
                    <a:srgbClr val="000000">
                      <a:alpha val="30000"/>
                    </a:srgbClr>
                  </a:outerShdw>
                </a:effectLst>
                <a:latin typeface="Arial Black" pitchFamily="34" charset="0"/>
              </a:rPr>
              <a:t>By Eugene Ionesco</a:t>
            </a:r>
            <a: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altLang="a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US" altLang="zh-CN"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48591" name="Subtitle 2"/>
          <p:cNvSpPr>
            <a:spLocks noGrp="1"/>
          </p:cNvSpPr>
          <p:nvPr>
            <p:ph type="subTitle" idx="1"/>
          </p:nvPr>
        </p:nvSpPr>
        <p:spPr>
          <a:xfrm>
            <a:off x="993162" y="4815840"/>
            <a:ext cx="7135368" cy="1890178"/>
          </a:xfrm>
        </p:spPr>
        <p:txBody>
          <a:bodyPr>
            <a:normAutofit fontScale="34167" lnSpcReduction="20000"/>
          </a:bodyPr>
          <a:lstStyle/>
          <a:p>
            <a:pPr algn="ctr"/>
            <a:r>
              <a:rPr lang="en-US" altLang="as" sz="6600" b="1" i="1" u="sng" dirty="0" smtClean="0"/>
              <a:t>Presented by:- </a:t>
            </a:r>
          </a:p>
          <a:p>
            <a:pPr algn="ctr"/>
            <a:r>
              <a:rPr lang="en-US" altLang="as" sz="10500" b="1" dirty="0" smtClean="0">
                <a:solidFill>
                  <a:srgbClr val="FFFF00"/>
                </a:solidFill>
                <a:effectLst>
                  <a:outerShdw blurRad="38100" dist="38100" dir="2700000" algn="tl">
                    <a:srgbClr val="000000">
                      <a:alpha val="43137"/>
                    </a:srgbClr>
                  </a:outerShdw>
                </a:effectLst>
              </a:rPr>
              <a:t>PREM PD. SHARMA </a:t>
            </a:r>
          </a:p>
          <a:p>
            <a:pPr algn="ctr"/>
            <a:r>
              <a:rPr lang="en-US" altLang="as" sz="4800" i="1" smtClean="0">
                <a:effectLst>
                  <a:outerShdw blurRad="38100" dist="38100" dir="2700000" algn="tl">
                    <a:srgbClr val="000000">
                      <a:alpha val="43137"/>
                    </a:srgbClr>
                  </a:outerShdw>
                </a:effectLst>
              </a:rPr>
              <a:t>Assistant </a:t>
            </a:r>
            <a:r>
              <a:rPr lang="en-US" altLang="as" sz="4800" i="1" dirty="0" smtClean="0">
                <a:effectLst>
                  <a:outerShdw blurRad="38100" dist="38100" dir="2700000" algn="tl">
                    <a:srgbClr val="000000">
                      <a:alpha val="43137"/>
                    </a:srgbClr>
                  </a:outerShdw>
                </a:effectLst>
              </a:rPr>
              <a:t>Professor,</a:t>
            </a:r>
            <a:r>
              <a:rPr lang="en-US" altLang="as" sz="7200" i="1" dirty="0" smtClean="0">
                <a:effectLst>
                  <a:outerShdw blurRad="38100" dist="38100" dir="2700000" algn="tl">
                    <a:srgbClr val="000000">
                      <a:alpha val="43137"/>
                    </a:srgbClr>
                  </a:outerShdw>
                </a:effectLst>
              </a:rPr>
              <a:t> </a:t>
            </a:r>
          </a:p>
          <a:p>
            <a:pPr algn="ctr"/>
            <a:r>
              <a:rPr lang="en-US" altLang="as" sz="6000" i="1" dirty="0" smtClean="0">
                <a:effectLst>
                  <a:outerShdw blurRad="38100" dist="38100" dir="2700000" algn="tl">
                    <a:srgbClr val="000000">
                      <a:alpha val="43137"/>
                    </a:srgbClr>
                  </a:outerShdw>
                </a:effectLst>
              </a:rPr>
              <a:t>Dept. of English,</a:t>
            </a:r>
          </a:p>
          <a:p>
            <a:pPr algn="ctr"/>
            <a:r>
              <a:rPr lang="en-US" altLang="as" sz="4800" i="1" dirty="0" err="1" smtClean="0">
                <a:effectLst>
                  <a:outerShdw blurRad="38100" dist="38100" dir="2700000" algn="tl">
                    <a:srgbClr val="000000">
                      <a:alpha val="43137"/>
                    </a:srgbClr>
                  </a:outerShdw>
                </a:effectLst>
              </a:rPr>
              <a:t>Silapathar</a:t>
            </a:r>
            <a:r>
              <a:rPr lang="en-US" altLang="as" sz="4800" i="1" dirty="0" smtClean="0">
                <a:effectLst>
                  <a:outerShdw blurRad="38100" dist="38100" dir="2700000" algn="tl">
                    <a:srgbClr val="000000">
                      <a:alpha val="43137"/>
                    </a:srgbClr>
                  </a:outerShdw>
                </a:effectLst>
              </a:rPr>
              <a:t> College, </a:t>
            </a:r>
            <a:r>
              <a:rPr lang="en-US" altLang="as" sz="4800" i="1" dirty="0" err="1" smtClean="0">
                <a:effectLst>
                  <a:outerShdw blurRad="38100" dist="38100" dir="2700000" algn="tl">
                    <a:srgbClr val="000000">
                      <a:alpha val="43137"/>
                    </a:srgbClr>
                  </a:outerShdw>
                </a:effectLst>
              </a:rPr>
              <a:t>Silapathar</a:t>
            </a:r>
            <a:r>
              <a:rPr lang="en-US" altLang="as" sz="4800" i="1" dirty="0" smtClean="0">
                <a:solidFill>
                  <a:schemeClr val="accent6">
                    <a:lumMod val="50000"/>
                  </a:schemeClr>
                </a:solidFill>
                <a:effectLst>
                  <a:outerShdw blurRad="38100" dist="38100" dir="2700000" algn="tl">
                    <a:srgbClr val="000000">
                      <a:alpha val="43137"/>
                    </a:srgbClr>
                  </a:outerShdw>
                </a:effectLst>
              </a:rPr>
              <a:t>.</a:t>
            </a:r>
            <a:endParaRPr lang="en-US" altLang="zh-CN" sz="3600" i="1" dirty="0" smtClean="0">
              <a:solidFill>
                <a:schemeClr val="accent6">
                  <a:lumMod val="50000"/>
                </a:schemeClr>
              </a:solidFill>
              <a:effectLst>
                <a:outerShdw blurRad="38100" dist="38100" dir="2700000" algn="tl">
                  <a:srgbClr val="000000">
                    <a:alpha val="43137"/>
                  </a:srgbClr>
                </a:outerShdw>
              </a:effectLst>
            </a:endParaRPr>
          </a:p>
          <a:p>
            <a:pPr algn="r"/>
            <a:endParaRPr lang="en-US" altLang="zh-CN" b="0"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624" y="1261872"/>
            <a:ext cx="8229600" cy="4325112"/>
          </a:xfrm>
        </p:spPr>
        <p:txBody>
          <a:bodyPr>
            <a:normAutofit lnSpcReduction="10000"/>
          </a:bodyPr>
          <a:lstStyle/>
          <a:p>
            <a:pPr>
              <a:buNone/>
            </a:pPr>
            <a:endParaRPr lang="en-IN" dirty="0" smtClean="0"/>
          </a:p>
          <a:p>
            <a:pPr>
              <a:buNone/>
            </a:pPr>
            <a:endParaRPr lang="en-IN" dirty="0" smtClean="0"/>
          </a:p>
          <a:p>
            <a:pPr>
              <a:buNone/>
            </a:pPr>
            <a:endParaRPr lang="en-IN" dirty="0" smtClean="0"/>
          </a:p>
          <a:p>
            <a:pPr algn="ctr">
              <a:buNone/>
            </a:pPr>
            <a:r>
              <a:rPr lang="en-IN" sz="8800" dirty="0" smtClean="0">
                <a:solidFill>
                  <a:srgbClr val="0070C0"/>
                </a:solidFill>
              </a:rPr>
              <a:t>THANKS</a:t>
            </a:r>
          </a:p>
          <a:p>
            <a:pPr algn="ctr">
              <a:buNone/>
            </a:pPr>
            <a:r>
              <a:rPr lang="en-IN" sz="8800" dirty="0" smtClean="0">
                <a:solidFill>
                  <a:srgbClr val="0070C0"/>
                </a:solidFill>
              </a:rPr>
              <a:t>***</a:t>
            </a:r>
            <a:endParaRPr lang="en-IN" sz="8800" dirty="0">
              <a:solidFill>
                <a:srgbClr val="0070C0"/>
              </a:solidFill>
            </a:endParaRP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14762"/>
            <a:ext cx="8229600" cy="5768918"/>
          </a:xfrm>
        </p:spPr>
        <p:txBody>
          <a:bodyPr>
            <a:normAutofit fontScale="92500"/>
          </a:bodyPr>
          <a:lstStyle/>
          <a:p>
            <a:pPr algn="just"/>
            <a:r>
              <a:rPr lang="en-US" b="1" dirty="0" smtClean="0">
                <a:latin typeface="Book Antiqua" pitchFamily="18" charset="0"/>
              </a:rPr>
              <a:t>Background of Rhinoceros.</a:t>
            </a:r>
            <a:endParaRPr lang="en-IN" dirty="0" smtClean="0">
              <a:latin typeface="Book Antiqua" pitchFamily="18" charset="0"/>
            </a:endParaRPr>
          </a:p>
          <a:p>
            <a:pPr algn="just">
              <a:buNone/>
            </a:pPr>
            <a:r>
              <a:rPr lang="en-US" dirty="0" smtClean="0">
                <a:latin typeface="Book Antiqua" pitchFamily="18" charset="0"/>
              </a:rPr>
              <a:t>		Eugene Ionesco was born in Romania to a Romanian father and French mother. Ionesco’s father a Romanian Ultra Orthodox faith with few Political Scruples who was willing to support whatever party was in power. </a:t>
            </a:r>
            <a:r>
              <a:rPr lang="en-US" dirty="0" err="1" smtClean="0">
                <a:latin typeface="Book Antiqua" pitchFamily="18" charset="0"/>
              </a:rPr>
              <a:t>Antisemitism</a:t>
            </a:r>
            <a:r>
              <a:rPr lang="en-US" dirty="0" smtClean="0">
                <a:latin typeface="Book Antiqua" pitchFamily="18" charset="0"/>
              </a:rPr>
              <a:t> was rampant in Romania. Most Romanian Jews were descendants of Ashkenazi Jews who had moves to Romania in the 18</a:t>
            </a:r>
            <a:r>
              <a:rPr lang="en-US" baseline="30000" dirty="0" smtClean="0">
                <a:latin typeface="Book Antiqua" pitchFamily="18" charset="0"/>
              </a:rPr>
              <a:t>th</a:t>
            </a:r>
            <a:r>
              <a:rPr lang="en-US" dirty="0" smtClean="0">
                <a:latin typeface="Book Antiqua" pitchFamily="18" charset="0"/>
              </a:rPr>
              <a:t> and 19</a:t>
            </a:r>
            <a:r>
              <a:rPr lang="en-US" baseline="30000" dirty="0" smtClean="0">
                <a:latin typeface="Book Antiqua" pitchFamily="18" charset="0"/>
              </a:rPr>
              <a:t>th</a:t>
            </a:r>
            <a:r>
              <a:rPr lang="en-US" dirty="0" smtClean="0">
                <a:latin typeface="Book Antiqua" pitchFamily="18" charset="0"/>
              </a:rPr>
              <a:t> Century from Poland. Most Romanian Jews were illegal immigrants and had obtained Romanian citizenship </a:t>
            </a:r>
            <a:r>
              <a:rPr lang="en-US" dirty="0" err="1" smtClean="0">
                <a:latin typeface="Book Antiqua" pitchFamily="18" charset="0"/>
              </a:rPr>
              <a:t>fraudently</a:t>
            </a:r>
            <a:r>
              <a:rPr lang="en-US" dirty="0" smtClean="0">
                <a:latin typeface="Book Antiqua" pitchFamily="18" charset="0"/>
              </a:rPr>
              <a:t>. The newly independent Romanian state proved very reluctant to grant citizenship to Romania’s Jews. An atmosphere prevailed of </a:t>
            </a:r>
            <a:r>
              <a:rPr lang="en-US" dirty="0" err="1" smtClean="0">
                <a:latin typeface="Book Antiqua" pitchFamily="18" charset="0"/>
              </a:rPr>
              <a:t>antisemitism</a:t>
            </a:r>
            <a:r>
              <a:rPr lang="en-US" dirty="0" smtClean="0">
                <a:latin typeface="Book Antiqua" pitchFamily="18" charset="0"/>
              </a:rPr>
              <a:t> that the Jews were a foreign and alien body in Romania that need to be removed.</a:t>
            </a:r>
            <a:endParaRPr lang="en-IN" dirty="0">
              <a:latin typeface="Book Antiqua" pitchFamily="18" charset="0"/>
            </a:endParaRP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2965" y="925120"/>
            <a:ext cx="8229600" cy="5932879"/>
          </a:xfrm>
        </p:spPr>
        <p:txBody>
          <a:bodyPr>
            <a:normAutofit fontScale="85000" lnSpcReduction="20000"/>
          </a:bodyPr>
          <a:lstStyle/>
          <a:p>
            <a:pPr algn="just">
              <a:buNone/>
            </a:pPr>
            <a:r>
              <a:rPr lang="en-US" dirty="0" smtClean="0"/>
              <a:t>		Many Professors, students, intellectual were turning Nazi, becoming Iron Guards one after other. But some of them do not agree. They used to get together, to find arguments, to discuss the argument opposing the others. But it was not easy one. From time to time, one of the group come and say ‘I don’t agree at all with them to be sure. They comment against the Jews. After three weeks one became Nazi. He was </a:t>
            </a:r>
            <a:r>
              <a:rPr lang="en-US" dirty="0" err="1" smtClean="0"/>
              <a:t>Nae</a:t>
            </a:r>
            <a:r>
              <a:rPr lang="en-US" dirty="0" smtClean="0"/>
              <a:t> Ionesco, a philosophy professor, he was in mechanism, he accepted every thing, he became ‘Rhinoceros’. Only few resisted, But </a:t>
            </a:r>
            <a:r>
              <a:rPr lang="en-US" dirty="0" err="1" smtClean="0"/>
              <a:t>Nae</a:t>
            </a:r>
            <a:r>
              <a:rPr lang="en-US" dirty="0" smtClean="0"/>
              <a:t> </a:t>
            </a:r>
            <a:r>
              <a:rPr lang="en-US" dirty="0" err="1" smtClean="0"/>
              <a:t>Inosco</a:t>
            </a:r>
            <a:r>
              <a:rPr lang="en-US" dirty="0" smtClean="0"/>
              <a:t> was caught up in the region.</a:t>
            </a:r>
            <a:endParaRPr lang="en-IN" dirty="0" smtClean="0"/>
          </a:p>
          <a:p>
            <a:pPr algn="just">
              <a:buNone/>
            </a:pPr>
            <a:r>
              <a:rPr lang="en-US" dirty="0" smtClean="0"/>
              <a:t>		Now in the mean time coming to Hitler, during the First World War, he was a Soldier in Germany Army. At the end of war he and many others German Soldiers get over the defeat of the German Empire. Hitler bought into myth Jews and communist had betrayed the country and bought a left wing Govt. to power that had wanted to throw into the towel. By blaming the Jews for the defeat Hitler created a stereotypical enemy. In the 1920 and 1930 early the defeat country was still in a major economic crisis. According to Nazis expelling the Jews was the solution to the problem in Germany.</a:t>
            </a:r>
            <a:endParaRPr lang="en-IN" dirty="0"/>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2054" name="Rectangle 6"/>
          <p:cNvSpPr>
            <a:spLocks noChangeArrowheads="1"/>
          </p:cNvSpPr>
          <p:nvPr/>
        </p:nvSpPr>
        <p:spPr bwMode="auto">
          <a:xfrm>
            <a:off x="504498" y="914399"/>
            <a:ext cx="6873766" cy="10156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8"/>
          <p:cNvSpPr>
            <a:spLocks noGrp="1"/>
          </p:cNvSpPr>
          <p:nvPr>
            <p:ph idx="1"/>
          </p:nvPr>
        </p:nvSpPr>
        <p:spPr>
          <a:xfrm>
            <a:off x="632933" y="1076258"/>
            <a:ext cx="8229600" cy="5287965"/>
          </a:xfrm>
        </p:spPr>
        <p:txBody>
          <a:bodyPr>
            <a:normAutofit fontScale="92500"/>
          </a:bodyPr>
          <a:lstStyle/>
          <a:p>
            <a:pPr algn="just">
              <a:buNone/>
            </a:pPr>
            <a:r>
              <a:rPr lang="en-US" dirty="0" smtClean="0"/>
              <a:t>		The political message and the promise to make Germany economically strong again won Hitler the election in 1932. After he had come to power the laws and measures against the Jew increased all the time. It ended in the </a:t>
            </a:r>
            <a:r>
              <a:rPr lang="en-US" dirty="0" err="1" smtClean="0"/>
              <a:t>shoah</a:t>
            </a:r>
            <a:r>
              <a:rPr lang="en-US" dirty="0" smtClean="0"/>
              <a:t>, the Holocaust, the murder of Six million European Jews.</a:t>
            </a:r>
            <a:endParaRPr lang="en-IN" dirty="0" smtClean="0"/>
          </a:p>
          <a:p>
            <a:pPr algn="just">
              <a:buNone/>
            </a:pPr>
            <a:r>
              <a:rPr lang="en-US" dirty="0" smtClean="0"/>
              <a:t>		Now Anti-Semitism is an age old phenomenon. Hitler did not invent the hatred of Jews. Jews in Europe had been the victims of discrimination and persecution since the middle age often for religious reasons. Christian saw the Jewish faith as an observation that had to be quashed. Jews are also blamed for the plague epidemic and accused of poisoning the wells. After all the origin of Hitler’s hatred for Jews is not clear. There are different opinions.</a:t>
            </a:r>
            <a:endParaRPr lang="en-IN"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8731" y="877824"/>
            <a:ext cx="8229600" cy="5538742"/>
          </a:xfrm>
        </p:spPr>
        <p:txBody>
          <a:bodyPr>
            <a:normAutofit fontScale="92500" lnSpcReduction="20000"/>
          </a:bodyPr>
          <a:lstStyle/>
          <a:p>
            <a:pPr algn="just">
              <a:buNone/>
            </a:pPr>
            <a:r>
              <a:rPr lang="en-US" dirty="0" smtClean="0"/>
              <a:t>		Now in the play Rhinoceros all the character’s except Beranger all became Rhinoceros. Their behavior became just like Rhinoceros. Ionesco’s characters have lost their ability to think critically when the Jews are killed in million. No one protested or no society or community protested against the barbarous killing of the Jews. Men had lost humanity and reasoning power. The Rhinoceros is a symbol of mans inherent savage nature. The first Rhinoceros does no apparent damage, the second Rhinoceros tramples a cat and destroys more property and at last Jean as Rhinoceros attacks Beranger. All the characters apart from Beranger insipidly exclaim ‘Well, of ALL Things’ a phrase that occur in the play twenty-six times. Ionesco was suggesting that his characters had lost their ability to think critically and were thus already party Rhinoceros. Because when Hitler was </a:t>
            </a:r>
            <a:r>
              <a:rPr lang="en-US" dirty="0" err="1" smtClean="0"/>
              <a:t>massacressing</a:t>
            </a:r>
            <a:r>
              <a:rPr lang="en-US" dirty="0" smtClean="0"/>
              <a:t> million of Jews no individual, no society were protesting over the in human act.</a:t>
            </a:r>
            <a:endParaRPr lang="en-IN" dirty="0"/>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6" y="925119"/>
            <a:ext cx="8229600" cy="5507212"/>
          </a:xfrm>
        </p:spPr>
        <p:txBody>
          <a:bodyPr>
            <a:normAutofit fontScale="85000" lnSpcReduction="10000"/>
          </a:bodyPr>
          <a:lstStyle/>
          <a:p>
            <a:pPr algn="just">
              <a:buNone/>
            </a:pPr>
            <a:r>
              <a:rPr lang="en-US" dirty="0" smtClean="0"/>
              <a:t>		Likewise, once a character repeats an original expression such as ‘It’s never too late’ (Twenty-Two times) in the play or “Come on exercise your mind, concentrate” and then the other characters mindlessly repeat them which further shows their mentality. In the first act the character of the logician says that he is going to explain to them that what a syllogism is? The logician gives the example of “The Cat has four Paws” and “</a:t>
            </a:r>
            <a:r>
              <a:rPr lang="en-US" dirty="0" err="1" smtClean="0"/>
              <a:t>Isidore</a:t>
            </a:r>
            <a:r>
              <a:rPr lang="en-US" dirty="0" smtClean="0"/>
              <a:t> and </a:t>
            </a:r>
            <a:r>
              <a:rPr lang="en-US" dirty="0" err="1" smtClean="0"/>
              <a:t>Fricot</a:t>
            </a:r>
            <a:r>
              <a:rPr lang="en-US" dirty="0" smtClean="0"/>
              <a:t> have four Paws” therefore </a:t>
            </a:r>
            <a:r>
              <a:rPr lang="en-US" dirty="0" err="1" smtClean="0"/>
              <a:t>Isidore</a:t>
            </a:r>
            <a:r>
              <a:rPr lang="en-US" dirty="0" smtClean="0"/>
              <a:t>, a (GK) name, </a:t>
            </a:r>
            <a:r>
              <a:rPr lang="en-US" dirty="0" err="1" smtClean="0"/>
              <a:t>Fricot</a:t>
            </a:r>
            <a:r>
              <a:rPr lang="en-US" dirty="0" smtClean="0"/>
              <a:t>, (an eatable in feast) are cats. This kind of logic may allow any conclusion. Hitler brain washed the people by saying that the Jews were dangerous people, they may any time destroy his people and nation.</a:t>
            </a:r>
            <a:endParaRPr lang="en-IN" dirty="0" smtClean="0"/>
          </a:p>
          <a:p>
            <a:pPr algn="just">
              <a:buNone/>
            </a:pPr>
            <a:r>
              <a:rPr lang="en-US" dirty="0" smtClean="0"/>
              <a:t>		Again in the first act the characters spend much time in debating whether the Rhinoceros that have been mysteriously appeared in France is African or Asia Rhinoceros and which of the two types were superior to the other – a debate that Ionesco meant to be a satire on racism.</a:t>
            </a:r>
            <a:endParaRPr lang="en-IN" i="1" dirty="0"/>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731" y="925121"/>
            <a:ext cx="8229600" cy="5633334"/>
          </a:xfrm>
        </p:spPr>
        <p:txBody>
          <a:bodyPr>
            <a:normAutofit fontScale="85000" lnSpcReduction="20000"/>
          </a:bodyPr>
          <a:lstStyle/>
          <a:p>
            <a:pPr algn="just">
              <a:buNone/>
            </a:pPr>
            <a:r>
              <a:rPr lang="en-US" dirty="0" smtClean="0"/>
              <a:t>		The French characters </a:t>
            </a:r>
            <a:r>
              <a:rPr lang="en-US" dirty="0" err="1" smtClean="0"/>
              <a:t>comfortly</a:t>
            </a:r>
            <a:r>
              <a:rPr lang="en-US" dirty="0" smtClean="0"/>
              <a:t> assume the superiority to the Rhinoceros, but ironically the same people become Rhinoceros themselves. Jean attacks Beranger saying that he is Asiatic. At one points shout “If anybody got horns, it is you how. You are Asiatic Mongol!” A recurring theme – in Nazi propaganda was that the Jews were “Asiatic” people who were unfortunately living in Europe became familiar with during the German occupation of 1940-1944. Ionesco mentions the atmosphere of the place in the depiction of Jean attacking </a:t>
            </a:r>
            <a:r>
              <a:rPr lang="en-US" dirty="0" err="1" smtClean="0"/>
              <a:t>Barenger</a:t>
            </a:r>
            <a:r>
              <a:rPr lang="en-US" dirty="0" smtClean="0"/>
              <a:t> for having horns and he is an Asiatic. Though Jean </a:t>
            </a:r>
            <a:r>
              <a:rPr lang="en-US" dirty="0" err="1" smtClean="0"/>
              <a:t>intelligents</a:t>
            </a:r>
            <a:r>
              <a:rPr lang="en-US" dirty="0" smtClean="0"/>
              <a:t> his careerism takes away his ability ;to think critically which is a reflection of the satirical portrayal of the French Civil Servants of they Vick government.</a:t>
            </a:r>
            <a:endParaRPr lang="en-IN" dirty="0" smtClean="0"/>
          </a:p>
          <a:p>
            <a:pPr algn="just">
              <a:buNone/>
            </a:pPr>
            <a:r>
              <a:rPr lang="en-US" dirty="0" smtClean="0"/>
              <a:t>		Ionesco satirized French communist intellectuals with the character of </a:t>
            </a:r>
            <a:r>
              <a:rPr lang="en-US" dirty="0" err="1" smtClean="0"/>
              <a:t>Botard</a:t>
            </a:r>
            <a:r>
              <a:rPr lang="en-US" dirty="0" smtClean="0"/>
              <a:t> who professes himself to be the champion of progressive values. He hates </a:t>
            </a:r>
            <a:r>
              <a:rPr lang="en-US" dirty="0" err="1" smtClean="0"/>
              <a:t>colour</a:t>
            </a:r>
            <a:r>
              <a:rPr lang="en-US" dirty="0" smtClean="0"/>
              <a:t> bar but at the same time he shows himself to be very rigid, small minded, he uses Marxist slogans instead of intelligent thoughts. Ionesco has created the character of </a:t>
            </a:r>
            <a:r>
              <a:rPr lang="en-US" dirty="0" err="1" smtClean="0"/>
              <a:t>Botard</a:t>
            </a:r>
            <a:r>
              <a:rPr lang="en-US" dirty="0" smtClean="0"/>
              <a:t> as a caricature of French communist intellectuals.</a:t>
            </a:r>
            <a:endParaRPr lang="en-IN" i="1"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966" y="788275"/>
            <a:ext cx="8229600" cy="5738648"/>
          </a:xfrm>
        </p:spPr>
        <p:txBody>
          <a:bodyPr>
            <a:normAutofit/>
          </a:bodyPr>
          <a:lstStyle/>
          <a:p>
            <a:pPr algn="just">
              <a:buNone/>
            </a:pPr>
            <a:r>
              <a:rPr lang="en-US" dirty="0" smtClean="0"/>
              <a:t>		For the French people the defeat of 1940 came to great shock, something they could never imagine. According to </a:t>
            </a:r>
            <a:r>
              <a:rPr lang="en-US" dirty="0" err="1" smtClean="0"/>
              <a:t>Ousby</a:t>
            </a:r>
            <a:r>
              <a:rPr lang="en-US" dirty="0" smtClean="0"/>
              <a:t> the presence of foreign power increasingly hatred and feared them in private could seem so permanent in the public places where daily life went on. France was disappearing which was marked by the building were renamed, books banned, in schools no more French was taught, art was stolen and taken in Germany, the Jews were arrested and deported to death camp. Germany gradually became the dominant power in Europe. The resistance power was very weak.</a:t>
            </a:r>
            <a:endParaRPr lang="en-IN" dirty="0"/>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775874"/>
            <a:ext cx="8229600" cy="4954366"/>
          </a:xfrm>
        </p:spPr>
        <p:txBody>
          <a:bodyPr>
            <a:normAutofit lnSpcReduction="10000"/>
          </a:bodyPr>
          <a:lstStyle/>
          <a:p>
            <a:pPr algn="just">
              <a:buNone/>
            </a:pPr>
            <a:r>
              <a:rPr lang="en-US" dirty="0" smtClean="0"/>
              <a:t>		In Rhinoceros the character are shocked and horrified that the people are turning into brutal rhinoceros, what happened earlier in the play now they were shocked by the result of 1940 and many learned to accept the place in New orders. </a:t>
            </a:r>
            <a:r>
              <a:rPr lang="en-US" dirty="0" err="1" smtClean="0"/>
              <a:t>Dudard</a:t>
            </a:r>
            <a:r>
              <a:rPr lang="en-US" dirty="0" smtClean="0"/>
              <a:t> expresses his feeling towards the Rhinoceros, “They don’t attack you. If you have them alone, they just ignore you. You can’t say they are spiteful.” </a:t>
            </a:r>
            <a:r>
              <a:rPr lang="en-US" dirty="0" err="1" smtClean="0"/>
              <a:t>Dudard</a:t>
            </a:r>
            <a:r>
              <a:rPr lang="en-US" dirty="0" smtClean="0"/>
              <a:t> says they are shocked to see German soldiers, policeman and </a:t>
            </a:r>
            <a:r>
              <a:rPr lang="en-US" dirty="0" err="1" smtClean="0"/>
              <a:t>ss</a:t>
            </a:r>
            <a:r>
              <a:rPr lang="en-US" dirty="0" smtClean="0"/>
              <a:t> marching around their cities and towns in 1940, but if they offer no resistance Germans would not attack them they would leave them alone to live provided they are not Jews.</a:t>
            </a:r>
          </a:p>
        </p:txBody>
      </p:sp>
    </p:spTree>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328</TotalTime>
  <Words>29</Words>
  <Application>WPS Office</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By Eugene Ionesco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101</cp:revision>
  <dcterms:created xsi:type="dcterms:W3CDTF">2015-05-11T11:30:45Z</dcterms:created>
  <dcterms:modified xsi:type="dcterms:W3CDTF">2022-05-28T06:16:50Z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