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59" r:id="rId3"/>
    <p:sldId id="260"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69044-FF14-4D12-85C5-FD43ED112114}" type="datetimeFigureOut">
              <a:rPr lang="en-US" smtClean="0"/>
              <a:pPr/>
              <a:t>5/23/2022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BE5586-DCC5-43BA-923E-0F6F4D3FB2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5FE5D8E-85C9-4C0E-BF30-32096F1412F2}" type="datetimeFigureOut">
              <a:rPr lang="en-US" smtClean="0"/>
              <a:pPr/>
              <a:t>5/23/2022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CB1CAA-5C30-43DE-9A34-853C0BE83D6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FE5D8E-85C9-4C0E-BF30-32096F1412F2}" type="datetimeFigureOut">
              <a:rPr lang="en-US" smtClean="0"/>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B1CAA-5C30-43DE-9A34-853C0BE83D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FE5D8E-85C9-4C0E-BF30-32096F1412F2}" type="datetimeFigureOut">
              <a:rPr lang="en-US" smtClean="0"/>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B1CAA-5C30-43DE-9A34-853C0BE83D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FE5D8E-85C9-4C0E-BF30-32096F1412F2}" type="datetimeFigureOut">
              <a:rPr lang="en-US" smtClean="0"/>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B1CAA-5C30-43DE-9A34-853C0BE83D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5FE5D8E-85C9-4C0E-BF30-32096F1412F2}" type="datetimeFigureOut">
              <a:rPr lang="en-US" smtClean="0"/>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B1CAA-5C30-43DE-9A34-853C0BE83D6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FE5D8E-85C9-4C0E-BF30-32096F1412F2}" type="datetimeFigureOut">
              <a:rPr lang="en-US" smtClean="0"/>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B1CAA-5C30-43DE-9A34-853C0BE83D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5FE5D8E-85C9-4C0E-BF30-32096F1412F2}" type="datetimeFigureOut">
              <a:rPr lang="en-US" smtClean="0"/>
              <a:pPr/>
              <a:t>5/23/2022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CB1CAA-5C30-43DE-9A34-853C0BE83D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FE5D8E-85C9-4C0E-BF30-32096F1412F2}" type="datetimeFigureOut">
              <a:rPr lang="en-US" smtClean="0"/>
              <a:pPr/>
              <a:t>5/23/2022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CB1CAA-5C30-43DE-9A34-853C0BE83D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E5D8E-85C9-4C0E-BF30-32096F1412F2}" type="datetimeFigureOut">
              <a:rPr lang="en-US" smtClean="0"/>
              <a:pPr/>
              <a:t>5/23/2022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CB1CAA-5C30-43DE-9A34-853C0BE83D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FE5D8E-85C9-4C0E-BF30-32096F1412F2}" type="datetimeFigureOut">
              <a:rPr lang="en-US" smtClean="0"/>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B1CAA-5C30-43DE-9A34-853C0BE83D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5FE5D8E-85C9-4C0E-BF30-32096F1412F2}" type="datetimeFigureOut">
              <a:rPr lang="en-US" smtClean="0"/>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CB1CAA-5C30-43DE-9A34-853C0BE83D6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5FE5D8E-85C9-4C0E-BF30-32096F1412F2}" type="datetimeFigureOut">
              <a:rPr lang="en-US" smtClean="0"/>
              <a:pPr/>
              <a:t>5/23/2022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CB1CAA-5C30-43DE-9A34-853C0BE83D6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0" y="0"/>
            <a:ext cx="3886200" cy="3657600"/>
          </a:xfrm>
        </p:spPr>
        <p:txBody>
          <a:bodyPr>
            <a:noAutofit/>
          </a:bodyPr>
          <a:lstStyle/>
          <a:p>
            <a:r>
              <a:rPr lang="en-US" sz="4800" dirty="0" smtClean="0">
                <a:solidFill>
                  <a:schemeClr val="tx1"/>
                </a:solidFill>
              </a:rPr>
              <a:t>MUHAMMAD IQBAL</a:t>
            </a:r>
            <a:endParaRPr lang="en-US" sz="4800" dirty="0">
              <a:solidFill>
                <a:schemeClr val="tx1"/>
              </a:solidFill>
            </a:endParaRPr>
          </a:p>
        </p:txBody>
      </p:sp>
      <p:sp>
        <p:nvSpPr>
          <p:cNvPr id="4" name="Text Placeholder 3"/>
          <p:cNvSpPr>
            <a:spLocks noGrp="1"/>
          </p:cNvSpPr>
          <p:nvPr>
            <p:ph type="body" sz="half" idx="2"/>
          </p:nvPr>
        </p:nvSpPr>
        <p:spPr>
          <a:xfrm>
            <a:off x="0" y="4876800"/>
            <a:ext cx="7467600" cy="2286000"/>
          </a:xfrm>
        </p:spPr>
        <p:txBody>
          <a:bodyPr>
            <a:noAutofit/>
          </a:bodyPr>
          <a:lstStyle/>
          <a:p>
            <a:r>
              <a:rPr lang="en-US" sz="2400" b="1" i="1" dirty="0" smtClean="0">
                <a:solidFill>
                  <a:srgbClr val="7030A0"/>
                </a:solidFill>
              </a:rPr>
              <a:t>Presented By </a:t>
            </a:r>
          </a:p>
          <a:p>
            <a:r>
              <a:rPr lang="en-US" sz="2400" b="1" i="1" dirty="0" smtClean="0">
                <a:solidFill>
                  <a:srgbClr val="7030A0"/>
                </a:solidFill>
              </a:rPr>
              <a:t>Debina Pamehgam</a:t>
            </a:r>
          </a:p>
          <a:p>
            <a:r>
              <a:rPr lang="en-US" sz="2400" b="1" i="1" dirty="0" smtClean="0">
                <a:solidFill>
                  <a:srgbClr val="7030A0"/>
                </a:solidFill>
              </a:rPr>
              <a:t>Assistant Professor Silapather College, </a:t>
            </a:r>
          </a:p>
          <a:p>
            <a:r>
              <a:rPr lang="en-US" sz="2400" b="1" i="1" dirty="0" smtClean="0">
                <a:solidFill>
                  <a:srgbClr val="7030A0"/>
                </a:solidFill>
              </a:rPr>
              <a:t>Department of Political Science</a:t>
            </a:r>
            <a:endParaRPr lang="en-US" sz="2400" b="1" i="1" dirty="0">
              <a:solidFill>
                <a:srgbClr val="7030A0"/>
              </a:solidFill>
            </a:endParaRPr>
          </a:p>
        </p:txBody>
      </p:sp>
      <p:pic>
        <p:nvPicPr>
          <p:cNvPr id="5" name="Picture Placeholder 4" descr="iqbal.jpg"/>
          <p:cNvPicPr>
            <a:picLocks noGrp="1" noChangeAspect="1"/>
          </p:cNvPicPr>
          <p:nvPr>
            <p:ph type="pic" idx="1"/>
          </p:nvPr>
        </p:nvPicPr>
        <p:blipFill>
          <a:blip r:embed="rId2"/>
          <a:srcRect t="25000" b="25000"/>
          <a:stretch>
            <a:fillRect/>
          </a:stretch>
        </p:blipFill>
        <p:spPr>
          <a:xfrm>
            <a:off x="0" y="0"/>
            <a:ext cx="5181600" cy="46482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4648200"/>
          </a:xfrm>
        </p:spPr>
        <p:txBody>
          <a:bodyPr>
            <a:normAutofit fontScale="90000"/>
          </a:bodyPr>
          <a:lstStyle/>
          <a:p>
            <a:r>
              <a:rPr lang="en-US" sz="4400" b="1" dirty="0" smtClean="0">
                <a:solidFill>
                  <a:schemeClr val="tx1"/>
                </a:solidFill>
              </a:rPr>
              <a:t>Introduction </a:t>
            </a:r>
            <a:r>
              <a:rPr lang="en-US" sz="3600" b="1" dirty="0" smtClean="0">
                <a:solidFill>
                  <a:schemeClr val="tx1"/>
                </a:solidFill>
              </a:rPr>
              <a:t>:</a:t>
            </a:r>
            <a:br>
              <a:rPr lang="en-US" sz="3600" b="1" dirty="0" smtClean="0">
                <a:solidFill>
                  <a:schemeClr val="tx1"/>
                </a:solidFill>
              </a:rPr>
            </a:br>
            <a:r>
              <a:rPr lang="en-US" sz="3200" b="1" dirty="0" smtClean="0">
                <a:solidFill>
                  <a:schemeClr val="tx1"/>
                </a:solidFill>
                <a:latin typeface="Arial" pitchFamily="34" charset="0"/>
                <a:cs typeface="Arial" pitchFamily="34" charset="0"/>
              </a:rPr>
              <a:t/>
            </a:r>
            <a:br>
              <a:rPr lang="en-US" sz="3200" b="1" dirty="0" smtClean="0">
                <a:solidFill>
                  <a:schemeClr val="tx1"/>
                </a:solidFill>
                <a:latin typeface="Arial" pitchFamily="34" charset="0"/>
                <a:cs typeface="Arial" pitchFamily="34" charset="0"/>
              </a:rPr>
            </a:br>
            <a:r>
              <a:rPr lang="en-US" sz="3200" b="1" i="1" dirty="0" smtClean="0">
                <a:solidFill>
                  <a:schemeClr val="tx1"/>
                </a:solidFill>
                <a:latin typeface="Arial" pitchFamily="34" charset="0"/>
                <a:cs typeface="Arial" pitchFamily="34" charset="0"/>
              </a:rPr>
              <a:t>Sir Muhammad Iqbal (</a:t>
            </a:r>
            <a:r>
              <a:rPr lang="en-US" sz="3200" b="1" i="1" dirty="0">
                <a:solidFill>
                  <a:schemeClr val="tx1"/>
                </a:solidFill>
                <a:latin typeface="Arial" pitchFamily="34" charset="0"/>
                <a:cs typeface="Arial" pitchFamily="34" charset="0"/>
              </a:rPr>
              <a:t> </a:t>
            </a:r>
            <a:r>
              <a:rPr lang="en-US" sz="3200" b="1" i="1" dirty="0" smtClean="0">
                <a:solidFill>
                  <a:schemeClr val="tx1"/>
                </a:solidFill>
                <a:latin typeface="Arial" pitchFamily="34" charset="0"/>
                <a:cs typeface="Arial" pitchFamily="34" charset="0"/>
              </a:rPr>
              <a:t>9 November 1877-21 April 1938), was a South Asian Muslims writer, philosopher, and politician , whose poetry in the Urdu language is considered among the greatest of the twentieth, century, and whose vision of a cultural and political idea for the Muslims of British –ruled India was to animate the impulse for Pakistan.</a:t>
            </a:r>
            <a:endParaRPr lang="en-US" sz="3200" b="1" i="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b="1" dirty="0" smtClean="0">
                <a:solidFill>
                  <a:srgbClr val="002060"/>
                </a:solidFill>
              </a:rPr>
              <a:t>His Ideal Community</a:t>
            </a:r>
            <a:endParaRPr lang="en-US" b="1" dirty="0">
              <a:solidFill>
                <a:srgbClr val="002060"/>
              </a:solidFill>
            </a:endParaRPr>
          </a:p>
        </p:txBody>
      </p:sp>
      <p:sp>
        <p:nvSpPr>
          <p:cNvPr id="3" name="Rectangle 2"/>
          <p:cNvSpPr/>
          <p:nvPr/>
        </p:nvSpPr>
        <p:spPr>
          <a:xfrm>
            <a:off x="0" y="1371600"/>
            <a:ext cx="9144000" cy="5677733"/>
          </a:xfrm>
          <a:prstGeom prst="rect">
            <a:avLst/>
          </a:prstGeom>
        </p:spPr>
        <p:txBody>
          <a:bodyPr wrap="square">
            <a:spAutoFit/>
          </a:bodyPr>
          <a:lstStyle/>
          <a:p>
            <a:r>
              <a:rPr lang="en-US" dirty="0" smtClean="0"/>
              <a:t/>
            </a:r>
            <a:br>
              <a:rPr lang="en-US" dirty="0" smtClean="0"/>
            </a:br>
            <a:r>
              <a:rPr lang="en-US" sz="2000" b="1" dirty="0" smtClean="0"/>
              <a:t>Man is a social animal . Society/ community- necessary for fullest development of individual self.</a:t>
            </a:r>
          </a:p>
          <a:p>
            <a:pPr>
              <a:buFont typeface="Wingdings" pitchFamily="2" charset="2"/>
              <a:buChar char="Ø"/>
            </a:pPr>
            <a:r>
              <a:rPr lang="en-US" sz="2000" b="1" dirty="0" smtClean="0"/>
              <a:t> unbreakable tie between men's  activity and society.</a:t>
            </a:r>
          </a:p>
          <a:p>
            <a:pPr>
              <a:buFont typeface="Wingdings" pitchFamily="2" charset="2"/>
              <a:buChar char="Ø"/>
            </a:pPr>
            <a:r>
              <a:rPr lang="en-US" sz="2000" b="1" dirty="0" smtClean="0"/>
              <a:t>Religious notion of Community : Bond of unity by religion / spirituality NOT race, territorial boundary language , other external identity.</a:t>
            </a:r>
          </a:p>
          <a:p>
            <a:pPr>
              <a:buFont typeface="Wingdings" pitchFamily="2" charset="2"/>
              <a:buChar char="Ø"/>
            </a:pPr>
            <a:r>
              <a:rPr lang="en-US" sz="2000" b="1" dirty="0" smtClean="0"/>
              <a:t>Community of spiritually developed unique individuals led by most unique per Man.</a:t>
            </a:r>
          </a:p>
          <a:p>
            <a:pPr>
              <a:buFont typeface="Wingdings" pitchFamily="2" charset="2"/>
              <a:buChar char="Ø"/>
            </a:pPr>
            <a:r>
              <a:rPr lang="en-US" sz="2000" b="1" dirty="0" smtClean="0"/>
              <a:t>Individuals are allowed independent judgment of Religious laws , but ultimately submits to the authority of God .</a:t>
            </a:r>
          </a:p>
          <a:p>
            <a:pPr>
              <a:buFont typeface="Wingdings" pitchFamily="2" charset="2"/>
              <a:buChar char="Ø"/>
            </a:pPr>
            <a:r>
              <a:rPr lang="en-US" sz="2000" b="1" dirty="0" smtClean="0"/>
              <a:t>Religion / spirituality help attain equality , freedom , and solidarity in it  community.</a:t>
            </a:r>
          </a:p>
          <a:p>
            <a:pPr>
              <a:buFont typeface="Wingdings" pitchFamily="2" charset="2"/>
              <a:buChar char="Ø"/>
            </a:pPr>
            <a:r>
              <a:rPr lang="en-US" sz="2000" b="1" dirty="0" smtClean="0"/>
              <a:t>Community include Nation and Polity .  Such community is the Millat – the community of Muslims .</a:t>
            </a:r>
          </a:p>
          <a:p>
            <a:pPr>
              <a:buFont typeface="Wingdings" pitchFamily="2" charset="2"/>
              <a:buChar char="Ø"/>
            </a:pPr>
            <a:r>
              <a:rPr lang="en-US" sz="2000" b="1" dirty="0" smtClean="0"/>
              <a:t>In which religion and Politics is same ,in which there is the need for separate nationalism, there is perfect equality , the individual develop love for others are in harmony with tolerance.</a:t>
            </a:r>
            <a:br>
              <a:rPr lang="en-US" sz="2000" b="1" dirty="0" smtClean="0"/>
            </a:br>
            <a:endParaRPr lang="en-US"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991600" cy="6771084"/>
          </a:xfrm>
          <a:prstGeom prst="rect">
            <a:avLst/>
          </a:prstGeom>
        </p:spPr>
        <p:txBody>
          <a:bodyPr wrap="square">
            <a:spAutoFit/>
          </a:bodyPr>
          <a:lstStyle/>
          <a:p>
            <a:pPr>
              <a:buFont typeface="Wingdings" pitchFamily="2" charset="2"/>
              <a:buChar char="Ø"/>
            </a:pPr>
            <a:r>
              <a:rPr lang="en-US" sz="3200" b="1" dirty="0" smtClean="0"/>
              <a:t>Features of community </a:t>
            </a:r>
            <a:r>
              <a:rPr lang="en-US" sz="2400" b="1" dirty="0" smtClean="0"/>
              <a:t>:</a:t>
            </a:r>
            <a:br>
              <a:rPr lang="en-US" sz="2400" b="1" dirty="0" smtClean="0"/>
            </a:br>
            <a:r>
              <a:rPr lang="en-US" sz="2400" b="1" dirty="0" smtClean="0"/>
              <a:t/>
            </a:r>
            <a:br>
              <a:rPr lang="en-US" sz="2400" b="1" dirty="0" smtClean="0"/>
            </a:br>
            <a:r>
              <a:rPr lang="en-US" sz="2400" b="1" dirty="0" smtClean="0"/>
              <a:t>Base on the moral and spiritual foundation of religion Perfect equality, love and harmony among the individuals .</a:t>
            </a:r>
          </a:p>
          <a:p>
            <a:pPr>
              <a:buFont typeface="Wingdings" pitchFamily="2" charset="2"/>
              <a:buChar char="Ø"/>
            </a:pPr>
            <a:r>
              <a:rPr lang="en-US" sz="2400" b="1" dirty="0" smtClean="0"/>
              <a:t>Perfect adjustments between Individual free will and Social community Good.</a:t>
            </a:r>
          </a:p>
          <a:p>
            <a:pPr>
              <a:buFont typeface="Wingdings" pitchFamily="2" charset="2"/>
              <a:buChar char="Ø"/>
            </a:pPr>
            <a:r>
              <a:rPr lang="en-US" sz="2400" b="1" dirty="0" smtClean="0"/>
              <a:t>Society  allow individuals self development , exercise  of free will , but individuals a ready to sacrifice for the socials common interest .</a:t>
            </a:r>
          </a:p>
          <a:p>
            <a:pPr>
              <a:buFont typeface="Wingdings" pitchFamily="2" charset="2"/>
              <a:buChar char="Ø"/>
            </a:pPr>
            <a:r>
              <a:rPr lang="en-US" sz="2400" b="1" dirty="0" smtClean="0"/>
              <a:t>No in human competition ,no dichotomy between religious and politics value.</a:t>
            </a:r>
          </a:p>
          <a:p>
            <a:pPr>
              <a:buFont typeface="Wingdings" pitchFamily="2" charset="2"/>
              <a:buChar char="Ø"/>
            </a:pPr>
            <a:r>
              <a:rPr lang="en-US" sz="2400" b="1" dirty="0" smtClean="0"/>
              <a:t>Polity : Spirituals and not  formal Democracy Economic system .</a:t>
            </a:r>
          </a:p>
          <a:p>
            <a:pPr>
              <a:buFont typeface="Wingdings" pitchFamily="2" charset="2"/>
              <a:buChar char="Ø"/>
            </a:pPr>
            <a:r>
              <a:rPr lang="en-US" sz="2400" b="1" dirty="0" smtClean="0"/>
              <a:t>Neither Capitalism ,nor Marxian Socialism but a kind of moral /spiritualist</a:t>
            </a:r>
          </a:p>
          <a:p>
            <a:pPr>
              <a:buFont typeface="Wingdings" pitchFamily="2" charset="2"/>
              <a:buChar char="Ø"/>
            </a:pPr>
            <a:r>
              <a:rPr lang="en-US" sz="2400" b="1" dirty="0" smtClean="0"/>
              <a:t>Each individual treated equality , justice and perfect equality ,so oppression ,no discrimination.</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1752600"/>
          </a:xfrm>
        </p:spPr>
        <p:txBody>
          <a:bodyPr/>
          <a:lstStyle/>
          <a:p>
            <a:pPr algn="ctr"/>
            <a:r>
              <a:rPr lang="en-US" dirty="0" smtClean="0"/>
              <a:t>Critical Evaluation  of his Idea of community </a:t>
            </a:r>
            <a:endParaRPr lang="en-US" dirty="0"/>
          </a:p>
        </p:txBody>
      </p:sp>
      <p:sp>
        <p:nvSpPr>
          <p:cNvPr id="3" name="Subtitle 2"/>
          <p:cNvSpPr>
            <a:spLocks noGrp="1"/>
          </p:cNvSpPr>
          <p:nvPr>
            <p:ph type="subTitle" idx="1"/>
          </p:nvPr>
        </p:nvSpPr>
        <p:spPr>
          <a:xfrm>
            <a:off x="0" y="2133600"/>
            <a:ext cx="9144000" cy="4724400"/>
          </a:xfrm>
        </p:spPr>
        <p:txBody>
          <a:bodyPr>
            <a:normAutofit fontScale="92500" lnSpcReduction="10000"/>
          </a:bodyPr>
          <a:lstStyle/>
          <a:p>
            <a:pPr algn="just">
              <a:buFont typeface="Wingdings" pitchFamily="2" charset="2"/>
              <a:buChar char="ü"/>
            </a:pPr>
            <a:r>
              <a:rPr lang="en-US" b="1" dirty="0" smtClean="0"/>
              <a:t>For many Iqbal’s idea of community  based on religion would be problematic.</a:t>
            </a:r>
          </a:p>
          <a:p>
            <a:pPr algn="just">
              <a:buFont typeface="Wingdings" pitchFamily="2" charset="2"/>
              <a:buChar char="ü"/>
            </a:pPr>
            <a:r>
              <a:rPr lang="en-US" b="1" dirty="0" smtClean="0"/>
              <a:t>Many in India blame him for origination of the two nation theory which was based on his idea of re community which also a nation.</a:t>
            </a:r>
          </a:p>
          <a:p>
            <a:pPr algn="just">
              <a:buFont typeface="Wingdings" pitchFamily="2" charset="2"/>
              <a:buChar char="ü"/>
            </a:pPr>
            <a:r>
              <a:rPr lang="en-US" b="1" dirty="0" smtClean="0"/>
              <a:t>But it  we must appreciate the  context in which Iqbal was framing his idea of  community .he understood difficult project  of reconstructing Islam  in the wake of its subjugation both political and spiritually by western powers.</a:t>
            </a:r>
          </a:p>
          <a:p>
            <a:pPr algn="just">
              <a:buFont typeface="Wingdings" pitchFamily="2" charset="2"/>
              <a:buChar char="ü"/>
            </a:pPr>
            <a:r>
              <a:rPr lang="en-US" b="1" dirty="0" smtClean="0"/>
              <a:t>For his took the essence of classical  Islam  and mixed them with modern western powers.</a:t>
            </a:r>
          </a:p>
          <a:p>
            <a:pPr algn="just">
              <a:buFont typeface="Wingdings" pitchFamily="2" charset="2"/>
              <a:buChar char="ü"/>
            </a:pPr>
            <a:r>
              <a:rPr lang="en-US" b="1" dirty="0" smtClean="0"/>
              <a:t>He also strongly advocated for political freedom of the Islamic world  from </a:t>
            </a:r>
            <a:r>
              <a:rPr lang="en-US" dirty="0" smtClean="0"/>
              <a:t>European  powers.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smtClean="0"/>
              <a:t>His  thought of Nationalim</a:t>
            </a:r>
            <a:endParaRPr lang="en-US" dirty="0"/>
          </a:p>
        </p:txBody>
      </p:sp>
      <p:sp>
        <p:nvSpPr>
          <p:cNvPr id="3" name="Text Placeholder 2"/>
          <p:cNvSpPr>
            <a:spLocks noGrp="1"/>
          </p:cNvSpPr>
          <p:nvPr>
            <p:ph type="body" idx="1"/>
          </p:nvPr>
        </p:nvSpPr>
        <p:spPr>
          <a:xfrm>
            <a:off x="0" y="1524000"/>
            <a:ext cx="9144000" cy="5105400"/>
          </a:xfrm>
        </p:spPr>
        <p:txBody>
          <a:bodyPr>
            <a:normAutofit/>
          </a:bodyPr>
          <a:lstStyle/>
          <a:p>
            <a:pPr>
              <a:buFont typeface="Wingdings" pitchFamily="2" charset="2"/>
              <a:buChar char="Ø"/>
            </a:pPr>
            <a:r>
              <a:rPr lang="en-US" b="1" dirty="0" smtClean="0"/>
              <a:t>He rejected  western nation  of nationalism and nation state as it divides community  on the  basis of geography ,race ,colour, language , and other identities. </a:t>
            </a:r>
          </a:p>
          <a:p>
            <a:pPr algn="just">
              <a:buFont typeface="Wingdings" pitchFamily="2" charset="2"/>
              <a:buChar char="Ø"/>
            </a:pPr>
            <a:r>
              <a:rPr lang="en-US" b="1" dirty="0" smtClean="0"/>
              <a:t>To him  Nationalism contained germs of a athletic materialism.</a:t>
            </a:r>
          </a:p>
          <a:p>
            <a:pPr algn="just">
              <a:buFont typeface="Wingdings" pitchFamily="2" charset="2"/>
              <a:buChar char="Ø"/>
            </a:pPr>
            <a:r>
              <a:rPr lang="en-US" b="1" dirty="0" smtClean="0"/>
              <a:t>He believe in community bound by religion / spirituality . In  such community , separate nationalism is required.</a:t>
            </a:r>
          </a:p>
          <a:p>
            <a:pPr algn="just">
              <a:buFont typeface="Wingdings" pitchFamily="2" charset="2"/>
              <a:buChar char="Ø"/>
            </a:pPr>
            <a:r>
              <a:rPr lang="en-US" b="1" dirty="0" smtClean="0"/>
              <a:t>Believed in Islamic  Universalism , Pan Islamic  Confederation ,” Muslim common  is not a nation it is  League of  Nation .</a:t>
            </a:r>
          </a:p>
          <a:p>
            <a:pPr algn="just">
              <a:buFont typeface="Courier New" pitchFamily="49" charset="0"/>
              <a:buChar char="o"/>
            </a:pPr>
            <a:r>
              <a:rPr lang="en-US" b="1" dirty="0" smtClean="0"/>
              <a:t>Contradiction :</a:t>
            </a:r>
          </a:p>
          <a:p>
            <a:pPr algn="just">
              <a:buFont typeface="Courier New" pitchFamily="49" charset="0"/>
              <a:buChar char="o"/>
            </a:pPr>
            <a:r>
              <a:rPr lang="en-US" b="1" dirty="0" smtClean="0"/>
              <a:t>Younger  Iqbal praised Indian nation ( Sare  jahan se  accha…)</a:t>
            </a:r>
          </a:p>
          <a:p>
            <a:pPr algn="just">
              <a:buFont typeface="Courier New" pitchFamily="49" charset="0"/>
              <a:buChar char="o"/>
            </a:pPr>
            <a:r>
              <a:rPr lang="en-US" b="1" dirty="0" smtClean="0"/>
              <a:t>Indian Muslim a nation in modern séance : Muslims  in North – West India should constituted as nation  state.</a:t>
            </a:r>
          </a:p>
          <a:p>
            <a:pPr>
              <a:buFont typeface="Courier New" pitchFamily="49" charset="0"/>
              <a:buChar char="o"/>
            </a:pPr>
            <a:endParaRPr lang="en-US" b="1"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915400" cy="3124200"/>
          </a:xfrm>
        </p:spPr>
        <p:txBody>
          <a:bodyPr>
            <a:normAutofit/>
          </a:bodyPr>
          <a:lstStyle/>
          <a:p>
            <a:pPr algn="ctr"/>
            <a:r>
              <a:rPr lang="en-US" sz="6000" b="1" dirty="0" smtClean="0">
                <a:effectLst>
                  <a:outerShdw blurRad="38100" dist="38100" dir="2700000" algn="tl">
                    <a:srgbClr val="000000">
                      <a:alpha val="43137"/>
                    </a:srgbClr>
                  </a:outerShdw>
                </a:effectLst>
              </a:rPr>
              <a:t>THANK YOU</a:t>
            </a:r>
            <a:endParaRPr lang="en-US" sz="6000" b="1" dirty="0">
              <a:effectLst>
                <a:outerShdw blurRad="38100" dist="38100" dir="2700000" algn="tl">
                  <a:srgbClr val="000000">
                    <a:alpha val="43137"/>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TotalTime>
  <Words>257</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MUHAMMAD IQBAL</vt:lpstr>
      <vt:lpstr>Introduction :  Sir Muhammad Iqbal ( 9 November 1877-21 April 1938), was a South Asian Muslims writer, philosopher, and politician , whose poetry in the Urdu language is considered among the greatest of the twentieth, century, and whose vision of a cultural and political idea for the Muslims of British –ruled India was to animate the impulse for Pakistan.</vt:lpstr>
      <vt:lpstr>His Ideal Community</vt:lpstr>
      <vt:lpstr>Slide 4</vt:lpstr>
      <vt:lpstr>Critical Evaluation  of his Idea of community </vt:lpstr>
      <vt:lpstr>His  thought of Nationalim</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MUHAMMAD IQBAL</dc:title>
  <dc:creator>User</dc:creator>
  <cp:lastModifiedBy>User</cp:lastModifiedBy>
  <cp:revision>35</cp:revision>
  <dcterms:created xsi:type="dcterms:W3CDTF">2022-05-20T14:11:48Z</dcterms:created>
  <dcterms:modified xsi:type="dcterms:W3CDTF">2022-05-23T14:21:15Z</dcterms:modified>
</cp:coreProperties>
</file>