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9" d="100"/>
          <a:sy n="49" d="100"/>
        </p:scale>
        <p:origin x="-1291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03-May-20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03-May-20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03-May-20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03-May-20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03-May-20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03-May-20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03-May-20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03-May-20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03-May-20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03-May-20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03-May-20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03-May-20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Algerian" pitchFamily="82" charset="0"/>
              </a:rPr>
              <a:t>UNIT: 4</a:t>
            </a:r>
            <a:br>
              <a:rPr lang="en-US" dirty="0" smtClean="0">
                <a:latin typeface="Algerian" pitchFamily="82" charset="0"/>
              </a:rPr>
            </a:br>
            <a:r>
              <a:rPr lang="en-US" dirty="0" smtClean="0">
                <a:latin typeface="Algerian" pitchFamily="82" charset="0"/>
              </a:rPr>
              <a:t>Unconstrained Optimization </a:t>
            </a:r>
            <a:endParaRPr lang="en-US" dirty="0">
              <a:latin typeface="Algerian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0" y="4800600"/>
            <a:ext cx="4572000" cy="1143000"/>
          </a:xfrm>
        </p:spPr>
        <p:txBody>
          <a:bodyPr>
            <a:normAutofit/>
          </a:bodyPr>
          <a:lstStyle/>
          <a:p>
            <a:r>
              <a:rPr lang="en-US" sz="2000" b="1" dirty="0" smtClean="0"/>
              <a:t>Mrs Anindita Chakravarty</a:t>
            </a:r>
          </a:p>
          <a:p>
            <a:r>
              <a:rPr lang="en-US" sz="2000" b="1" dirty="0" smtClean="0"/>
              <a:t>Asst Professor</a:t>
            </a:r>
          </a:p>
          <a:p>
            <a:r>
              <a:rPr lang="en-US" sz="2000" b="1" dirty="0" smtClean="0"/>
              <a:t>Silapathar College </a:t>
            </a:r>
          </a:p>
          <a:p>
            <a:endParaRPr lang="en-US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562600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 smtClean="0"/>
              <a:t>The basic economic problems centre around the </a:t>
            </a:r>
            <a:r>
              <a:rPr lang="en-US" sz="2400" u="sng" dirty="0" smtClean="0"/>
              <a:t>problem of choice between the alternatives </a:t>
            </a:r>
            <a:r>
              <a:rPr lang="en-US" sz="2400" dirty="0" smtClean="0"/>
              <a:t>in order to optimize certain objectives. </a:t>
            </a:r>
          </a:p>
          <a:p>
            <a:r>
              <a:rPr lang="en-US" sz="2400" b="1" dirty="0" smtClean="0"/>
              <a:t>For eg: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2400" u="sng" dirty="0" smtClean="0">
                <a:solidFill>
                  <a:srgbClr val="FF0000"/>
                </a:solidFill>
              </a:rPr>
              <a:t>Maximization of profit by a firm </a:t>
            </a:r>
            <a:r>
              <a:rPr lang="en-US" sz="2400" dirty="0" smtClean="0"/>
              <a:t>: Problem of determining price-quantity combination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2400" u="sng" dirty="0" smtClean="0">
                <a:solidFill>
                  <a:srgbClr val="FF0000"/>
                </a:solidFill>
              </a:rPr>
              <a:t>Maximization of total utility</a:t>
            </a:r>
            <a:r>
              <a:rPr lang="en-US" sz="2400" u="sng" dirty="0" smtClean="0"/>
              <a:t>: </a:t>
            </a:r>
            <a:r>
              <a:rPr lang="en-US" sz="2400" dirty="0" smtClean="0"/>
              <a:t>Problem of choice of two consumption goods with limited income.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2400" u="sng" dirty="0" smtClean="0">
                <a:solidFill>
                  <a:srgbClr val="FF0000"/>
                </a:solidFill>
              </a:rPr>
              <a:t>Minimization of cost of production</a:t>
            </a:r>
            <a:r>
              <a:rPr lang="en-US" sz="2400" u="sng" dirty="0" smtClean="0"/>
              <a:t>: </a:t>
            </a:r>
            <a:r>
              <a:rPr lang="en-US" sz="2400" dirty="0" smtClean="0"/>
              <a:t>Problem of choice of combination of inputs.  </a:t>
            </a:r>
          </a:p>
          <a:p>
            <a:pPr marL="457200" indent="-457200" algn="just"/>
            <a:r>
              <a:rPr lang="en-US" sz="2400" b="1" dirty="0" smtClean="0"/>
              <a:t>Optimization means</a:t>
            </a:r>
            <a:r>
              <a:rPr lang="en-US" sz="2400" dirty="0" smtClean="0"/>
              <a:t> finding an alternative/choice with the most cost effective or highest achievable performance under given constraints, either by maximizing desired factors or minimizing undesired ones. </a:t>
            </a:r>
          </a:p>
          <a:p>
            <a:pPr marL="457200" indent="-457200" algn="just"/>
            <a:r>
              <a:rPr lang="en-US" sz="2400" dirty="0" smtClean="0"/>
              <a:t>Optimization is mainly concerned with </a:t>
            </a:r>
            <a:r>
              <a:rPr lang="en-US" sz="2400" b="1" dirty="0" smtClean="0"/>
              <a:t>finding maximum and the minimum points</a:t>
            </a:r>
            <a:r>
              <a:rPr lang="en-US" sz="2400" dirty="0" smtClean="0"/>
              <a:t>  ( also known as optimum points) of a function. </a:t>
            </a:r>
          </a:p>
          <a:p>
            <a:pPr marL="457200" indent="-457200"/>
            <a:endParaRPr lang="en-US" sz="2400" dirty="0" smtClean="0"/>
          </a:p>
          <a:p>
            <a:pPr marL="457200" indent="-457200">
              <a:buNone/>
            </a:pP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6096000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/>
              <a:t>All such optimizing problems can be </a:t>
            </a:r>
            <a:r>
              <a:rPr lang="en-US" sz="2400" b="1" dirty="0" smtClean="0"/>
              <a:t>categorized into three groups: </a:t>
            </a:r>
          </a:p>
          <a:p>
            <a:pPr marL="514350" indent="-514350">
              <a:buFont typeface="+mj-lt"/>
              <a:buAutoNum type="romanUcPeriod"/>
            </a:pPr>
            <a:r>
              <a:rPr lang="en-US" sz="2400" dirty="0" smtClean="0"/>
              <a:t>Optimization without constraint (s)</a:t>
            </a:r>
          </a:p>
          <a:p>
            <a:pPr marL="514350" indent="-514350">
              <a:buFont typeface="+mj-lt"/>
              <a:buAutoNum type="romanUcPeriod"/>
            </a:pPr>
            <a:r>
              <a:rPr lang="en-US" sz="2400" dirty="0" smtClean="0"/>
              <a:t>Optimization with constraint (s).</a:t>
            </a:r>
          </a:p>
          <a:p>
            <a:pPr marL="914400" lvl="1" indent="-514350">
              <a:buFont typeface="+mj-lt"/>
              <a:buAutoNum type="alphaLcParenR"/>
            </a:pPr>
            <a:r>
              <a:rPr lang="en-US" sz="2400" dirty="0" smtClean="0"/>
              <a:t>Equality Constraint (s)</a:t>
            </a:r>
          </a:p>
          <a:p>
            <a:pPr marL="914400" lvl="1" indent="-514350">
              <a:buFont typeface="+mj-lt"/>
              <a:buAutoNum type="alphaLcParenR"/>
            </a:pPr>
            <a:r>
              <a:rPr lang="en-US" sz="2400" dirty="0" smtClean="0"/>
              <a:t>Inequality Constraint (s) </a:t>
            </a:r>
            <a:r>
              <a:rPr lang="en-US" sz="2000" dirty="0" smtClean="0"/>
              <a:t> </a:t>
            </a:r>
          </a:p>
          <a:p>
            <a:pPr marL="914400" lvl="1" indent="-514350">
              <a:buNone/>
            </a:pPr>
            <a:endParaRPr lang="en-US" sz="2000" dirty="0" smtClean="0"/>
          </a:p>
          <a:p>
            <a:pPr algn="just"/>
            <a:r>
              <a:rPr lang="en-US" sz="2400" b="1" dirty="0" smtClean="0"/>
              <a:t>Unconstrained Optimization </a:t>
            </a:r>
            <a:r>
              <a:rPr lang="en-US" sz="2400" dirty="0" smtClean="0"/>
              <a:t>means   the </a:t>
            </a:r>
            <a:r>
              <a:rPr lang="en-US" sz="2400" dirty="0" smtClean="0"/>
              <a:t>simplest of optimization </a:t>
            </a:r>
            <a:r>
              <a:rPr lang="en-US" sz="2400" dirty="0" smtClean="0"/>
              <a:t>problems without </a:t>
            </a:r>
            <a:r>
              <a:rPr lang="en-US" sz="2400" dirty="0" smtClean="0"/>
              <a:t>conditions, </a:t>
            </a:r>
            <a:r>
              <a:rPr lang="en-US" sz="2400" dirty="0" smtClean="0"/>
              <a:t>or what </a:t>
            </a:r>
            <a:r>
              <a:rPr lang="en-US" sz="2400" dirty="0" smtClean="0"/>
              <a:t>we refer to as </a:t>
            </a:r>
            <a:r>
              <a:rPr lang="en-US" sz="2400" dirty="0" smtClean="0"/>
              <a:t>optimization problems without constraint(s).</a:t>
            </a:r>
          </a:p>
          <a:p>
            <a:pPr algn="just"/>
            <a:endParaRPr lang="en-US" sz="2400" dirty="0" smtClean="0"/>
          </a:p>
          <a:p>
            <a:pPr algn="just"/>
            <a:r>
              <a:rPr lang="en-US" sz="2400" dirty="0" smtClean="0"/>
              <a:t>A </a:t>
            </a:r>
            <a:r>
              <a:rPr lang="en-US" sz="2400" b="1" dirty="0" smtClean="0"/>
              <a:t>constrained optimization </a:t>
            </a:r>
            <a:r>
              <a:rPr lang="en-US" sz="2400" dirty="0" smtClean="0"/>
              <a:t>problem requires us to </a:t>
            </a:r>
            <a:r>
              <a:rPr lang="en-US" sz="2400" dirty="0" smtClean="0"/>
              <a:t>maximize or </a:t>
            </a:r>
            <a:r>
              <a:rPr lang="en-US" sz="2400" dirty="0" smtClean="0"/>
              <a:t>minimize our objective function subject to constraints that may be an equality (</a:t>
            </a:r>
            <a:r>
              <a:rPr lang="en-US" sz="2400" dirty="0" smtClean="0"/>
              <a:t>which implies </a:t>
            </a:r>
            <a:r>
              <a:rPr lang="en-US" sz="2400" dirty="0" smtClean="0"/>
              <a:t>it will be </a:t>
            </a:r>
            <a:r>
              <a:rPr lang="en-US" sz="2400" dirty="0" smtClean="0"/>
              <a:t>binding), </a:t>
            </a:r>
            <a:r>
              <a:rPr lang="en-US" sz="2400" dirty="0" smtClean="0"/>
              <a:t>or an </a:t>
            </a:r>
            <a:r>
              <a:rPr lang="en-US" sz="2400" dirty="0" smtClean="0"/>
              <a:t>in- equality </a:t>
            </a:r>
            <a:r>
              <a:rPr lang="en-US" sz="2400" dirty="0" smtClean="0"/>
              <a:t>(which implies in can be binding or not).</a:t>
            </a:r>
            <a:endParaRPr lang="en-US" sz="2400" dirty="0" smtClean="0"/>
          </a:p>
          <a:p>
            <a:pPr marL="914400" lvl="1" indent="-514350" algn="just">
              <a:buNone/>
            </a:pPr>
            <a:r>
              <a:rPr lang="en-US" sz="2400" dirty="0" smtClean="0"/>
              <a:t>  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              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lum bright="-50000" contrast="74000"/>
          </a:blip>
          <a:srcRect/>
          <a:stretch>
            <a:fillRect/>
          </a:stretch>
        </p:blipFill>
        <p:spPr bwMode="auto">
          <a:xfrm>
            <a:off x="609600" y="1066800"/>
            <a:ext cx="79248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For your better understanding, I will provide a PDF covering the discussed topic.. </a:t>
            </a:r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b="1" i="1" dirty="0" smtClean="0"/>
              <a:t>                                 Thank You</a:t>
            </a:r>
            <a:endParaRPr lang="en-US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79</TotalTime>
  <Words>243</Words>
  <Application>Microsoft Office PowerPoint</Application>
  <PresentationFormat>On-screen Show (4:3)</PresentationFormat>
  <Paragraphs>27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Urban</vt:lpstr>
      <vt:lpstr>UNIT: 4 Unconstrained Optimization </vt:lpstr>
      <vt:lpstr>Slide 2</vt:lpstr>
      <vt:lpstr>Slide 3</vt:lpstr>
      <vt:lpstr>Slide 4</vt:lpstr>
      <vt:lpstr>Slide 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UNIT: 4 Unconstrained Optimization </dc:title>
  <dc:creator/>
  <cp:lastModifiedBy>user</cp:lastModifiedBy>
  <cp:revision>11</cp:revision>
  <dcterms:created xsi:type="dcterms:W3CDTF">2006-08-16T00:00:00Z</dcterms:created>
  <dcterms:modified xsi:type="dcterms:W3CDTF">2020-05-03T13:14:19Z</dcterms:modified>
</cp:coreProperties>
</file>