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  <p:sldMasterId id="2147484128" r:id="rId2"/>
    <p:sldMasterId id="2147484152" r:id="rId3"/>
    <p:sldMasterId id="2147484164" r:id="rId4"/>
    <p:sldMasterId id="2147484212" r:id="rId5"/>
    <p:sldMasterId id="2147484236" r:id="rId6"/>
  </p:sldMasterIdLst>
  <p:sldIdLst>
    <p:sldId id="270" r:id="rId7"/>
    <p:sldId id="271" r:id="rId8"/>
    <p:sldId id="262" r:id="rId9"/>
    <p:sldId id="263" r:id="rId10"/>
    <p:sldId id="268" r:id="rId11"/>
    <p:sldId id="267" r:id="rId12"/>
    <p:sldId id="273" r:id="rId13"/>
    <p:sldId id="264" r:id="rId14"/>
    <p:sldId id="265" r:id="rId15"/>
    <p:sldId id="26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513D3E-D49B-410B-81F9-4497678EDD13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D25D447-7147-4408-BF88-E8B6C468A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3716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WHAT IS MICROTEACHING?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</a:t>
            </a:r>
            <a:endParaRPr lang="en-US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en-US" sz="32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MINU  LOTA  NEWAR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Assistant Professor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Department of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Stencil" pitchFamily="82" charset="0"/>
              </a:rPr>
              <a:t>SILAPATHAR </a:t>
            </a:r>
            <a:r>
              <a:rPr lang="en-US" sz="3200" b="1" dirty="0" smtClean="0">
                <a:latin typeface="Stencil" pitchFamily="82" charset="0"/>
              </a:rPr>
              <a:t>COLLEGE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Stencil" pitchFamily="82" charset="0"/>
              </a:rPr>
              <a:t>SILAPATHAR – 787 059</a:t>
            </a:r>
            <a:endParaRPr lang="en-US" sz="2800" b="1" dirty="0" smtClean="0">
              <a:solidFill>
                <a:srgbClr val="FF0000"/>
              </a:solidFill>
              <a:latin typeface="Stencil" pitchFamily="82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rPr>
              <a:t>ASSAM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Conclusion</a:t>
            </a:r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400" b="1" dirty="0" smtClean="0">
                <a:solidFill>
                  <a:srgbClr val="002060"/>
                </a:solidFill>
              </a:rPr>
              <a:t>Teaching is a very complex activity. Microteaching is a technique through which the teaching complexity is simplified.</a:t>
            </a:r>
          </a:p>
          <a:p>
            <a:r>
              <a:rPr lang="en-US" sz="3400" b="1" dirty="0" smtClean="0">
                <a:solidFill>
                  <a:srgbClr val="00B050"/>
                </a:solidFill>
              </a:rPr>
              <a:t>From </a:t>
            </a:r>
            <a:r>
              <a:rPr lang="en-US" sz="3400" b="1" dirty="0" smtClean="0">
                <a:solidFill>
                  <a:srgbClr val="00B050"/>
                </a:solidFill>
              </a:rPr>
              <a:t>the research point of view, microteaching ensures better control over conditions and situations in terms of finding out the effect of teacher behavior on pupils’ achievement.</a:t>
            </a:r>
            <a:endParaRPr lang="en-US" sz="3400" b="1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905000"/>
            <a:ext cx="8534400" cy="3276600"/>
          </a:xfrm>
        </p:spPr>
        <p:txBody>
          <a:bodyPr numCol="1">
            <a:noAutofit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</a:t>
            </a:r>
          </a:p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YOU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Cambria" pitchFamily="18" charset="0"/>
              </a:rPr>
              <a:t>Introduction</a:t>
            </a:r>
            <a:endParaRPr lang="en-US" sz="4400" b="1" dirty="0">
              <a:solidFill>
                <a:srgbClr val="7030A0"/>
              </a:solidFill>
              <a:latin typeface="Cambria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C00000"/>
                </a:solidFill>
                <a:latin typeface="Cambria" pitchFamily="18" charset="0"/>
              </a:rPr>
              <a:t>Microteaching </a:t>
            </a:r>
            <a:r>
              <a:rPr lang="en-US" sz="3200" b="1" dirty="0">
                <a:solidFill>
                  <a:srgbClr val="C00000"/>
                </a:solidFill>
                <a:latin typeface="Cambria" pitchFamily="18" charset="0"/>
              </a:rPr>
              <a:t>is one of the most important development in the field of teaching practice. It </a:t>
            </a:r>
            <a:r>
              <a:rPr lang="en-US" sz="3200" b="1" dirty="0" smtClean="0">
                <a:solidFill>
                  <a:srgbClr val="C00000"/>
                </a:solidFill>
                <a:latin typeface="Cambria" pitchFamily="18" charset="0"/>
              </a:rPr>
              <a:t>originated </a:t>
            </a:r>
            <a:r>
              <a:rPr lang="en-US" sz="3200" b="1" dirty="0">
                <a:solidFill>
                  <a:srgbClr val="C00000"/>
                </a:solidFill>
                <a:latin typeface="Cambria" pitchFamily="18" charset="0"/>
              </a:rPr>
              <a:t>in Stanford University in </a:t>
            </a:r>
            <a:r>
              <a:rPr lang="en-US" sz="3200" b="1" dirty="0" smtClean="0">
                <a:solidFill>
                  <a:srgbClr val="C00000"/>
                </a:solidFill>
                <a:latin typeface="Cambria" pitchFamily="18" charset="0"/>
              </a:rPr>
              <a:t>1963 where an </a:t>
            </a:r>
            <a:r>
              <a:rPr lang="en-US" sz="3200" b="1" dirty="0">
                <a:solidFill>
                  <a:srgbClr val="C00000"/>
                </a:solidFill>
                <a:latin typeface="Cambria" pitchFamily="18" charset="0"/>
              </a:rPr>
              <a:t>approach </a:t>
            </a:r>
            <a:r>
              <a:rPr lang="en-US" sz="3200" b="1" dirty="0" smtClean="0">
                <a:solidFill>
                  <a:srgbClr val="C00000"/>
                </a:solidFill>
                <a:latin typeface="Cambria" pitchFamily="18" charset="0"/>
              </a:rPr>
              <a:t>was evolved for </a:t>
            </a:r>
            <a:r>
              <a:rPr lang="en-US" sz="3200" b="1" dirty="0">
                <a:solidFill>
                  <a:srgbClr val="C00000"/>
                </a:solidFill>
                <a:latin typeface="Cambria" pitchFamily="18" charset="0"/>
              </a:rPr>
              <a:t>practical teacher training. </a:t>
            </a:r>
            <a:endParaRPr lang="en-US" sz="32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algn="just"/>
            <a:r>
              <a:rPr lang="en-US" sz="3200" b="1" dirty="0" smtClean="0">
                <a:latin typeface="Cambria" pitchFamily="18" charset="0"/>
              </a:rPr>
              <a:t>Microteaching </a:t>
            </a:r>
            <a:r>
              <a:rPr lang="en-US" sz="3200" b="1" dirty="0">
                <a:latin typeface="Cambria" pitchFamily="18" charset="0"/>
              </a:rPr>
              <a:t>is more analytical method and completely new approach to provide the feedback. </a:t>
            </a:r>
            <a:r>
              <a:rPr lang="en-US" sz="3200" b="1" dirty="0" smtClean="0">
                <a:latin typeface="Cambria" pitchFamily="18" charset="0"/>
              </a:rPr>
              <a:t>Though it </a:t>
            </a:r>
            <a:r>
              <a:rPr lang="en-US" sz="3200" b="1" dirty="0">
                <a:latin typeface="Cambria" pitchFamily="18" charset="0"/>
              </a:rPr>
              <a:t>is considered as a mechanism of feedback device for the modification of teacher trainee but it is real teaching.</a:t>
            </a:r>
          </a:p>
          <a:p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Cambria" pitchFamily="18" charset="0"/>
              </a:rPr>
              <a:t>Definition</a:t>
            </a:r>
            <a:endParaRPr lang="en-US" sz="4400" b="1" dirty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  <a:p>
            <a:r>
              <a:rPr lang="en-US" sz="3400" b="1" dirty="0" smtClean="0">
                <a:solidFill>
                  <a:srgbClr val="00B050"/>
                </a:solidFill>
              </a:rPr>
              <a:t>Allen and Ryan (1969) defines microteaching as a “scaled down teaching encounter in class size and class time”.</a:t>
            </a:r>
            <a:endParaRPr lang="en-US" sz="3400" b="1" dirty="0" smtClean="0">
              <a:solidFill>
                <a:srgbClr val="00B050"/>
              </a:solidFill>
              <a:latin typeface="Cambria" pitchFamily="18" charset="0"/>
            </a:endParaRPr>
          </a:p>
          <a:p>
            <a:r>
              <a:rPr lang="en-US" sz="3400" b="1" dirty="0" err="1" smtClean="0">
                <a:solidFill>
                  <a:srgbClr val="C00000"/>
                </a:solidFill>
                <a:latin typeface="Cambria" pitchFamily="18" charset="0"/>
              </a:rPr>
              <a:t>Passi</a:t>
            </a:r>
            <a:r>
              <a:rPr lang="en-US" sz="3400" b="1" dirty="0" smtClean="0">
                <a:solidFill>
                  <a:srgbClr val="C00000"/>
                </a:solidFill>
                <a:latin typeface="Cambria" pitchFamily="18" charset="0"/>
              </a:rPr>
              <a:t>(1976</a:t>
            </a:r>
            <a:r>
              <a:rPr lang="en-US" sz="3400" b="1" dirty="0">
                <a:solidFill>
                  <a:srgbClr val="C00000"/>
                </a:solidFill>
                <a:latin typeface="Cambria" pitchFamily="18" charset="0"/>
              </a:rPr>
              <a:t>) </a:t>
            </a:r>
            <a:r>
              <a:rPr lang="en-US" sz="3400" b="1" dirty="0" smtClean="0">
                <a:solidFill>
                  <a:srgbClr val="C00000"/>
                </a:solidFill>
                <a:latin typeface="Cambria" pitchFamily="18" charset="0"/>
              </a:rPr>
              <a:t>defined microteaching </a:t>
            </a:r>
            <a:r>
              <a:rPr lang="en-US" sz="3400" b="1" dirty="0">
                <a:solidFill>
                  <a:srgbClr val="C00000"/>
                </a:solidFill>
                <a:latin typeface="Cambria" pitchFamily="18" charset="0"/>
              </a:rPr>
              <a:t>as “a training technique which requires student teachers to single concept using specified teaching skill to a small number of pupils in a short duration of time</a:t>
            </a:r>
            <a:r>
              <a:rPr lang="en-US" sz="3400" b="1" dirty="0" smtClean="0">
                <a:solidFill>
                  <a:srgbClr val="C00000"/>
                </a:solidFill>
                <a:latin typeface="Cambria" pitchFamily="18" charset="0"/>
              </a:rPr>
              <a:t>.”</a:t>
            </a:r>
            <a:endParaRPr lang="en-US" sz="34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0"/>
            <a:ext cx="8382000" cy="6629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Features of</a:t>
            </a:r>
          </a:p>
          <a:p>
            <a:pPr algn="ctr"/>
            <a:r>
              <a:rPr lang="en-US" sz="4000" b="1" dirty="0" smtClean="0">
                <a:latin typeface="Cambria" pitchFamily="18" charset="0"/>
              </a:rPr>
              <a:t>Microteaching</a:t>
            </a:r>
            <a:endParaRPr lang="en-US" sz="4000" dirty="0">
              <a:latin typeface="Cambria" pitchFamily="18" charset="0"/>
            </a:endParaRPr>
          </a:p>
          <a:p>
            <a:endParaRPr lang="en-US" sz="2800" b="1" dirty="0" smtClean="0">
              <a:latin typeface="Cambria" pitchFamily="18" charset="0"/>
            </a:endParaRPr>
          </a:p>
          <a:p>
            <a:endParaRPr lang="en-US" sz="2800" b="1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1. New </a:t>
            </a:r>
            <a:r>
              <a:rPr lang="en-US" sz="2800" dirty="0">
                <a:latin typeface="Cambria" pitchFamily="18" charset="0"/>
              </a:rPr>
              <a:t>innovation.</a:t>
            </a:r>
          </a:p>
          <a:p>
            <a:r>
              <a:rPr lang="en-US" sz="2800" dirty="0">
                <a:latin typeface="Cambria" pitchFamily="18" charset="0"/>
              </a:rPr>
              <a:t>2.Real teaching.</a:t>
            </a:r>
          </a:p>
          <a:p>
            <a:r>
              <a:rPr lang="en-US" sz="2800" dirty="0">
                <a:latin typeface="Cambria" pitchFamily="18" charset="0"/>
              </a:rPr>
              <a:t>3.Scaled down teaching.</a:t>
            </a:r>
          </a:p>
          <a:p>
            <a:r>
              <a:rPr lang="en-US" sz="2800" dirty="0">
                <a:latin typeface="Cambria" pitchFamily="18" charset="0"/>
              </a:rPr>
              <a:t>4.Individualised teaching device.</a:t>
            </a:r>
          </a:p>
          <a:p>
            <a:r>
              <a:rPr lang="en-US" sz="2800" dirty="0">
                <a:latin typeface="Cambria" pitchFamily="18" charset="0"/>
              </a:rPr>
              <a:t>5.Providing feedback.</a:t>
            </a:r>
          </a:p>
          <a:p>
            <a:r>
              <a:rPr lang="en-US" sz="2800" dirty="0">
                <a:latin typeface="Cambria" pitchFamily="18" charset="0"/>
              </a:rPr>
              <a:t>6. Device for preparation of teachers.</a:t>
            </a:r>
          </a:p>
          <a:p>
            <a:r>
              <a:rPr lang="en-US" sz="2800" dirty="0">
                <a:latin typeface="Cambria" pitchFamily="18" charset="0"/>
              </a:rPr>
              <a:t>7. Selecting and mastering one skill at the time.</a:t>
            </a:r>
          </a:p>
          <a:p>
            <a:r>
              <a:rPr lang="en-US" sz="2800" dirty="0">
                <a:latin typeface="Cambria" pitchFamily="18" charset="0"/>
              </a:rPr>
              <a:t>8.Using video tape and CCTV to make any observation.</a:t>
            </a:r>
          </a:p>
          <a:p>
            <a:r>
              <a:rPr lang="en-US" sz="2800" dirty="0">
                <a:latin typeface="Cambria" pitchFamily="18" charset="0"/>
              </a:rPr>
              <a:t>9. Analytic approach to teaching</a:t>
            </a:r>
            <a:r>
              <a:rPr lang="en-US" sz="2800" dirty="0" smtClean="0">
                <a:latin typeface="Cambria" pitchFamily="18" charset="0"/>
              </a:rPr>
              <a:t>.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>
                <a:solidFill>
                  <a:srgbClr val="C00000"/>
                </a:solidFill>
              </a:rPr>
              <a:t>Components of </a:t>
            </a:r>
            <a:r>
              <a:rPr lang="en-US" sz="4800" b="1" u="sng" dirty="0" smtClean="0">
                <a:solidFill>
                  <a:srgbClr val="C00000"/>
                </a:solidFill>
              </a:rPr>
              <a:t>Microteaching</a:t>
            </a:r>
            <a:endParaRPr lang="en-US" sz="4800" u="sng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A Teacher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The Pupils(usually 5-7)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A brief lesson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The objective of the specific microteaching occasion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>
                <a:solidFill>
                  <a:srgbClr val="7030A0"/>
                </a:solidFill>
              </a:rPr>
              <a:t>Feedback by the supervisor or the using audio or video tape recording.</a:t>
            </a:r>
            <a:endParaRPr lang="en-US" sz="4000" b="1" dirty="0">
              <a:solidFill>
                <a:srgbClr val="7030A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>
                <a:solidFill>
                  <a:srgbClr val="C00000"/>
                </a:solidFill>
              </a:rPr>
              <a:t>Objectives of </a:t>
            </a:r>
            <a:r>
              <a:rPr lang="en-US" sz="4400" b="1" u="sng" dirty="0" smtClean="0">
                <a:solidFill>
                  <a:srgbClr val="C00000"/>
                </a:solidFill>
              </a:rPr>
              <a:t>Microteaching</a:t>
            </a:r>
            <a:endParaRPr lang="en-US" sz="4400" u="sng" dirty="0">
              <a:solidFill>
                <a:srgbClr val="C00000"/>
              </a:solidFill>
            </a:endParaRPr>
          </a:p>
          <a:p>
            <a:pPr algn="l"/>
            <a:endParaRPr lang="en-US" sz="3200" dirty="0" smtClean="0"/>
          </a:p>
          <a:p>
            <a:pPr algn="l"/>
            <a:r>
              <a:rPr lang="en-US" sz="3600" dirty="0" smtClean="0"/>
              <a:t>To </a:t>
            </a:r>
            <a:r>
              <a:rPr lang="en-US" sz="3600" dirty="0"/>
              <a:t>give practice teaching to the teachers under training by lessening the complexities of classroom situation.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To </a:t>
            </a:r>
            <a:r>
              <a:rPr lang="en-US" sz="3600" dirty="0"/>
              <a:t>identify the drawbacks of the teachers and to give the immediate feedback for modifying their behavior.</a:t>
            </a:r>
          </a:p>
          <a:p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Objectives …</a:t>
            </a:r>
            <a:endParaRPr lang="en-US" sz="4400" dirty="0"/>
          </a:p>
          <a:p>
            <a:r>
              <a:rPr lang="en-US" sz="3200" dirty="0" smtClean="0"/>
              <a:t>.</a:t>
            </a:r>
            <a:endParaRPr lang="en-US" sz="3200" dirty="0"/>
          </a:p>
          <a:p>
            <a:pPr algn="l"/>
            <a:r>
              <a:rPr lang="en-US" sz="4000" dirty="0" smtClean="0"/>
              <a:t>To </a:t>
            </a:r>
            <a:r>
              <a:rPr lang="en-US" sz="4000" dirty="0"/>
              <a:t>develop experimental teacher education </a:t>
            </a:r>
            <a:r>
              <a:rPr lang="en-US" sz="4000" dirty="0" err="1"/>
              <a:t>programmes</a:t>
            </a:r>
            <a:r>
              <a:rPr lang="en-US" sz="4000" dirty="0"/>
              <a:t> and to encourage research identifying new skill</a:t>
            </a:r>
            <a:r>
              <a:rPr lang="en-US" sz="4000" dirty="0" smtClean="0"/>
              <a:t>.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To </a:t>
            </a:r>
            <a:r>
              <a:rPr lang="en-US" sz="4000" dirty="0"/>
              <a:t>improve teaching through more control of instructional process and supervision.</a:t>
            </a:r>
            <a:endParaRPr lang="en-US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</a:rPr>
              <a:t>Procedure of </a:t>
            </a:r>
            <a:r>
              <a:rPr lang="en-US" sz="4400" b="1" u="sng" dirty="0" smtClean="0">
                <a:solidFill>
                  <a:srgbClr val="FF0000"/>
                </a:solidFill>
              </a:rPr>
              <a:t>Microteaching</a:t>
            </a:r>
            <a:endParaRPr lang="en-US" sz="4400" u="sng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Defining a skill.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Demonstrating the skill 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Planning the </a:t>
            </a:r>
            <a:r>
              <a:rPr lang="en-US" sz="3600" dirty="0" smtClean="0"/>
              <a:t>Lesson</a:t>
            </a:r>
            <a:endParaRPr lang="en-US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Teaching the </a:t>
            </a:r>
            <a:r>
              <a:rPr lang="en-US" sz="3600" dirty="0" smtClean="0"/>
              <a:t>Skill</a:t>
            </a:r>
            <a:endParaRPr lang="en-US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Discussion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Re-Planning</a:t>
            </a:r>
            <a:endParaRPr lang="en-US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Re-Teaching</a:t>
            </a:r>
            <a:endParaRPr lang="en-US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Re-Discussion</a:t>
            </a:r>
            <a:endParaRPr lang="en-US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Repeating the </a:t>
            </a:r>
            <a:r>
              <a:rPr lang="en-US" sz="3600" dirty="0" smtClean="0"/>
              <a:t>Cycle</a:t>
            </a:r>
            <a:r>
              <a:rPr lang="en-US" sz="3600" dirty="0"/>
              <a:t>.</a:t>
            </a:r>
          </a:p>
          <a:p>
            <a:endParaRPr lang="en-US" sz="1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Diagrammatic Representation</a:t>
            </a:r>
            <a:endParaRPr lang="en-US" sz="4000" b="1" dirty="0">
              <a:latin typeface="Cambria" pitchFamily="18" charset="0"/>
            </a:endParaRPr>
          </a:p>
        </p:txBody>
      </p:sp>
      <p:pic>
        <p:nvPicPr>
          <p:cNvPr id="3" name="Picture 2" descr="C:\Users\dell\Desktop\micro-teaching-dr-jayesh-vaghela-9-6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380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Oriel</vt:lpstr>
      <vt:lpstr>Office Theme</vt:lpstr>
      <vt:lpstr>Flow</vt:lpstr>
      <vt:lpstr>Metro</vt:lpstr>
      <vt:lpstr>1_Office Theme</vt:lpstr>
      <vt:lpstr>Foundry</vt:lpstr>
      <vt:lpstr>WHAT IS MICROTEACHING?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BOKAINA CENTRAL SCHOOL</dc:title>
  <dc:creator>dell</dc:creator>
  <cp:lastModifiedBy>Acer</cp:lastModifiedBy>
  <cp:revision>34</cp:revision>
  <dcterms:created xsi:type="dcterms:W3CDTF">2019-11-28T12:21:17Z</dcterms:created>
  <dcterms:modified xsi:type="dcterms:W3CDTF">2019-12-01T20:18:25Z</dcterms:modified>
</cp:coreProperties>
</file>