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45884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F933690-620F-4814-AC28-B8A32DB81671}" type="datetimeFigureOut">
              <a:rPr lang="en-IN" smtClean="0"/>
              <a:t>13-08-2021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13597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339256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63016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675233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2563186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3252613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367115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320879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15759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4897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933690-620F-4814-AC28-B8A32DB81671}" type="datetimeFigureOut">
              <a:rPr lang="en-IN" smtClean="0"/>
              <a:t>13-08-2021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212554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933690-620F-4814-AC28-B8A32DB81671}" type="datetimeFigureOut">
              <a:rPr lang="en-IN" smtClean="0"/>
              <a:t>13-08-2021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64122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89520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85294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F933690-620F-4814-AC28-B8A32DB81671}" type="datetimeFigureOut">
              <a:rPr lang="en-IN" smtClean="0"/>
              <a:t>13-08-2021</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225085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F933690-620F-4814-AC28-B8A32DB81671}" type="datetimeFigureOut">
              <a:rPr lang="en-IN" smtClean="0"/>
              <a:t>13-08-2021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863AA-B308-4FC0-BCC9-E90AF8E7DFC1}" type="slidenum">
              <a:rPr lang="en-IN" smtClean="0"/>
              <a:t>‹#›</a:t>
            </a:fld>
            <a:endParaRPr lang="en-IN"/>
          </a:p>
        </p:txBody>
      </p:sp>
    </p:spTree>
    <p:extLst>
      <p:ext uri="{BB962C8B-B14F-4D97-AF65-F5344CB8AC3E}">
        <p14:creationId xmlns:p14="http://schemas.microsoft.com/office/powerpoint/2010/main" val="395007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F933690-620F-4814-AC28-B8A32DB81671}" type="datetimeFigureOut">
              <a:rPr lang="en-IN" smtClean="0"/>
              <a:t>13-08-2021</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2C863AA-B308-4FC0-BCC9-E90AF8E7DFC1}" type="slidenum">
              <a:rPr lang="en-IN" smtClean="0"/>
              <a:t>‹#›</a:t>
            </a:fld>
            <a:endParaRPr lang="en-IN"/>
          </a:p>
        </p:txBody>
      </p:sp>
    </p:spTree>
    <p:extLst>
      <p:ext uri="{BB962C8B-B14F-4D97-AF65-F5344CB8AC3E}">
        <p14:creationId xmlns:p14="http://schemas.microsoft.com/office/powerpoint/2010/main" val="2191012338"/>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1061884"/>
            <a:ext cx="9170765" cy="2369574"/>
          </a:xfrm>
        </p:spPr>
        <p:txBody>
          <a:bodyPr/>
          <a:lstStyle/>
          <a:p>
            <a:pPr algn="ctr"/>
            <a:r>
              <a:rPr lang="en-IN" u="sng" dirty="0" smtClean="0"/>
              <a:t/>
            </a:r>
            <a:br>
              <a:rPr lang="en-IN" u="sng" dirty="0" smtClean="0"/>
            </a:br>
            <a:r>
              <a:rPr lang="en-IN" u="sng" dirty="0"/>
              <a:t/>
            </a:r>
            <a:br>
              <a:rPr lang="en-IN" u="sng" dirty="0"/>
            </a:br>
            <a:r>
              <a:rPr lang="en-IN" u="sng" dirty="0" smtClean="0"/>
              <a:t/>
            </a:r>
            <a:br>
              <a:rPr lang="en-IN" u="sng" dirty="0" smtClean="0"/>
            </a:br>
            <a:r>
              <a:rPr lang="en-IN" u="sng" dirty="0"/>
              <a:t/>
            </a:r>
            <a:br>
              <a:rPr lang="en-IN" u="sng" dirty="0"/>
            </a:br>
            <a:r>
              <a:rPr lang="en-IN" sz="4000" u="sng" dirty="0" smtClean="0"/>
              <a:t>BASIC CONCEPTS</a:t>
            </a:r>
            <a:br>
              <a:rPr lang="en-IN" sz="4000" u="sng" dirty="0" smtClean="0"/>
            </a:br>
            <a:r>
              <a:rPr lang="en-IN" sz="4000" u="sng" dirty="0" smtClean="0"/>
              <a:t>UNIT: 1</a:t>
            </a:r>
            <a:endParaRPr lang="en-IN" sz="4000" u="sng" dirty="0"/>
          </a:p>
        </p:txBody>
      </p:sp>
      <p:sp>
        <p:nvSpPr>
          <p:cNvPr id="3" name="Subtitle 2"/>
          <p:cNvSpPr>
            <a:spLocks noGrp="1"/>
          </p:cNvSpPr>
          <p:nvPr>
            <p:ph type="subTitle" idx="1"/>
          </p:nvPr>
        </p:nvSpPr>
        <p:spPr>
          <a:xfrm>
            <a:off x="1602657" y="4513006"/>
            <a:ext cx="8377955" cy="1125794"/>
          </a:xfrm>
        </p:spPr>
        <p:txBody>
          <a:bodyPr/>
          <a:lstStyle/>
          <a:p>
            <a:pPr algn="ctr"/>
            <a:r>
              <a:rPr lang="en-IN" dirty="0" smtClean="0"/>
              <a:t>PREPARED BY</a:t>
            </a:r>
          </a:p>
          <a:p>
            <a:pPr algn="ctr"/>
            <a:r>
              <a:rPr lang="en-IN" dirty="0" smtClean="0"/>
              <a:t>ANINDITA CHAKRAVARTY</a:t>
            </a:r>
            <a:endParaRPr lang="en-IN" dirty="0"/>
          </a:p>
        </p:txBody>
      </p:sp>
    </p:spTree>
    <p:extLst>
      <p:ext uri="{BB962C8B-B14F-4D97-AF65-F5344CB8AC3E}">
        <p14:creationId xmlns:p14="http://schemas.microsoft.com/office/powerpoint/2010/main" val="368197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29266"/>
            <a:ext cx="9309049" cy="5619134"/>
          </a:xfrm>
        </p:spPr>
        <p:txBody>
          <a:bodyPr>
            <a:normAutofit lnSpcReduction="10000"/>
          </a:bodyPr>
          <a:lstStyle/>
          <a:p>
            <a:pPr marL="0" indent="0">
              <a:buNone/>
            </a:pPr>
            <a:r>
              <a:rPr lang="en-US" sz="2400" b="1" u="sng" dirty="0">
                <a:solidFill>
                  <a:srgbClr val="FFC000"/>
                </a:solidFill>
              </a:rPr>
              <a:t>4. Valuation</a:t>
            </a:r>
          </a:p>
          <a:p>
            <a:pPr algn="just"/>
            <a:r>
              <a:rPr lang="en-US" dirty="0"/>
              <a:t>Valuation is an important aspect of environmental economics, as it helps to evaluate a variety of options in managing challenges with the use of environmental and natural resources. The valuation of ecological resources is a complex process, as it is difficult to assign value to intangible benefits, such as clean air and an unpolluted environment.</a:t>
            </a:r>
          </a:p>
          <a:p>
            <a:pPr algn="just"/>
            <a:r>
              <a:rPr lang="en-US" dirty="0"/>
              <a:t>Resources that offer multiple benefits are difficult to value – for example, mountains may prevent flooding, provide scenic beauty, direct river flow patterns, and provide fertile soils for agriculture.</a:t>
            </a:r>
          </a:p>
          <a:p>
            <a:pPr algn="just"/>
            <a:r>
              <a:rPr lang="en-US" dirty="0"/>
              <a:t>Environmental resources can be assigned values depending on use and non-use methods. It’s easier to assign value to a product in use by observing what consumers are willing to pay.</a:t>
            </a:r>
          </a:p>
          <a:p>
            <a:pPr algn="just"/>
            <a:r>
              <a:rPr lang="en-US" dirty="0"/>
              <a:t>Opportunity cost pricing, replacement cost, and hedonic pricing techniques can be employed in the “use” method. The contingent valuation technique is used for the “non-use” method by measuring what consumers are willing to pay for a product they do not use or enjoy.</a:t>
            </a:r>
          </a:p>
          <a:p>
            <a:endParaRPr lang="en-IN" dirty="0"/>
          </a:p>
        </p:txBody>
      </p:sp>
    </p:spTree>
    <p:extLst>
      <p:ext uri="{BB962C8B-B14F-4D97-AF65-F5344CB8AC3E}">
        <p14:creationId xmlns:p14="http://schemas.microsoft.com/office/powerpoint/2010/main" val="2081464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39098"/>
            <a:ext cx="9181230" cy="5609302"/>
          </a:xfrm>
        </p:spPr>
        <p:txBody>
          <a:bodyPr>
            <a:normAutofit fontScale="92500"/>
          </a:bodyPr>
          <a:lstStyle/>
          <a:p>
            <a:pPr marL="0" indent="0">
              <a:buNone/>
            </a:pPr>
            <a:r>
              <a:rPr lang="en-US" sz="2600" b="1" u="sng" dirty="0">
                <a:solidFill>
                  <a:srgbClr val="FFC000"/>
                </a:solidFill>
              </a:rPr>
              <a:t>5. Cost-Benefit Analysis</a:t>
            </a:r>
          </a:p>
          <a:p>
            <a:pPr algn="just"/>
            <a:r>
              <a:rPr lang="en-US" sz="2400" dirty="0"/>
              <a:t>Cost-benefit analysis (CBA) involves weighing the benefits arising from a policy against the perceived benefits. Hence, the best policy is one in which there is the greatest surplus of benefits over costs.</a:t>
            </a:r>
          </a:p>
          <a:p>
            <a:pPr algn="just"/>
            <a:r>
              <a:rPr lang="en-US" sz="2400" dirty="0"/>
              <a:t>CBA starts with a base policy where no changes are made to the status quo. A time horizon is selected where the perceived costs and benefits are expected to be realized. Benefits are instances where human well-being is improved, and costs decrease human well-being.</a:t>
            </a:r>
          </a:p>
          <a:p>
            <a:pPr algn="just"/>
            <a:r>
              <a:rPr lang="en-US" sz="2400" dirty="0"/>
              <a:t>Costs and benefits to be realized in the future are discounted using a discount factor to cater to </a:t>
            </a:r>
            <a:r>
              <a:rPr lang="en-US" sz="2400" dirty="0" smtClean="0"/>
              <a:t>the time value of money. </a:t>
            </a:r>
            <a:r>
              <a:rPr lang="en-US" sz="2400" dirty="0"/>
              <a:t>Benefits include extra income, improved quality of life, clean water, and beaches, and costs include opportunity costs, internal and external costs, and externalities.</a:t>
            </a:r>
          </a:p>
          <a:p>
            <a:endParaRPr lang="en-IN" dirty="0"/>
          </a:p>
        </p:txBody>
      </p:sp>
    </p:spTree>
    <p:extLst>
      <p:ext uri="{BB962C8B-B14F-4D97-AF65-F5344CB8AC3E}">
        <p14:creationId xmlns:p14="http://schemas.microsoft.com/office/powerpoint/2010/main" val="43910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3871" y="3392130"/>
            <a:ext cx="8111612" cy="1323439"/>
          </a:xfrm>
          <a:prstGeom prst="rect">
            <a:avLst/>
          </a:prstGeom>
          <a:noFill/>
        </p:spPr>
        <p:txBody>
          <a:bodyPr wrap="square" rtlCol="0">
            <a:spAutoFit/>
          </a:bodyPr>
          <a:lstStyle/>
          <a:p>
            <a:pPr algn="ctr"/>
            <a:r>
              <a:rPr lang="en-IN" sz="8000" dirty="0" smtClean="0"/>
              <a:t>THANKS</a:t>
            </a:r>
            <a:endParaRPr lang="en-IN" sz="8000" dirty="0"/>
          </a:p>
        </p:txBody>
      </p:sp>
    </p:spTree>
    <p:extLst>
      <p:ext uri="{BB962C8B-B14F-4D97-AF65-F5344CB8AC3E}">
        <p14:creationId xmlns:p14="http://schemas.microsoft.com/office/powerpoint/2010/main" val="82388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43463"/>
          </a:xfrm>
        </p:spPr>
        <p:txBody>
          <a:bodyPr/>
          <a:lstStyle/>
          <a:p>
            <a:pPr algn="ctr"/>
            <a:r>
              <a:rPr lang="en-IN" b="1" u="sng" dirty="0" smtClean="0"/>
              <a:t>ECOLOGY</a:t>
            </a:r>
            <a:endParaRPr lang="en-IN" b="1" u="sng" dirty="0"/>
          </a:p>
        </p:txBody>
      </p:sp>
      <p:sp>
        <p:nvSpPr>
          <p:cNvPr id="3" name="Content Placeholder 2"/>
          <p:cNvSpPr>
            <a:spLocks noGrp="1"/>
          </p:cNvSpPr>
          <p:nvPr>
            <p:ph idx="1"/>
          </p:nvPr>
        </p:nvSpPr>
        <p:spPr>
          <a:xfrm>
            <a:off x="1103312" y="1396180"/>
            <a:ext cx="8946541" cy="4817807"/>
          </a:xfrm>
        </p:spPr>
        <p:txBody>
          <a:bodyPr>
            <a:normAutofit lnSpcReduction="10000"/>
          </a:bodyPr>
          <a:lstStyle/>
          <a:p>
            <a:pPr algn="just"/>
            <a:r>
              <a:rPr lang="en-US" sz="2400" dirty="0"/>
              <a:t>Ecology is defined as the branch of science that studies how people or organisms relate to each other and their environment</a:t>
            </a:r>
            <a:r>
              <a:rPr lang="en-US" sz="2400" dirty="0" smtClean="0"/>
              <a:t>.</a:t>
            </a:r>
          </a:p>
          <a:p>
            <a:pPr algn="just"/>
            <a:r>
              <a:rPr lang="en-US" sz="2400" dirty="0"/>
              <a:t>The scientific study of the relationships between living things and their environments</a:t>
            </a:r>
            <a:r>
              <a:rPr lang="en-US" sz="2400" dirty="0" smtClean="0"/>
              <a:t>.</a:t>
            </a:r>
          </a:p>
          <a:p>
            <a:pPr algn="just"/>
            <a:r>
              <a:rPr lang="en-US" sz="2400" dirty="0"/>
              <a:t>The study of the relationship and adjustment of human groups to their geographical </a:t>
            </a:r>
          </a:p>
          <a:p>
            <a:pPr marL="0" indent="0" algn="just">
              <a:buNone/>
            </a:pPr>
            <a:r>
              <a:rPr lang="en-US" sz="2400" dirty="0" smtClean="0"/>
              <a:t>     and </a:t>
            </a:r>
            <a:r>
              <a:rPr lang="en-US" sz="2400" dirty="0"/>
              <a:t>social environments</a:t>
            </a:r>
            <a:r>
              <a:rPr lang="en-US" sz="2400" dirty="0" smtClean="0"/>
              <a:t>.</a:t>
            </a:r>
          </a:p>
          <a:p>
            <a:pPr algn="just"/>
            <a:r>
              <a:rPr lang="en-US" sz="2400" b="1" dirty="0">
                <a:solidFill>
                  <a:srgbClr val="FFFF00"/>
                </a:solidFill>
              </a:rPr>
              <a:t>An example of ecology </a:t>
            </a:r>
          </a:p>
          <a:p>
            <a:pPr marL="0" indent="0" algn="just">
              <a:buNone/>
            </a:pPr>
            <a:r>
              <a:rPr lang="en-US" sz="2400" b="1" dirty="0" smtClean="0">
                <a:solidFill>
                  <a:srgbClr val="FFFF00"/>
                </a:solidFill>
              </a:rPr>
              <a:t>   is </a:t>
            </a:r>
            <a:r>
              <a:rPr lang="en-US" sz="2400" b="1" dirty="0">
                <a:solidFill>
                  <a:srgbClr val="FFFF00"/>
                </a:solidFill>
              </a:rPr>
              <a:t>studying the food chain </a:t>
            </a:r>
          </a:p>
          <a:p>
            <a:pPr marL="0" indent="0" algn="just">
              <a:buNone/>
            </a:pPr>
            <a:r>
              <a:rPr lang="en-US" sz="2400" b="1" dirty="0" smtClean="0">
                <a:solidFill>
                  <a:srgbClr val="FFFF00"/>
                </a:solidFill>
              </a:rPr>
              <a:t>    in </a:t>
            </a:r>
            <a:r>
              <a:rPr lang="en-US" sz="2400" b="1" dirty="0">
                <a:solidFill>
                  <a:srgbClr val="FFFF00"/>
                </a:solidFill>
              </a:rPr>
              <a:t>a wetlands area.</a:t>
            </a:r>
            <a:endParaRPr lang="en-IN" sz="2400" b="1" dirty="0">
              <a:solidFill>
                <a:srgbClr val="FFFF00"/>
              </a:solidFill>
            </a:endParaRPr>
          </a:p>
        </p:txBody>
      </p:sp>
      <p:pic>
        <p:nvPicPr>
          <p:cNvPr id="4" name="Picture 3"/>
          <p:cNvPicPr>
            <a:picLocks noChangeAspect="1"/>
          </p:cNvPicPr>
          <p:nvPr/>
        </p:nvPicPr>
        <p:blipFill>
          <a:blip r:embed="rId2"/>
          <a:stretch>
            <a:fillRect/>
          </a:stretch>
        </p:blipFill>
        <p:spPr>
          <a:xfrm>
            <a:off x="6035264" y="3795253"/>
            <a:ext cx="5537304" cy="2738284"/>
          </a:xfrm>
          <a:prstGeom prst="rect">
            <a:avLst/>
          </a:prstGeom>
        </p:spPr>
      </p:pic>
    </p:spTree>
    <p:extLst>
      <p:ext uri="{BB962C8B-B14F-4D97-AF65-F5344CB8AC3E}">
        <p14:creationId xmlns:p14="http://schemas.microsoft.com/office/powerpoint/2010/main" val="104720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t>ENVIRONMENTAL ECONOMICS</a:t>
            </a:r>
            <a:r>
              <a:rPr lang="en-IN" dirty="0" smtClean="0"/>
              <a:t/>
            </a:r>
            <a:br>
              <a:rPr lang="en-IN" dirty="0" smtClean="0"/>
            </a:br>
            <a:r>
              <a:rPr lang="en-IN" sz="3200" b="1" u="sng" dirty="0" smtClean="0"/>
              <a:t>Meaning</a:t>
            </a:r>
            <a:endParaRPr lang="en-IN" sz="3200" b="1" u="sng" dirty="0"/>
          </a:p>
        </p:txBody>
      </p:sp>
      <p:sp>
        <p:nvSpPr>
          <p:cNvPr id="3" name="Content Placeholder 2"/>
          <p:cNvSpPr>
            <a:spLocks noGrp="1"/>
          </p:cNvSpPr>
          <p:nvPr>
            <p:ph idx="1"/>
          </p:nvPr>
        </p:nvSpPr>
        <p:spPr>
          <a:xfrm>
            <a:off x="1103312" y="2052918"/>
            <a:ext cx="9368043" cy="4195481"/>
          </a:xfrm>
        </p:spPr>
        <p:txBody>
          <a:bodyPr>
            <a:noAutofit/>
          </a:bodyPr>
          <a:lstStyle/>
          <a:p>
            <a:pPr algn="just"/>
            <a:r>
              <a:rPr lang="en-US" sz="2400" b="1" dirty="0">
                <a:solidFill>
                  <a:srgbClr val="FFC000"/>
                </a:solidFill>
              </a:rPr>
              <a:t>Environmental economics</a:t>
            </a:r>
            <a:r>
              <a:rPr lang="en-US" sz="2400" dirty="0">
                <a:solidFill>
                  <a:srgbClr val="FFC000"/>
                </a:solidFill>
              </a:rPr>
              <a:t> is a sub-field of </a:t>
            </a:r>
            <a:r>
              <a:rPr lang="en-US" sz="2400" dirty="0" smtClean="0">
                <a:solidFill>
                  <a:srgbClr val="FFC000"/>
                </a:solidFill>
              </a:rPr>
              <a:t>economics concerned with environmental issues</a:t>
            </a:r>
            <a:r>
              <a:rPr lang="en-US" sz="2400" dirty="0" smtClean="0"/>
              <a:t>. </a:t>
            </a:r>
          </a:p>
          <a:p>
            <a:pPr algn="just"/>
            <a:r>
              <a:rPr lang="en-US" sz="2400" dirty="0" smtClean="0"/>
              <a:t>It </a:t>
            </a:r>
            <a:r>
              <a:rPr lang="en-US" sz="2400" dirty="0"/>
              <a:t>has become a widely studied subject due to growing environmental concerns in the twenty-first century. </a:t>
            </a:r>
            <a:endParaRPr lang="en-US" sz="2400" dirty="0" smtClean="0"/>
          </a:p>
          <a:p>
            <a:pPr algn="just"/>
            <a:r>
              <a:rPr lang="en-US" sz="2400" dirty="0" smtClean="0"/>
              <a:t>Environmental </a:t>
            </a:r>
            <a:r>
              <a:rPr lang="en-US" sz="2400" dirty="0"/>
              <a:t>economics "undertakes theoretical or empirical studies of the economic effects of national or local </a:t>
            </a:r>
            <a:r>
              <a:rPr lang="en-US" sz="2400" dirty="0" smtClean="0"/>
              <a:t>environmental policies around </a:t>
            </a:r>
            <a:r>
              <a:rPr lang="en-US" sz="2400" dirty="0"/>
              <a:t>the </a:t>
            </a:r>
            <a:r>
              <a:rPr lang="en-US" sz="2400" dirty="0" smtClean="0"/>
              <a:t>world. Particular </a:t>
            </a:r>
            <a:r>
              <a:rPr lang="en-US" sz="2400" dirty="0"/>
              <a:t>issues include the costs and benefits of alternative environmental policies to deal with </a:t>
            </a:r>
            <a:r>
              <a:rPr lang="en-US" sz="2400" dirty="0" smtClean="0"/>
              <a:t>air pollution, water </a:t>
            </a:r>
            <a:r>
              <a:rPr lang="en-US" sz="2400" dirty="0"/>
              <a:t>quality, toxic substances, solid waste, and global warming.</a:t>
            </a:r>
            <a:endParaRPr lang="en-IN" sz="2400" dirty="0"/>
          </a:p>
        </p:txBody>
      </p:sp>
    </p:spTree>
    <p:extLst>
      <p:ext uri="{BB962C8B-B14F-4D97-AF65-F5344CB8AC3E}">
        <p14:creationId xmlns:p14="http://schemas.microsoft.com/office/powerpoint/2010/main" val="99859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t>EVOLUTION/ORIGIN OF EE</a:t>
            </a:r>
            <a:r>
              <a:rPr lang="en-IN" dirty="0" smtClean="0"/>
              <a:t/>
            </a:r>
            <a:br>
              <a:rPr lang="en-IN" dirty="0" smtClean="0"/>
            </a:br>
            <a:endParaRPr lang="en-IN" dirty="0"/>
          </a:p>
        </p:txBody>
      </p:sp>
      <p:sp>
        <p:nvSpPr>
          <p:cNvPr id="3" name="Content Placeholder 2"/>
          <p:cNvSpPr>
            <a:spLocks noGrp="1"/>
          </p:cNvSpPr>
          <p:nvPr>
            <p:ph idx="1"/>
          </p:nvPr>
        </p:nvSpPr>
        <p:spPr>
          <a:xfrm>
            <a:off x="845574" y="1524000"/>
            <a:ext cx="10441858" cy="4724399"/>
          </a:xfrm>
        </p:spPr>
        <p:txBody>
          <a:bodyPr>
            <a:noAutofit/>
          </a:bodyPr>
          <a:lstStyle/>
          <a:p>
            <a:pPr algn="just"/>
            <a:r>
              <a:rPr lang="en-US" sz="2400" dirty="0">
                <a:solidFill>
                  <a:srgbClr val="FFFF00"/>
                </a:solidFill>
              </a:rPr>
              <a:t>The origins of environmental economics date back to the 1960s, when industrialization was experiencing a boom, particularly in the western world, and pollution from industrial activity became an increasing concern</a:t>
            </a:r>
            <a:r>
              <a:rPr lang="en-US" sz="2400" dirty="0"/>
              <a:t>. Environmental activism also started to increase due to the perceived negative consequences of environmental degradation. The world became aware of rapid economic growth and its consequences to the environment</a:t>
            </a:r>
            <a:r>
              <a:rPr lang="en-US" sz="2400" dirty="0" smtClean="0"/>
              <a:t>.</a:t>
            </a:r>
          </a:p>
          <a:p>
            <a:pPr algn="just"/>
            <a:r>
              <a:rPr lang="en-US" sz="2400" dirty="0"/>
              <a:t>Environmental economists see the environment as a form of natural capital that provides amenities and life support functions to the earth’s inhabitants. </a:t>
            </a:r>
            <a:r>
              <a:rPr lang="en-US" sz="2400" dirty="0">
                <a:solidFill>
                  <a:srgbClr val="FFFF00"/>
                </a:solidFill>
              </a:rPr>
              <a:t>Environmental economics was </a:t>
            </a:r>
            <a:r>
              <a:rPr lang="en-US" sz="2400" dirty="0" smtClean="0">
                <a:solidFill>
                  <a:srgbClr val="FFFF00"/>
                </a:solidFill>
              </a:rPr>
              <a:t>argued on </a:t>
            </a:r>
            <a:r>
              <a:rPr lang="en-US" sz="2400" dirty="0">
                <a:solidFill>
                  <a:srgbClr val="FFFF00"/>
                </a:solidFill>
              </a:rPr>
              <a:t>the neoclassical approach dealing with issues such as inefficient natural resource allocation, market </a:t>
            </a:r>
            <a:r>
              <a:rPr lang="en-US" sz="2400" dirty="0" smtClean="0">
                <a:solidFill>
                  <a:srgbClr val="FFFF00"/>
                </a:solidFill>
              </a:rPr>
              <a:t>failure, negative externalities, </a:t>
            </a:r>
            <a:r>
              <a:rPr lang="en-US" sz="2400" dirty="0">
                <a:solidFill>
                  <a:srgbClr val="FFFF00"/>
                </a:solidFill>
              </a:rPr>
              <a:t>and management of public goods.</a:t>
            </a:r>
            <a:endParaRPr lang="en-IN" sz="2400" dirty="0">
              <a:solidFill>
                <a:srgbClr val="FFFF00"/>
              </a:solidFill>
            </a:endParaRPr>
          </a:p>
        </p:txBody>
      </p:sp>
    </p:spTree>
    <p:extLst>
      <p:ext uri="{BB962C8B-B14F-4D97-AF65-F5344CB8AC3E}">
        <p14:creationId xmlns:p14="http://schemas.microsoft.com/office/powerpoint/2010/main" val="427099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52918"/>
            <a:ext cx="9918649" cy="4195481"/>
          </a:xfrm>
        </p:spPr>
        <p:txBody>
          <a:bodyPr>
            <a:normAutofit/>
          </a:bodyPr>
          <a:lstStyle/>
          <a:p>
            <a:pPr algn="just"/>
            <a:r>
              <a:rPr lang="en-US" sz="2400" dirty="0"/>
              <a:t>As the movement developed over time, other intricate details on the relationship between the environment and the economy became apparent. The study brought about powerful environmental arguments and propositions, which gave rise to contemporary environmental policies and regulations around the world. It led to the establishment of new environmental bodies – chief among them, </a:t>
            </a:r>
            <a:r>
              <a:rPr lang="en-US" sz="2400" dirty="0" smtClean="0">
                <a:solidFill>
                  <a:srgbClr val="FFFF00"/>
                </a:solidFill>
              </a:rPr>
              <a:t>the United </a:t>
            </a:r>
            <a:r>
              <a:rPr lang="en-US" sz="2400" dirty="0">
                <a:solidFill>
                  <a:srgbClr val="FFFF00"/>
                </a:solidFill>
              </a:rPr>
              <a:t>Nations Environment Programme (UNEP</a:t>
            </a:r>
            <a:r>
              <a:rPr lang="en-US" sz="2400" dirty="0" smtClean="0">
                <a:solidFill>
                  <a:srgbClr val="FFFF00"/>
                </a:solidFill>
              </a:rPr>
              <a:t>)</a:t>
            </a:r>
            <a:r>
              <a:rPr lang="en-US" sz="2400" dirty="0">
                <a:solidFill>
                  <a:srgbClr val="FFFF00"/>
                </a:solidFill>
              </a:rPr>
              <a:t> in 1972.</a:t>
            </a:r>
          </a:p>
          <a:p>
            <a:pPr algn="just"/>
            <a:endParaRPr lang="en-IN" sz="2400" dirty="0"/>
          </a:p>
        </p:txBody>
      </p:sp>
    </p:spTree>
    <p:extLst>
      <p:ext uri="{BB962C8B-B14F-4D97-AF65-F5344CB8AC3E}">
        <p14:creationId xmlns:p14="http://schemas.microsoft.com/office/powerpoint/2010/main" val="137663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16310"/>
            <a:ext cx="9404723" cy="806245"/>
          </a:xfrm>
        </p:spPr>
        <p:txBody>
          <a:bodyPr/>
          <a:lstStyle/>
          <a:p>
            <a:pPr algn="ctr"/>
            <a:r>
              <a:rPr lang="en-IN" b="1" u="sng" dirty="0" smtClean="0"/>
              <a:t>OBJECTIVES OF EE</a:t>
            </a:r>
            <a:endParaRPr lang="en-IN" b="1" u="sng" dirty="0"/>
          </a:p>
        </p:txBody>
      </p:sp>
      <p:sp>
        <p:nvSpPr>
          <p:cNvPr id="3" name="Content Placeholder 2"/>
          <p:cNvSpPr>
            <a:spLocks noGrp="1"/>
          </p:cNvSpPr>
          <p:nvPr>
            <p:ph idx="1"/>
          </p:nvPr>
        </p:nvSpPr>
        <p:spPr>
          <a:xfrm>
            <a:off x="1012723" y="1258530"/>
            <a:ext cx="9861753" cy="4989870"/>
          </a:xfrm>
        </p:spPr>
        <p:txBody>
          <a:bodyPr/>
          <a:lstStyle/>
          <a:p>
            <a:pPr algn="just"/>
            <a:r>
              <a:rPr lang="en-US" dirty="0"/>
              <a:t>Environmental economics is primarily </a:t>
            </a:r>
            <a:r>
              <a:rPr lang="en-US" dirty="0">
                <a:solidFill>
                  <a:srgbClr val="FFC000"/>
                </a:solidFill>
              </a:rPr>
              <a:t>concerned with the impact of economic activities on environment and its implications for the individual firm, industry and the economy as a whole</a:t>
            </a:r>
            <a:r>
              <a:rPr lang="en-US" dirty="0"/>
              <a:t>. Economists have formulated economy-environment models to explain the various economic activities and their external effects</a:t>
            </a:r>
            <a:r>
              <a:rPr lang="en-US" dirty="0" smtClean="0"/>
              <a:t>.</a:t>
            </a:r>
          </a:p>
          <a:p>
            <a:pPr algn="just"/>
            <a:r>
              <a:rPr lang="en-US" dirty="0"/>
              <a:t>The main objective of environmental economics is </a:t>
            </a:r>
            <a:r>
              <a:rPr lang="en-US" dirty="0">
                <a:solidFill>
                  <a:srgbClr val="FFC000"/>
                </a:solidFill>
              </a:rPr>
              <a:t>to maintain a balance between economic development and environmental quality</a:t>
            </a:r>
            <a:r>
              <a:rPr lang="en-US" dirty="0"/>
              <a:t>. In order to achieve it, environmental economists have to explore the various socio-economic possibilities to reduce pollution and uplift the standard of living of the people. </a:t>
            </a:r>
            <a:endParaRPr lang="en-US" dirty="0" smtClean="0"/>
          </a:p>
          <a:p>
            <a:pPr algn="just"/>
            <a:r>
              <a:rPr lang="en-US" dirty="0"/>
              <a:t>Environmental economics </a:t>
            </a:r>
            <a:r>
              <a:rPr lang="en-US" dirty="0">
                <a:solidFill>
                  <a:srgbClr val="FFC000"/>
                </a:solidFill>
              </a:rPr>
              <a:t>aims to tackle environmental problems from an economic welfare framework</a:t>
            </a:r>
            <a:r>
              <a:rPr lang="en-US" dirty="0"/>
              <a:t>. The welfare framework covers scarce resources and market failures due to property rights and ethical aspects of different problems of pollution. Thus it suggests the best possible means to tackle the environmental problems.</a:t>
            </a:r>
            <a:endParaRPr lang="en-IN" dirty="0"/>
          </a:p>
        </p:txBody>
      </p:sp>
    </p:spTree>
    <p:extLst>
      <p:ext uri="{BB962C8B-B14F-4D97-AF65-F5344CB8AC3E}">
        <p14:creationId xmlns:p14="http://schemas.microsoft.com/office/powerpoint/2010/main" val="352868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687824"/>
          </a:xfrm>
        </p:spPr>
        <p:txBody>
          <a:bodyPr/>
          <a:lstStyle/>
          <a:p>
            <a:pPr algn="ctr"/>
            <a:r>
              <a:rPr lang="en-IN" b="1" u="sng" dirty="0" smtClean="0"/>
              <a:t>ISSUES OF Env ECONOMICS</a:t>
            </a:r>
            <a:endParaRPr lang="en-IN" b="1" u="sng" dirty="0"/>
          </a:p>
        </p:txBody>
      </p:sp>
      <p:sp>
        <p:nvSpPr>
          <p:cNvPr id="3" name="Content Placeholder 2"/>
          <p:cNvSpPr>
            <a:spLocks noGrp="1"/>
          </p:cNvSpPr>
          <p:nvPr>
            <p:ph idx="1"/>
          </p:nvPr>
        </p:nvSpPr>
        <p:spPr>
          <a:xfrm>
            <a:off x="1104293" y="1492480"/>
            <a:ext cx="9367062" cy="4682178"/>
          </a:xfrm>
        </p:spPr>
        <p:txBody>
          <a:bodyPr/>
          <a:lstStyle/>
          <a:p>
            <a:pPr marL="0" indent="0">
              <a:buNone/>
            </a:pPr>
            <a:r>
              <a:rPr lang="en-US" sz="2400" b="1" u="sng" dirty="0">
                <a:solidFill>
                  <a:srgbClr val="FFC000"/>
                </a:solidFill>
              </a:rPr>
              <a:t>1. Sustainable Development</a:t>
            </a:r>
          </a:p>
          <a:p>
            <a:pPr algn="just"/>
            <a:r>
              <a:rPr lang="en-US" sz="2400" dirty="0"/>
              <a:t>Sustainable development is defined by UNEP as “development that meets the needs of the present without compromising the ability of future generations to meet their own needs.” The concept analyzes the role of economic development in supporting sustainable development.</a:t>
            </a:r>
          </a:p>
          <a:p>
            <a:pPr algn="just"/>
            <a:r>
              <a:rPr lang="en-US" sz="2400" dirty="0"/>
              <a:t>The four basic components of sustainable development are economic growth, environmental protection, social equity, and institutional capacity.</a:t>
            </a:r>
          </a:p>
          <a:p>
            <a:endParaRPr lang="en-IN" dirty="0"/>
          </a:p>
        </p:txBody>
      </p:sp>
    </p:spTree>
    <p:extLst>
      <p:ext uri="{BB962C8B-B14F-4D97-AF65-F5344CB8AC3E}">
        <p14:creationId xmlns:p14="http://schemas.microsoft.com/office/powerpoint/2010/main" val="420375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47252"/>
            <a:ext cx="8946541" cy="5501147"/>
          </a:xfrm>
        </p:spPr>
        <p:txBody>
          <a:bodyPr/>
          <a:lstStyle/>
          <a:p>
            <a:pPr marL="0" indent="0">
              <a:buNone/>
            </a:pPr>
            <a:r>
              <a:rPr lang="en-US" sz="2400" b="1" u="sng" dirty="0">
                <a:solidFill>
                  <a:srgbClr val="FFC000"/>
                </a:solidFill>
              </a:rPr>
              <a:t>2. Market Failure</a:t>
            </a:r>
          </a:p>
          <a:p>
            <a:pPr algn="just"/>
            <a:r>
              <a:rPr lang="en-US" sz="2400" dirty="0"/>
              <a:t>Market failure occurs if the functioning of a perfect market is compromised; hence, it is unable to efficiently allocate scarce resources at a given price as conditions for laws of </a:t>
            </a:r>
            <a:r>
              <a:rPr lang="en-US" sz="2400" dirty="0" smtClean="0"/>
              <a:t>demand and supply are </a:t>
            </a:r>
            <a:r>
              <a:rPr lang="en-US" sz="2400" dirty="0"/>
              <a:t>not met.</a:t>
            </a:r>
          </a:p>
          <a:p>
            <a:pPr algn="just"/>
            <a:r>
              <a:rPr lang="en-US" sz="2400" dirty="0"/>
              <a:t>An example can be an environmental good such as clean oceans. It is difficult to price the value of clean seas and oceans, and there exist no markets for clean water bodies where it is traded depending on the degree of cleanliness. It is a standard case of market failure.</a:t>
            </a:r>
          </a:p>
          <a:p>
            <a:endParaRPr lang="en-IN" dirty="0"/>
          </a:p>
        </p:txBody>
      </p:sp>
    </p:spTree>
    <p:extLst>
      <p:ext uri="{BB962C8B-B14F-4D97-AF65-F5344CB8AC3E}">
        <p14:creationId xmlns:p14="http://schemas.microsoft.com/office/powerpoint/2010/main" val="176301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66916"/>
            <a:ext cx="9210727" cy="5481483"/>
          </a:xfrm>
        </p:spPr>
        <p:txBody>
          <a:bodyPr>
            <a:normAutofit lnSpcReduction="10000"/>
          </a:bodyPr>
          <a:lstStyle/>
          <a:p>
            <a:r>
              <a:rPr lang="en-US" sz="2400" b="1" u="sng" dirty="0">
                <a:solidFill>
                  <a:srgbClr val="FFC000"/>
                </a:solidFill>
              </a:rPr>
              <a:t>3. Externalities</a:t>
            </a:r>
          </a:p>
          <a:p>
            <a:pPr algn="just"/>
            <a:r>
              <a:rPr lang="en-US" dirty="0"/>
              <a:t>Externalities are inadvertent consequences of economic activity that affect people over and above those directly involved in it. Externalities are also another form of market failure. They can either be negative or positive.</a:t>
            </a:r>
          </a:p>
          <a:p>
            <a:pPr algn="just"/>
            <a:r>
              <a:rPr lang="en-US" dirty="0"/>
              <a:t>A </a:t>
            </a:r>
            <a:r>
              <a:rPr lang="en-US" b="1" dirty="0"/>
              <a:t>negative externality</a:t>
            </a:r>
            <a:r>
              <a:rPr lang="en-US" dirty="0"/>
              <a:t> creates unplanned outcomes that are harmful to the environment or directly to the general public. An example can be pollution through industrial production, which results in unclean air and water and other health risks. The polluting entities may not incur any costs to address the pollution, even though their activities harm the environment and negatively affect the surrounding community.</a:t>
            </a:r>
          </a:p>
          <a:p>
            <a:pPr algn="just"/>
            <a:r>
              <a:rPr lang="en-US" dirty="0"/>
              <a:t>A </a:t>
            </a:r>
            <a:r>
              <a:rPr lang="en-US" b="1" dirty="0"/>
              <a:t>positive externality</a:t>
            </a:r>
            <a:r>
              <a:rPr lang="en-US" dirty="0"/>
              <a:t> is a benefit to other people not directly involved in its generation. A community nature park can benefit people outside the community who visit family and friends in the area and would not have contributed to its development. People who benefit from an economic resource without contributing to its establishment are </a:t>
            </a:r>
            <a:r>
              <a:rPr lang="en-US" dirty="0" smtClean="0"/>
              <a:t>called “free riders”</a:t>
            </a:r>
            <a:endParaRPr lang="en-IN" dirty="0"/>
          </a:p>
        </p:txBody>
      </p:sp>
    </p:spTree>
    <p:extLst>
      <p:ext uri="{BB962C8B-B14F-4D97-AF65-F5344CB8AC3E}">
        <p14:creationId xmlns:p14="http://schemas.microsoft.com/office/powerpoint/2010/main" val="2292930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TotalTime>
  <Words>1162</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    BASIC CONCEPTS UNIT: 1</vt:lpstr>
      <vt:lpstr>ECOLOGY</vt:lpstr>
      <vt:lpstr>ENVIRONMENTAL ECONOMICS Meaning</vt:lpstr>
      <vt:lpstr>EVOLUTION/ORIGIN OF EE </vt:lpstr>
      <vt:lpstr>PowerPoint Presentation</vt:lpstr>
      <vt:lpstr>OBJECTIVES OF EE</vt:lpstr>
      <vt:lpstr>ISSUES OF Env ECONOMICS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BASIC CONCEPTS UNIT: 1</dc:title>
  <dc:creator>LENOVO</dc:creator>
  <cp:lastModifiedBy>LENOVO</cp:lastModifiedBy>
  <cp:revision>5</cp:revision>
  <dcterms:created xsi:type="dcterms:W3CDTF">2021-08-13T10:59:01Z</dcterms:created>
  <dcterms:modified xsi:type="dcterms:W3CDTF">2021-08-13T11:36:22Z</dcterms:modified>
</cp:coreProperties>
</file>