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1BF6D378-D106-42FF-9052-CF3EE40ED736}" type="datetimeFigureOut">
              <a:rPr lang="en-IN" smtClean="0"/>
              <a:t>26-07-2021</a:t>
            </a:fld>
            <a:endParaRPr lang="en-IN"/>
          </a:p>
        </p:txBody>
      </p:sp>
      <p:sp>
        <p:nvSpPr>
          <p:cNvPr id="5" name="Footer Placeholder 4"/>
          <p:cNvSpPr>
            <a:spLocks noGrp="1"/>
          </p:cNvSpPr>
          <p:nvPr>
            <p:ph type="ftr" sz="quarter" idx="11"/>
          </p:nvPr>
        </p:nvSpPr>
        <p:spPr>
          <a:xfrm>
            <a:off x="3962399" y="5870575"/>
            <a:ext cx="4893958" cy="377825"/>
          </a:xfrm>
        </p:spPr>
        <p:txBody>
          <a:bodyPr/>
          <a:lstStyle/>
          <a:p>
            <a:endParaRPr lang="en-IN"/>
          </a:p>
        </p:txBody>
      </p:sp>
      <p:sp>
        <p:nvSpPr>
          <p:cNvPr id="6" name="Slide Number Placeholder 5"/>
          <p:cNvSpPr>
            <a:spLocks noGrp="1"/>
          </p:cNvSpPr>
          <p:nvPr>
            <p:ph type="sldNum" sz="quarter" idx="12"/>
          </p:nvPr>
        </p:nvSpPr>
        <p:spPr>
          <a:xfrm>
            <a:off x="10608958" y="5870575"/>
            <a:ext cx="551167" cy="377825"/>
          </a:xfrm>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15508046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F6D378-D106-42FF-9052-CF3EE40ED736}" type="datetimeFigureOut">
              <a:rPr lang="en-IN" smtClean="0"/>
              <a:t>26-07-2021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4124958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F6D378-D106-42FF-9052-CF3EE40ED736}" type="datetimeFigureOut">
              <a:rPr lang="en-IN" smtClean="0"/>
              <a:t>26-07-2021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2977016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F6D378-D106-42FF-9052-CF3EE40ED736}" type="datetimeFigureOut">
              <a:rPr lang="en-IN" smtClean="0"/>
              <a:t>26-07-2021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1095400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F6D378-D106-42FF-9052-CF3EE40ED736}" type="datetimeFigureOut">
              <a:rPr lang="en-IN" smtClean="0"/>
              <a:t>26-07-2021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1779439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F6D378-D106-42FF-9052-CF3EE40ED736}" type="datetimeFigureOut">
              <a:rPr lang="en-IN" smtClean="0"/>
              <a:t>26-07-2021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3210833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F6D378-D106-42FF-9052-CF3EE40ED736}" type="datetimeFigureOut">
              <a:rPr lang="en-IN" smtClean="0"/>
              <a:t>26-07-2021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2709383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F6D378-D106-42FF-9052-CF3EE40ED736}" type="datetimeFigureOut">
              <a:rPr lang="en-IN" smtClean="0"/>
              <a:t>26-07-2021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8A11E3-F2A5-4739-B00E-D95FCFB1B452}" type="slidenum">
              <a:rPr lang="en-IN" smtClean="0"/>
              <a:t>‹#›</a:t>
            </a:fld>
            <a:endParaRPr lang="en-IN"/>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5436556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F6D378-D106-42FF-9052-CF3EE40ED736}" type="datetimeFigureOut">
              <a:rPr lang="en-IN" smtClean="0"/>
              <a:t>26-07-2021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1128730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F6D378-D106-42FF-9052-CF3EE40ED736}" type="datetimeFigureOut">
              <a:rPr lang="en-IN" smtClean="0"/>
              <a:t>26-07-2021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125706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F6D378-D106-42FF-9052-CF3EE40ED736}" type="datetimeFigureOut">
              <a:rPr lang="en-IN" smtClean="0"/>
              <a:t>26-07-2021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578875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F6D378-D106-42FF-9052-CF3EE40ED736}" type="datetimeFigureOut">
              <a:rPr lang="en-IN" smtClean="0"/>
              <a:t>26-07-2021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1160248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F6D378-D106-42FF-9052-CF3EE40ED736}" type="datetimeFigureOut">
              <a:rPr lang="en-IN" smtClean="0"/>
              <a:t>26-07-2021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3911411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F6D378-D106-42FF-9052-CF3EE40ED736}" type="datetimeFigureOut">
              <a:rPr lang="en-IN" smtClean="0"/>
              <a:t>26-07-2021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306377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1BF6D378-D106-42FF-9052-CF3EE40ED736}" type="datetimeFigureOut">
              <a:rPr lang="en-IN" smtClean="0"/>
              <a:t>26-07-2021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1150734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F6D378-D106-42FF-9052-CF3EE40ED736}" type="datetimeFigureOut">
              <a:rPr lang="en-IN" smtClean="0"/>
              <a:t>26-07-2021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3441584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F6D378-D106-42FF-9052-CF3EE40ED736}" type="datetimeFigureOut">
              <a:rPr lang="en-IN" smtClean="0"/>
              <a:t>26-07-2021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08A11E3-F2A5-4739-B00E-D95FCFB1B452}" type="slidenum">
              <a:rPr lang="en-IN" smtClean="0"/>
              <a:t>‹#›</a:t>
            </a:fld>
            <a:endParaRPr lang="en-IN"/>
          </a:p>
        </p:txBody>
      </p:sp>
    </p:spTree>
    <p:extLst>
      <p:ext uri="{BB962C8B-B14F-4D97-AF65-F5344CB8AC3E}">
        <p14:creationId xmlns:p14="http://schemas.microsoft.com/office/powerpoint/2010/main" val="2797275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BF6D378-D106-42FF-9052-CF3EE40ED736}" type="datetimeFigureOut">
              <a:rPr lang="en-IN" smtClean="0"/>
              <a:t>26-07-2021</a:t>
            </a:fld>
            <a:endParaRPr lang="en-IN"/>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08A11E3-F2A5-4739-B00E-D95FCFB1B452}" type="slidenum">
              <a:rPr lang="en-IN" smtClean="0"/>
              <a:t>‹#›</a:t>
            </a:fld>
            <a:endParaRPr lang="en-IN"/>
          </a:p>
        </p:txBody>
      </p:sp>
    </p:spTree>
    <p:extLst>
      <p:ext uri="{BB962C8B-B14F-4D97-AF65-F5344CB8AC3E}">
        <p14:creationId xmlns:p14="http://schemas.microsoft.com/office/powerpoint/2010/main" val="383142748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orporatefinanceinstitute.com/resources/knowledge/trading-investing/bond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N" dirty="0" smtClean="0"/>
              <a:t>Demand for money</a:t>
            </a:r>
            <a:endParaRPr lang="en-IN" dirty="0"/>
          </a:p>
        </p:txBody>
      </p:sp>
      <p:sp>
        <p:nvSpPr>
          <p:cNvPr id="3" name="Subtitle 2"/>
          <p:cNvSpPr>
            <a:spLocks noGrp="1"/>
          </p:cNvSpPr>
          <p:nvPr>
            <p:ph type="subTitle" idx="1"/>
          </p:nvPr>
        </p:nvSpPr>
        <p:spPr/>
        <p:txBody>
          <a:bodyPr/>
          <a:lstStyle/>
          <a:p>
            <a:pPr algn="ctr"/>
            <a:r>
              <a:rPr lang="en-IN" dirty="0" smtClean="0"/>
              <a:t>Prepared by</a:t>
            </a:r>
          </a:p>
          <a:p>
            <a:pPr algn="ctr"/>
            <a:r>
              <a:rPr lang="en-IN" dirty="0" smtClean="0"/>
              <a:t>Anindita </a:t>
            </a:r>
            <a:r>
              <a:rPr lang="en-IN" dirty="0" err="1" smtClean="0"/>
              <a:t>chakravarty</a:t>
            </a:r>
            <a:endParaRPr lang="en-IN" dirty="0"/>
          </a:p>
        </p:txBody>
      </p:sp>
    </p:spTree>
    <p:extLst>
      <p:ext uri="{BB962C8B-B14F-4D97-AF65-F5344CB8AC3E}">
        <p14:creationId xmlns:p14="http://schemas.microsoft.com/office/powerpoint/2010/main" val="1906070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What is Demand for Money?</a:t>
            </a:r>
            <a:br>
              <a:rPr lang="en-US" b="1" dirty="0"/>
            </a:br>
            <a:endParaRPr lang="en-IN" dirty="0"/>
          </a:p>
        </p:txBody>
      </p:sp>
      <p:sp>
        <p:nvSpPr>
          <p:cNvPr id="3" name="Content Placeholder 2"/>
          <p:cNvSpPr>
            <a:spLocks noGrp="1"/>
          </p:cNvSpPr>
          <p:nvPr>
            <p:ph idx="1"/>
          </p:nvPr>
        </p:nvSpPr>
        <p:spPr>
          <a:xfrm>
            <a:off x="685801" y="1769806"/>
            <a:ext cx="10513141" cy="4778477"/>
          </a:xfrm>
        </p:spPr>
        <p:txBody>
          <a:bodyPr/>
          <a:lstStyle/>
          <a:p>
            <a:r>
              <a:rPr lang="en-US" sz="2800" dirty="0"/>
              <a:t>The demand for money is the total amount of money that the </a:t>
            </a:r>
            <a:r>
              <a:rPr lang="en-US" sz="2400" dirty="0"/>
              <a:t>population of an economy wants to hold</a:t>
            </a:r>
            <a:r>
              <a:rPr lang="en-US" sz="2400" dirty="0" smtClean="0"/>
              <a:t>.</a:t>
            </a:r>
          </a:p>
          <a:p>
            <a:r>
              <a:rPr lang="en-US" sz="2400" dirty="0">
                <a:solidFill>
                  <a:srgbClr val="FFFF00"/>
                </a:solidFill>
              </a:rPr>
              <a:t>The three main reasons to hold money, as opposed to </a:t>
            </a:r>
            <a:r>
              <a:rPr lang="en-US" sz="2400" dirty="0">
                <a:solidFill>
                  <a:srgbClr val="FFFF00"/>
                </a:solidFill>
                <a:hlinkClick r:id="rId2"/>
              </a:rPr>
              <a:t>bonds</a:t>
            </a:r>
            <a:r>
              <a:rPr lang="en-US" sz="2400" dirty="0">
                <a:solidFill>
                  <a:srgbClr val="FFFF00"/>
                </a:solidFill>
              </a:rPr>
              <a:t>, equity, or other financial asset classes, are as follows:</a:t>
            </a:r>
          </a:p>
          <a:p>
            <a:r>
              <a:rPr lang="en-US" sz="2400" u="sng" dirty="0">
                <a:solidFill>
                  <a:srgbClr val="FFFF00"/>
                </a:solidFill>
              </a:rPr>
              <a:t>A </a:t>
            </a:r>
            <a:r>
              <a:rPr lang="en-US" sz="2400" b="1" u="sng" dirty="0">
                <a:solidFill>
                  <a:srgbClr val="FFFF00"/>
                </a:solidFill>
              </a:rPr>
              <a:t>transactions-related</a:t>
            </a:r>
            <a:r>
              <a:rPr lang="en-US" sz="2400" u="sng" dirty="0">
                <a:solidFill>
                  <a:srgbClr val="FFFF00"/>
                </a:solidFill>
              </a:rPr>
              <a:t> </a:t>
            </a:r>
            <a:r>
              <a:rPr lang="en-US" sz="2400" b="1" u="sng" dirty="0">
                <a:solidFill>
                  <a:srgbClr val="FFFF00"/>
                </a:solidFill>
              </a:rPr>
              <a:t>reason</a:t>
            </a:r>
            <a:r>
              <a:rPr lang="en-US" sz="2400" u="sng" dirty="0">
                <a:solidFill>
                  <a:srgbClr val="FFFF00"/>
                </a:solidFill>
              </a:rPr>
              <a:t> </a:t>
            </a:r>
            <a:r>
              <a:rPr lang="en-US" sz="2400" dirty="0"/>
              <a:t>– People need money on a regular basis to pay bills and finance their discretionary consumption;</a:t>
            </a:r>
          </a:p>
          <a:p>
            <a:r>
              <a:rPr lang="en-US" sz="2400" u="sng" dirty="0">
                <a:solidFill>
                  <a:srgbClr val="FFFF00"/>
                </a:solidFill>
              </a:rPr>
              <a:t>A </a:t>
            </a:r>
            <a:r>
              <a:rPr lang="en-US" sz="2400" b="1" u="sng" dirty="0">
                <a:solidFill>
                  <a:srgbClr val="FFFF00"/>
                </a:solidFill>
              </a:rPr>
              <a:t>precautionary</a:t>
            </a:r>
            <a:r>
              <a:rPr lang="en-US" sz="2400" u="sng" dirty="0">
                <a:solidFill>
                  <a:srgbClr val="FFFF00"/>
                </a:solidFill>
              </a:rPr>
              <a:t> </a:t>
            </a:r>
            <a:r>
              <a:rPr lang="en-US" sz="2400" b="1" u="sng" dirty="0">
                <a:solidFill>
                  <a:srgbClr val="FFFF00"/>
                </a:solidFill>
              </a:rPr>
              <a:t>reason</a:t>
            </a:r>
            <a:r>
              <a:rPr lang="en-US" sz="2400" dirty="0"/>
              <a:t>, as an unexpected need, can often arise; and</a:t>
            </a:r>
          </a:p>
          <a:p>
            <a:r>
              <a:rPr lang="en-US" sz="2400" u="sng" dirty="0">
                <a:solidFill>
                  <a:srgbClr val="FFFF00"/>
                </a:solidFill>
              </a:rPr>
              <a:t>A </a:t>
            </a:r>
            <a:r>
              <a:rPr lang="en-US" sz="2400" b="1" u="sng" dirty="0">
                <a:solidFill>
                  <a:srgbClr val="FFFF00"/>
                </a:solidFill>
              </a:rPr>
              <a:t>speculative</a:t>
            </a:r>
            <a:r>
              <a:rPr lang="en-US" sz="2400" u="sng" dirty="0">
                <a:solidFill>
                  <a:srgbClr val="FFFF00"/>
                </a:solidFill>
              </a:rPr>
              <a:t> </a:t>
            </a:r>
            <a:r>
              <a:rPr lang="en-US" sz="2400" b="1" u="sng" dirty="0">
                <a:solidFill>
                  <a:srgbClr val="FFFF00"/>
                </a:solidFill>
              </a:rPr>
              <a:t>reason </a:t>
            </a:r>
            <a:r>
              <a:rPr lang="en-US" sz="2400" dirty="0"/>
              <a:t>if they expect the value of such money to increase versus other asset classes.</a:t>
            </a:r>
          </a:p>
          <a:p>
            <a:pPr marL="0" indent="0">
              <a:buNone/>
            </a:pPr>
            <a:endParaRPr lang="en-IN" dirty="0"/>
          </a:p>
        </p:txBody>
      </p:sp>
    </p:spTree>
    <p:extLst>
      <p:ext uri="{BB962C8B-B14F-4D97-AF65-F5344CB8AC3E}">
        <p14:creationId xmlns:p14="http://schemas.microsoft.com/office/powerpoint/2010/main" val="1522252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24466"/>
            <a:ext cx="10131425" cy="1130708"/>
          </a:xfrm>
        </p:spPr>
        <p:txBody>
          <a:bodyPr/>
          <a:lstStyle/>
          <a:p>
            <a:pPr algn="ctr"/>
            <a:r>
              <a:rPr lang="en-IN" dirty="0" smtClean="0">
                <a:solidFill>
                  <a:srgbClr val="FFFF00"/>
                </a:solidFill>
              </a:rPr>
              <a:t>Transaction motive</a:t>
            </a:r>
            <a:endParaRPr lang="en-IN" dirty="0">
              <a:solidFill>
                <a:srgbClr val="FFFF00"/>
              </a:solidFill>
            </a:endParaRPr>
          </a:p>
        </p:txBody>
      </p:sp>
      <p:sp>
        <p:nvSpPr>
          <p:cNvPr id="3" name="Content Placeholder 2"/>
          <p:cNvSpPr>
            <a:spLocks noGrp="1"/>
          </p:cNvSpPr>
          <p:nvPr>
            <p:ph idx="1"/>
          </p:nvPr>
        </p:nvSpPr>
        <p:spPr>
          <a:xfrm>
            <a:off x="685801" y="1641986"/>
            <a:ext cx="10131425" cy="4748981"/>
          </a:xfrm>
        </p:spPr>
        <p:txBody>
          <a:bodyPr>
            <a:normAutofit lnSpcReduction="10000"/>
          </a:bodyPr>
          <a:lstStyle/>
          <a:p>
            <a:pPr algn="just"/>
            <a:r>
              <a:rPr lang="en-US" sz="2800" dirty="0"/>
              <a:t>The </a:t>
            </a:r>
            <a:r>
              <a:rPr lang="en-US" sz="2800" b="1" dirty="0"/>
              <a:t>transactions motive</a:t>
            </a:r>
            <a:r>
              <a:rPr lang="en-US" sz="2800" dirty="0"/>
              <a:t> for demanding money arises from the fact that most transactions involve an exchange of money</a:t>
            </a:r>
            <a:r>
              <a:rPr lang="en-US" sz="2800" dirty="0" smtClean="0"/>
              <a:t>.</a:t>
            </a:r>
          </a:p>
          <a:p>
            <a:pPr algn="just"/>
            <a:r>
              <a:rPr lang="en-US" sz="2800" dirty="0" smtClean="0"/>
              <a:t> </a:t>
            </a:r>
            <a:r>
              <a:rPr lang="en-US" sz="2800" dirty="0"/>
              <a:t>Because it is necessary to have money available for transactions, money will be demanded. </a:t>
            </a:r>
            <a:endParaRPr lang="en-US" sz="2800" dirty="0" smtClean="0"/>
          </a:p>
          <a:p>
            <a:pPr algn="just"/>
            <a:r>
              <a:rPr lang="en-US" sz="2800" dirty="0" smtClean="0"/>
              <a:t>The </a:t>
            </a:r>
            <a:r>
              <a:rPr lang="en-US" sz="2800" dirty="0"/>
              <a:t>total number of transactions made in an economy tends to increase over time as income rises. </a:t>
            </a:r>
            <a:endParaRPr lang="en-US" sz="2800" dirty="0" smtClean="0"/>
          </a:p>
          <a:p>
            <a:pPr algn="just"/>
            <a:r>
              <a:rPr lang="en-US" sz="2800" dirty="0" smtClean="0"/>
              <a:t>Hence</a:t>
            </a:r>
            <a:r>
              <a:rPr lang="en-US" sz="2800" dirty="0"/>
              <a:t>, as income or GDP rises, the </a:t>
            </a:r>
            <a:r>
              <a:rPr lang="en-US" sz="2800" b="1" dirty="0"/>
              <a:t>transactions demand</a:t>
            </a:r>
            <a:r>
              <a:rPr lang="en-US" sz="2800" dirty="0"/>
              <a:t> for money also rises. </a:t>
            </a:r>
            <a:endParaRPr lang="en-US" sz="2800" dirty="0" smtClean="0"/>
          </a:p>
          <a:p>
            <a:pPr algn="just"/>
            <a:r>
              <a:rPr lang="en-US" sz="2800" dirty="0" smtClean="0"/>
              <a:t>The </a:t>
            </a:r>
            <a:r>
              <a:rPr lang="en-US" sz="2800" dirty="0"/>
              <a:t>transactions demand for money depends only on the real income and is not influenced by the rate of interest. </a:t>
            </a:r>
            <a:endParaRPr lang="en-IN" sz="2800" dirty="0"/>
          </a:p>
        </p:txBody>
      </p:sp>
    </p:spTree>
    <p:extLst>
      <p:ext uri="{BB962C8B-B14F-4D97-AF65-F5344CB8AC3E}">
        <p14:creationId xmlns:p14="http://schemas.microsoft.com/office/powerpoint/2010/main" val="2109350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solidFill>
                  <a:srgbClr val="FFFF00"/>
                </a:solidFill>
              </a:rPr>
              <a:t>Precautionary motive</a:t>
            </a:r>
            <a:endParaRPr lang="en-IN" dirty="0">
              <a:solidFill>
                <a:srgbClr val="FFFF00"/>
              </a:solidFill>
            </a:endParaRPr>
          </a:p>
        </p:txBody>
      </p:sp>
      <p:sp>
        <p:nvSpPr>
          <p:cNvPr id="3" name="Content Placeholder 2"/>
          <p:cNvSpPr>
            <a:spLocks noGrp="1"/>
          </p:cNvSpPr>
          <p:nvPr>
            <p:ph idx="1"/>
          </p:nvPr>
        </p:nvSpPr>
        <p:spPr>
          <a:xfrm>
            <a:off x="685801" y="1897627"/>
            <a:ext cx="10131425" cy="4109884"/>
          </a:xfrm>
        </p:spPr>
        <p:txBody>
          <a:bodyPr>
            <a:normAutofit/>
          </a:bodyPr>
          <a:lstStyle/>
          <a:p>
            <a:pPr algn="just"/>
            <a:r>
              <a:rPr lang="en-US" sz="2800" dirty="0" smtClean="0"/>
              <a:t>People </a:t>
            </a:r>
            <a:r>
              <a:rPr lang="en-US" sz="2800" dirty="0"/>
              <a:t>often demand money as a </a:t>
            </a:r>
            <a:r>
              <a:rPr lang="en-US" sz="2800" i="1" dirty="0"/>
              <a:t>precaution</a:t>
            </a:r>
            <a:r>
              <a:rPr lang="en-US" sz="2800" dirty="0"/>
              <a:t> against an uncertain future. </a:t>
            </a:r>
            <a:endParaRPr lang="en-US" sz="2800" dirty="0" smtClean="0"/>
          </a:p>
          <a:p>
            <a:pPr algn="just"/>
            <a:r>
              <a:rPr lang="en-US" sz="2800" dirty="0" smtClean="0"/>
              <a:t>Unexpected </a:t>
            </a:r>
            <a:r>
              <a:rPr lang="en-US" sz="2800" dirty="0"/>
              <a:t>expenses, such as medical or car repair bills, often require </a:t>
            </a:r>
            <a:r>
              <a:rPr lang="en-US" sz="2800" i="1" dirty="0"/>
              <a:t>immediate payment.</a:t>
            </a:r>
            <a:r>
              <a:rPr lang="en-US" sz="2800" dirty="0"/>
              <a:t> </a:t>
            </a:r>
            <a:endParaRPr lang="en-US" sz="2800" dirty="0" smtClean="0"/>
          </a:p>
          <a:p>
            <a:pPr algn="just"/>
            <a:r>
              <a:rPr lang="en-US" sz="2800" dirty="0" smtClean="0"/>
              <a:t>The </a:t>
            </a:r>
            <a:r>
              <a:rPr lang="en-US" sz="2800" dirty="0"/>
              <a:t>need to have money available in such situations is referred to as the </a:t>
            </a:r>
            <a:r>
              <a:rPr lang="en-US" sz="2800" b="1" dirty="0"/>
              <a:t>precautionary motive</a:t>
            </a:r>
            <a:r>
              <a:rPr lang="en-US" sz="2800" dirty="0"/>
              <a:t> for demanding money. </a:t>
            </a:r>
            <a:endParaRPr lang="en-IN" sz="2800" dirty="0"/>
          </a:p>
        </p:txBody>
      </p:sp>
    </p:spTree>
    <p:extLst>
      <p:ext uri="{BB962C8B-B14F-4D97-AF65-F5344CB8AC3E}">
        <p14:creationId xmlns:p14="http://schemas.microsoft.com/office/powerpoint/2010/main" val="2430924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26143"/>
            <a:ext cx="10131425" cy="1081548"/>
          </a:xfrm>
        </p:spPr>
        <p:txBody>
          <a:bodyPr/>
          <a:lstStyle/>
          <a:p>
            <a:pPr algn="ctr"/>
            <a:r>
              <a:rPr lang="en-IN" dirty="0" smtClean="0">
                <a:solidFill>
                  <a:srgbClr val="FFFF00"/>
                </a:solidFill>
              </a:rPr>
              <a:t>Speculative motive</a:t>
            </a:r>
            <a:endParaRPr lang="en-IN" dirty="0">
              <a:solidFill>
                <a:srgbClr val="FFFF00"/>
              </a:solidFill>
            </a:endParaRPr>
          </a:p>
        </p:txBody>
      </p:sp>
      <p:sp>
        <p:nvSpPr>
          <p:cNvPr id="3" name="Content Placeholder 2"/>
          <p:cNvSpPr>
            <a:spLocks noGrp="1"/>
          </p:cNvSpPr>
          <p:nvPr>
            <p:ph idx="1"/>
          </p:nvPr>
        </p:nvSpPr>
        <p:spPr>
          <a:xfrm>
            <a:off x="685801" y="1700981"/>
            <a:ext cx="10131425" cy="4552335"/>
          </a:xfrm>
        </p:spPr>
        <p:txBody>
          <a:bodyPr>
            <a:noAutofit/>
          </a:bodyPr>
          <a:lstStyle/>
          <a:p>
            <a:pPr algn="just"/>
            <a:r>
              <a:rPr lang="en-US" sz="2800" dirty="0"/>
              <a:t>Money, like other stores of value, is an asset. </a:t>
            </a:r>
            <a:endParaRPr lang="en-US" sz="2800" dirty="0" smtClean="0"/>
          </a:p>
          <a:p>
            <a:pPr algn="just"/>
            <a:r>
              <a:rPr lang="en-US" sz="2800" dirty="0" smtClean="0"/>
              <a:t>The </a:t>
            </a:r>
            <a:r>
              <a:rPr lang="en-US" sz="2800" dirty="0"/>
              <a:t>demand for an asset depends on both its </a:t>
            </a:r>
            <a:r>
              <a:rPr lang="en-US" sz="2800" b="1" dirty="0"/>
              <a:t>rate of return</a:t>
            </a:r>
            <a:r>
              <a:rPr lang="en-US" sz="2800" dirty="0"/>
              <a:t> and its </a:t>
            </a:r>
            <a:r>
              <a:rPr lang="en-US" sz="2800" b="1" dirty="0"/>
              <a:t>opportunity cost.</a:t>
            </a:r>
            <a:r>
              <a:rPr lang="en-US" sz="2800" dirty="0"/>
              <a:t> </a:t>
            </a:r>
            <a:endParaRPr lang="en-US" sz="2800" dirty="0" smtClean="0"/>
          </a:p>
          <a:p>
            <a:pPr algn="just"/>
            <a:r>
              <a:rPr lang="en-US" sz="2800" dirty="0" smtClean="0"/>
              <a:t>Typically</a:t>
            </a:r>
            <a:r>
              <a:rPr lang="en-US" sz="2800" dirty="0"/>
              <a:t>, money holdings provide </a:t>
            </a:r>
            <a:r>
              <a:rPr lang="en-US" sz="2800" i="1" dirty="0"/>
              <a:t>no</a:t>
            </a:r>
            <a:r>
              <a:rPr lang="en-US" sz="2800" dirty="0"/>
              <a:t> rate of return and often depreciate in value due to inflation. </a:t>
            </a:r>
            <a:endParaRPr lang="en-US" sz="2800" dirty="0" smtClean="0"/>
          </a:p>
          <a:p>
            <a:pPr algn="just"/>
            <a:r>
              <a:rPr lang="en-US" sz="2800" dirty="0" smtClean="0"/>
              <a:t>The </a:t>
            </a:r>
            <a:r>
              <a:rPr lang="en-US" sz="2800" dirty="0"/>
              <a:t>opportunity cost of holding money is the interest rate that can be earned by lending or investing one's money holdings. </a:t>
            </a:r>
            <a:endParaRPr lang="en-US" sz="2800" dirty="0" smtClean="0"/>
          </a:p>
          <a:p>
            <a:pPr algn="just"/>
            <a:r>
              <a:rPr lang="en-US" sz="2800" dirty="0" smtClean="0"/>
              <a:t>The </a:t>
            </a:r>
            <a:r>
              <a:rPr lang="en-US" sz="2800" b="1" dirty="0"/>
              <a:t>speculative motive</a:t>
            </a:r>
            <a:r>
              <a:rPr lang="en-US" sz="2800" dirty="0"/>
              <a:t> for demanding money arises in situations where holding money is perceived to be </a:t>
            </a:r>
            <a:r>
              <a:rPr lang="en-US" sz="2800" i="1" dirty="0"/>
              <a:t>less risky</a:t>
            </a:r>
            <a:r>
              <a:rPr lang="en-US" sz="2800" dirty="0"/>
              <a:t> than the alternative of lending the money or investing it in some other asset. </a:t>
            </a:r>
            <a:endParaRPr lang="en-IN" sz="2800" dirty="0"/>
          </a:p>
        </p:txBody>
      </p:sp>
    </p:spTree>
    <p:extLst>
      <p:ext uri="{BB962C8B-B14F-4D97-AF65-F5344CB8AC3E}">
        <p14:creationId xmlns:p14="http://schemas.microsoft.com/office/powerpoint/2010/main" val="11370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403123"/>
            <a:ext cx="10131425" cy="6174658"/>
          </a:xfrm>
        </p:spPr>
        <p:txBody>
          <a:bodyPr>
            <a:normAutofit/>
          </a:bodyPr>
          <a:lstStyle/>
          <a:p>
            <a:pPr algn="just"/>
            <a:r>
              <a:rPr lang="en-US" sz="2400" dirty="0"/>
              <a:t>The speculative motive of the people relates to the desire to hold one’s resources in liquid form in order to take advantage of market movements regarding the future changes in the rate of interest (or bond prices</a:t>
            </a:r>
            <a:r>
              <a:rPr lang="en-US" sz="2400" dirty="0" smtClean="0"/>
              <a:t>).</a:t>
            </a:r>
          </a:p>
          <a:p>
            <a:pPr algn="just"/>
            <a:r>
              <a:rPr lang="en-US" sz="2400" dirty="0"/>
              <a:t>The notion of holding money for speculative motive was a new and revolutionary </a:t>
            </a:r>
            <a:r>
              <a:rPr lang="en-US" sz="2400" dirty="0">
                <a:solidFill>
                  <a:srgbClr val="FFFF00"/>
                </a:solidFill>
              </a:rPr>
              <a:t>Keynesian idea. </a:t>
            </a:r>
            <a:endParaRPr lang="en-US" sz="2400" dirty="0" smtClean="0">
              <a:solidFill>
                <a:srgbClr val="FFFF00"/>
              </a:solidFill>
            </a:endParaRPr>
          </a:p>
          <a:p>
            <a:pPr algn="just"/>
            <a:r>
              <a:rPr lang="en-US" sz="2400" dirty="0"/>
              <a:t>If bond prices are expected to rise which, in other words, means that the rate of interest is expected to fall, businessmen will buy bonds to sell when their prices actually rise. If, however, bond prices are expected to fall, i.e., the rate of interest is expected to rise, businessmen will sell bonds to avoid capital losses</a:t>
            </a:r>
            <a:r>
              <a:rPr lang="en-US" sz="2400" dirty="0" smtClean="0"/>
              <a:t>.</a:t>
            </a:r>
          </a:p>
          <a:p>
            <a:pPr algn="just"/>
            <a:r>
              <a:rPr lang="en-US" sz="2400" dirty="0"/>
              <a:t>Thus </a:t>
            </a:r>
            <a:r>
              <a:rPr lang="en-US" sz="2400" dirty="0">
                <a:solidFill>
                  <a:srgbClr val="FFFF00"/>
                </a:solidFill>
              </a:rPr>
              <a:t>the demand for money under speculative motive is a function of the current rate of interest</a:t>
            </a:r>
            <a:r>
              <a:rPr lang="en-US" sz="2400" dirty="0"/>
              <a:t>, increasing as the interest rate falls and decreasing as the interest rate rises. Thus, demand for money under this motive is a decreasing function of the rate of interest</a:t>
            </a:r>
            <a:endParaRPr lang="en-IN" sz="2400" dirty="0"/>
          </a:p>
        </p:txBody>
      </p:sp>
    </p:spTree>
    <p:extLst>
      <p:ext uri="{BB962C8B-B14F-4D97-AF65-F5344CB8AC3E}">
        <p14:creationId xmlns:p14="http://schemas.microsoft.com/office/powerpoint/2010/main" val="3949362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290" y="432619"/>
            <a:ext cx="9144000" cy="830997"/>
          </a:xfrm>
          <a:prstGeom prst="rect">
            <a:avLst/>
          </a:prstGeom>
        </p:spPr>
        <p:txBody>
          <a:bodyPr wrap="square">
            <a:spAutoFit/>
          </a:bodyPr>
          <a:lstStyle/>
          <a:p>
            <a:r>
              <a:rPr lang="en-US" sz="2400" dirty="0"/>
              <a:t>Along X-axis we represent the speculative demand for money and along the y-axis the current rate of interest.</a:t>
            </a:r>
            <a:endParaRPr lang="en-IN" sz="2400" dirty="0"/>
          </a:p>
        </p:txBody>
      </p:sp>
      <p:pic>
        <p:nvPicPr>
          <p:cNvPr id="4" name="Picture 3"/>
          <p:cNvPicPr>
            <a:picLocks noChangeAspect="1"/>
          </p:cNvPicPr>
          <p:nvPr/>
        </p:nvPicPr>
        <p:blipFill>
          <a:blip r:embed="rId2"/>
          <a:stretch>
            <a:fillRect/>
          </a:stretch>
        </p:blipFill>
        <p:spPr>
          <a:xfrm>
            <a:off x="6124843" y="1700520"/>
            <a:ext cx="5795675" cy="4542964"/>
          </a:xfrm>
          <a:prstGeom prst="rect">
            <a:avLst/>
          </a:prstGeom>
        </p:spPr>
      </p:pic>
      <p:sp>
        <p:nvSpPr>
          <p:cNvPr id="5" name="Rectangle 4"/>
          <p:cNvSpPr/>
          <p:nvPr/>
        </p:nvSpPr>
        <p:spPr>
          <a:xfrm>
            <a:off x="550606" y="1818968"/>
            <a:ext cx="5456904" cy="4770537"/>
          </a:xfrm>
          <a:prstGeom prst="rect">
            <a:avLst/>
          </a:prstGeom>
        </p:spPr>
        <p:txBody>
          <a:bodyPr wrap="square">
            <a:spAutoFit/>
          </a:bodyPr>
          <a:lstStyle/>
          <a:p>
            <a:pPr marL="342900" indent="-342900" algn="just">
              <a:buFont typeface="Wingdings" panose="05000000000000000000" pitchFamily="2" charset="2"/>
              <a:buChar char="Ø"/>
            </a:pPr>
            <a:r>
              <a:rPr lang="en-US" sz="2400" dirty="0"/>
              <a:t>The liquidity preference curve LP is downward sloping towards the right signifying that the higher the rate of interest, the lower the demand for money for </a:t>
            </a:r>
            <a:r>
              <a:rPr lang="en-US" sz="2400" dirty="0" smtClean="0"/>
              <a:t>speculative motive</a:t>
            </a:r>
            <a:r>
              <a:rPr lang="en-US" sz="2400" dirty="0"/>
              <a:t>, and vice versa. </a:t>
            </a:r>
            <a:endParaRPr lang="en-US" sz="2400" dirty="0" smtClean="0"/>
          </a:p>
          <a:p>
            <a:pPr marL="342900" indent="-342900" algn="just">
              <a:buFont typeface="Wingdings" panose="05000000000000000000" pitchFamily="2" charset="2"/>
              <a:buChar char="Ø"/>
            </a:pPr>
            <a:r>
              <a:rPr lang="en-US" sz="2400" dirty="0" smtClean="0"/>
              <a:t>This </a:t>
            </a:r>
            <a:r>
              <a:rPr lang="en-US" sz="2400" dirty="0"/>
              <a:t>is because at a high current rate of interest more money would have been lent out or used for buying bonds and therefore less money would be kept as inactive balances</a:t>
            </a:r>
            <a:endParaRPr lang="en-US" sz="2400" dirty="0" smtClean="0"/>
          </a:p>
          <a:p>
            <a:pPr marL="342900" indent="-342900" algn="just">
              <a:buFont typeface="Wingdings" panose="05000000000000000000" pitchFamily="2" charset="2"/>
              <a:buChar char="Ø"/>
            </a:pPr>
            <a:endParaRPr lang="en-US" sz="2000" dirty="0"/>
          </a:p>
          <a:p>
            <a:r>
              <a:rPr lang="en-US" sz="2000" dirty="0" smtClean="0"/>
              <a:t>. </a:t>
            </a:r>
            <a:endParaRPr lang="en-IN" sz="2000" dirty="0"/>
          </a:p>
        </p:txBody>
      </p:sp>
    </p:spTree>
    <p:extLst>
      <p:ext uri="{BB962C8B-B14F-4D97-AF65-F5344CB8AC3E}">
        <p14:creationId xmlns:p14="http://schemas.microsoft.com/office/powerpoint/2010/main" val="126022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85136"/>
            <a:ext cx="10131425" cy="707922"/>
          </a:xfrm>
        </p:spPr>
        <p:txBody>
          <a:bodyPr/>
          <a:lstStyle/>
          <a:p>
            <a:pPr algn="ctr"/>
            <a:r>
              <a:rPr lang="en-IN" dirty="0" smtClean="0">
                <a:solidFill>
                  <a:srgbClr val="FFFF00"/>
                </a:solidFill>
              </a:rPr>
              <a:t>LIQUIDITY TRAP</a:t>
            </a:r>
            <a:endParaRPr lang="en-IN" dirty="0">
              <a:solidFill>
                <a:srgbClr val="FFFF00"/>
              </a:solidFill>
            </a:endParaRPr>
          </a:p>
        </p:txBody>
      </p:sp>
      <p:sp>
        <p:nvSpPr>
          <p:cNvPr id="3" name="Content Placeholder 2"/>
          <p:cNvSpPr>
            <a:spLocks noGrp="1"/>
          </p:cNvSpPr>
          <p:nvPr>
            <p:ph idx="1"/>
          </p:nvPr>
        </p:nvSpPr>
        <p:spPr>
          <a:xfrm>
            <a:off x="685801" y="993058"/>
            <a:ext cx="10463980" cy="5515897"/>
          </a:xfrm>
        </p:spPr>
        <p:txBody>
          <a:bodyPr>
            <a:normAutofit/>
          </a:bodyPr>
          <a:lstStyle/>
          <a:p>
            <a:pPr algn="just"/>
            <a:r>
              <a:rPr lang="en-US" sz="2400" dirty="0"/>
              <a:t>T</a:t>
            </a:r>
            <a:r>
              <a:rPr lang="en-US" sz="2400" dirty="0" smtClean="0"/>
              <a:t>he </a:t>
            </a:r>
            <a:r>
              <a:rPr lang="en-US" sz="2400" dirty="0"/>
              <a:t>liquidity preference curve LP becomes quite flat i.e., perfectly elastic at a very low rate of interest; it is horizontal line beyond point E” towards the right. </a:t>
            </a:r>
            <a:endParaRPr lang="en-US" sz="2400" dirty="0" smtClean="0"/>
          </a:p>
          <a:p>
            <a:pPr algn="just"/>
            <a:r>
              <a:rPr lang="en-US" sz="2400" dirty="0" smtClean="0"/>
              <a:t>This </a:t>
            </a:r>
            <a:r>
              <a:rPr lang="en-US" sz="2400" dirty="0"/>
              <a:t>perfectly elastic portion of liquidity preference curve indicates the position of absolute liquidity preference of the people</a:t>
            </a:r>
            <a:r>
              <a:rPr lang="en-US" sz="2400" dirty="0" smtClean="0"/>
              <a:t>.</a:t>
            </a:r>
          </a:p>
          <a:p>
            <a:pPr algn="just"/>
            <a:r>
              <a:rPr lang="en-US" sz="2400" dirty="0" smtClean="0"/>
              <a:t> </a:t>
            </a:r>
            <a:r>
              <a:rPr lang="en-US" sz="2400" dirty="0"/>
              <a:t>That is, at a very low rate of interest people will hold with them as inactive balances any amount of money they come to have</a:t>
            </a:r>
            <a:r>
              <a:rPr lang="en-US" sz="2400" dirty="0" smtClean="0"/>
              <a:t>.</a:t>
            </a:r>
          </a:p>
          <a:p>
            <a:pPr algn="just"/>
            <a:r>
              <a:rPr lang="en-US" sz="2400" dirty="0"/>
              <a:t>This portion of liquidity preference curve with absolute liquidity preference is called liquidity trap by the economists because expansion in money supply gets trapped in the sphere of liquidity trap and therefore cannot affect rate of interest and therefore the level of investment</a:t>
            </a:r>
            <a:r>
              <a:rPr lang="en-US" sz="2400" dirty="0" smtClean="0"/>
              <a:t>.</a:t>
            </a:r>
          </a:p>
          <a:p>
            <a:pPr algn="just"/>
            <a:r>
              <a:rPr lang="en-US" sz="2400" dirty="0" smtClean="0"/>
              <a:t> </a:t>
            </a:r>
            <a:r>
              <a:rPr lang="en-US" sz="2400" dirty="0"/>
              <a:t>According to Keynes, it is because of the existence of liquidity trap that monetary policy becomes ineffective to tide over economic depression.</a:t>
            </a:r>
            <a:endParaRPr lang="en-IN" sz="2400" dirty="0"/>
          </a:p>
        </p:txBody>
      </p:sp>
    </p:spTree>
    <p:extLst>
      <p:ext uri="{BB962C8B-B14F-4D97-AF65-F5344CB8AC3E}">
        <p14:creationId xmlns:p14="http://schemas.microsoft.com/office/powerpoint/2010/main" val="2359596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64310" y="2310581"/>
            <a:ext cx="7020232" cy="1323439"/>
          </a:xfrm>
          <a:prstGeom prst="rect">
            <a:avLst/>
          </a:prstGeom>
          <a:noFill/>
        </p:spPr>
        <p:txBody>
          <a:bodyPr wrap="square" rtlCol="0">
            <a:spAutoFit/>
          </a:bodyPr>
          <a:lstStyle/>
          <a:p>
            <a:r>
              <a:rPr lang="en-IN" sz="8000" dirty="0" smtClean="0"/>
              <a:t>THANKS</a:t>
            </a:r>
            <a:endParaRPr lang="en-IN" sz="8000" dirty="0"/>
          </a:p>
        </p:txBody>
      </p:sp>
    </p:spTree>
    <p:extLst>
      <p:ext uri="{BB962C8B-B14F-4D97-AF65-F5344CB8AC3E}">
        <p14:creationId xmlns:p14="http://schemas.microsoft.com/office/powerpoint/2010/main" val="3273186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40</TotalTime>
  <Words>766</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Celestial</vt:lpstr>
      <vt:lpstr>Demand for money</vt:lpstr>
      <vt:lpstr>What is Demand for Money? </vt:lpstr>
      <vt:lpstr>Transaction motive</vt:lpstr>
      <vt:lpstr>Precautionary motive</vt:lpstr>
      <vt:lpstr>Speculative motive</vt:lpstr>
      <vt:lpstr>PowerPoint Presentation</vt:lpstr>
      <vt:lpstr>PowerPoint Presentation</vt:lpstr>
      <vt:lpstr>LIQUIDITY TRAP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Demand for money</dc:title>
  <dc:creator>LENOVO</dc:creator>
  <cp:lastModifiedBy>LENOVO</cp:lastModifiedBy>
  <cp:revision>5</cp:revision>
  <dcterms:created xsi:type="dcterms:W3CDTF">2021-07-26T03:00:42Z</dcterms:created>
  <dcterms:modified xsi:type="dcterms:W3CDTF">2021-07-26T03:41:02Z</dcterms:modified>
</cp:coreProperties>
</file>