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9" d="100"/>
          <a:sy n="49" d="100"/>
        </p:scale>
        <p:origin x="-1291" y="-8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tableStyles" Target="tableStyles.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theme" Target="theme/theme1.xml" /><Relationship Id="rId5" Type="http://schemas.openxmlformats.org/officeDocument/2006/relationships/slide" Target="slides/slide4.xml" /><Relationship Id="rId10" Type="http://schemas.openxmlformats.org/officeDocument/2006/relationships/viewProps" Target="viewProps.xml" /><Relationship Id="rId4" Type="http://schemas.openxmlformats.org/officeDocument/2006/relationships/slide" Target="slides/slide3.xml" /><Relationship Id="rId9" Type="http://schemas.openxmlformats.org/officeDocument/2006/relationships/presProps" Target="presProps.xml" /></Relationships>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BAEBA85-22A4-43CF-99D3-420952DF1CD4}" type="doc">
      <dgm:prSet loTypeId="urn:microsoft.com/office/officeart/2005/8/layout/list1" loCatId="list" qsTypeId="urn:microsoft.com/office/officeart/2005/8/quickstyle/simple1" qsCatId="simple" csTypeId="urn:microsoft.com/office/officeart/2005/8/colors/colorful1#1" csCatId="colorful" phldr="1"/>
      <dgm:spPr/>
      <dgm:t>
        <a:bodyPr/>
        <a:lstStyle/>
        <a:p>
          <a:endParaRPr lang="en-US"/>
        </a:p>
      </dgm:t>
    </dgm:pt>
    <dgm:pt modelId="{DA18C0FB-9666-40AB-8F32-765ED49C1BD3}">
      <dgm:prSet phldrT="[Text]" custT="1"/>
      <dgm:spPr/>
      <dgm:t>
        <a:bodyPr/>
        <a:lstStyle/>
        <a:p>
          <a:r>
            <a:rPr lang="en-US" sz="2400" b="1" dirty="0">
              <a:solidFill>
                <a:schemeClr val="tx1"/>
              </a:solidFill>
            </a:rPr>
            <a:t>Medium of Exchange</a:t>
          </a:r>
        </a:p>
      </dgm:t>
    </dgm:pt>
    <dgm:pt modelId="{877855E0-A2DC-403A-BDBF-94ED0C51377A}" type="parTrans" cxnId="{6C5DED02-C5B2-410C-AF92-7F2A10EA2868}">
      <dgm:prSet/>
      <dgm:spPr/>
      <dgm:t>
        <a:bodyPr/>
        <a:lstStyle/>
        <a:p>
          <a:endParaRPr lang="en-US"/>
        </a:p>
      </dgm:t>
    </dgm:pt>
    <dgm:pt modelId="{2A670BF2-272A-45F0-A4B6-8A62E835DC0D}" type="sibTrans" cxnId="{6C5DED02-C5B2-410C-AF92-7F2A10EA2868}">
      <dgm:prSet/>
      <dgm:spPr/>
      <dgm:t>
        <a:bodyPr/>
        <a:lstStyle/>
        <a:p>
          <a:endParaRPr lang="en-US"/>
        </a:p>
      </dgm:t>
    </dgm:pt>
    <dgm:pt modelId="{D25B98FC-6391-4C42-B334-79A7C432AD8F}">
      <dgm:prSet phldrT="[Text]" custT="1"/>
      <dgm:spPr/>
      <dgm:t>
        <a:bodyPr/>
        <a:lstStyle/>
        <a:p>
          <a:r>
            <a:rPr lang="en-US" sz="2400" b="1" dirty="0">
              <a:solidFill>
                <a:schemeClr val="tx1"/>
              </a:solidFill>
            </a:rPr>
            <a:t>Standard of Deferred  Payments</a:t>
          </a:r>
        </a:p>
      </dgm:t>
    </dgm:pt>
    <dgm:pt modelId="{C8D42058-90E2-4CE5-B4B4-E7BB6C830815}" type="parTrans" cxnId="{E329D067-F458-4F83-8102-916365960B3E}">
      <dgm:prSet/>
      <dgm:spPr/>
      <dgm:t>
        <a:bodyPr/>
        <a:lstStyle/>
        <a:p>
          <a:endParaRPr lang="en-US"/>
        </a:p>
      </dgm:t>
    </dgm:pt>
    <dgm:pt modelId="{3E9F880A-D597-4817-902D-3C431B31705E}" type="sibTrans" cxnId="{E329D067-F458-4F83-8102-916365960B3E}">
      <dgm:prSet/>
      <dgm:spPr/>
      <dgm:t>
        <a:bodyPr/>
        <a:lstStyle/>
        <a:p>
          <a:endParaRPr lang="en-US"/>
        </a:p>
      </dgm:t>
    </dgm:pt>
    <dgm:pt modelId="{DC68D8DB-0EF1-4551-9F80-2AF41A2CD4E1}">
      <dgm:prSet phldrT="[Text]" custT="1"/>
      <dgm:spPr/>
      <dgm:t>
        <a:bodyPr/>
        <a:lstStyle/>
        <a:p>
          <a:r>
            <a:rPr lang="en-US" sz="2400" b="1" dirty="0">
              <a:solidFill>
                <a:schemeClr val="tx1"/>
              </a:solidFill>
            </a:rPr>
            <a:t>Store of Value</a:t>
          </a:r>
        </a:p>
      </dgm:t>
    </dgm:pt>
    <dgm:pt modelId="{4E075AA1-4949-4DF8-AD40-9DE6C4BD5A0C}" type="parTrans" cxnId="{37B5FF33-8572-4067-A36E-4EC4535776B2}">
      <dgm:prSet/>
      <dgm:spPr/>
      <dgm:t>
        <a:bodyPr/>
        <a:lstStyle/>
        <a:p>
          <a:endParaRPr lang="en-US"/>
        </a:p>
      </dgm:t>
    </dgm:pt>
    <dgm:pt modelId="{E6B7F8F1-3BA8-4A8A-AFB5-6ABE5F9ED433}" type="sibTrans" cxnId="{37B5FF33-8572-4067-A36E-4EC4535776B2}">
      <dgm:prSet/>
      <dgm:spPr/>
      <dgm:t>
        <a:bodyPr/>
        <a:lstStyle/>
        <a:p>
          <a:endParaRPr lang="en-US"/>
        </a:p>
      </dgm:t>
    </dgm:pt>
    <dgm:pt modelId="{9B8ABA2F-F3C5-469F-9FF9-8C752CC72870}">
      <dgm:prSet phldrT="[Text]" custT="1"/>
      <dgm:spPr/>
      <dgm:t>
        <a:bodyPr/>
        <a:lstStyle/>
        <a:p>
          <a:r>
            <a:rPr lang="en-US" sz="2400" b="1" dirty="0">
              <a:solidFill>
                <a:schemeClr val="tx1"/>
              </a:solidFill>
            </a:rPr>
            <a:t>Measure of Value</a:t>
          </a:r>
        </a:p>
      </dgm:t>
    </dgm:pt>
    <dgm:pt modelId="{D94E8A65-7428-4D2C-8E91-2E6502A6C43E}" type="parTrans" cxnId="{B74F06A5-5F33-4020-9E36-51F534B2FF64}">
      <dgm:prSet/>
      <dgm:spPr/>
      <dgm:t>
        <a:bodyPr/>
        <a:lstStyle/>
        <a:p>
          <a:endParaRPr lang="en-US"/>
        </a:p>
      </dgm:t>
    </dgm:pt>
    <dgm:pt modelId="{D8F57FFF-E128-4114-9D22-E86CCD0AC703}" type="sibTrans" cxnId="{B74F06A5-5F33-4020-9E36-51F534B2FF64}">
      <dgm:prSet/>
      <dgm:spPr/>
      <dgm:t>
        <a:bodyPr/>
        <a:lstStyle/>
        <a:p>
          <a:endParaRPr lang="en-US"/>
        </a:p>
      </dgm:t>
    </dgm:pt>
    <dgm:pt modelId="{F34E6563-34BF-4B82-A276-2898D19FA6CE}" type="pres">
      <dgm:prSet presAssocID="{ABAEBA85-22A4-43CF-99D3-420952DF1CD4}" presName="linear" presStyleCnt="0">
        <dgm:presLayoutVars>
          <dgm:dir/>
          <dgm:animLvl val="lvl"/>
          <dgm:resizeHandles val="exact"/>
        </dgm:presLayoutVars>
      </dgm:prSet>
      <dgm:spPr/>
    </dgm:pt>
    <dgm:pt modelId="{829D2128-5F79-4D5F-A3BF-C5F1D321E4D3}" type="pres">
      <dgm:prSet presAssocID="{DA18C0FB-9666-40AB-8F32-765ED49C1BD3}" presName="parentLin" presStyleCnt="0"/>
      <dgm:spPr/>
    </dgm:pt>
    <dgm:pt modelId="{DDF63C87-71DE-4579-99C5-FAFFE116E7C4}" type="pres">
      <dgm:prSet presAssocID="{DA18C0FB-9666-40AB-8F32-765ED49C1BD3}" presName="parentLeftMargin" presStyleLbl="node1" presStyleIdx="0" presStyleCnt="4"/>
      <dgm:spPr/>
    </dgm:pt>
    <dgm:pt modelId="{04B5EE92-4201-4FC5-8501-CB41E5EE30B2}" type="pres">
      <dgm:prSet presAssocID="{DA18C0FB-9666-40AB-8F32-765ED49C1BD3}" presName="parentText" presStyleLbl="node1" presStyleIdx="0" presStyleCnt="4">
        <dgm:presLayoutVars>
          <dgm:chMax val="0"/>
          <dgm:bulletEnabled val="1"/>
        </dgm:presLayoutVars>
      </dgm:prSet>
      <dgm:spPr/>
    </dgm:pt>
    <dgm:pt modelId="{440C1627-DFDA-4740-8E21-8429A9A74D0F}" type="pres">
      <dgm:prSet presAssocID="{DA18C0FB-9666-40AB-8F32-765ED49C1BD3}" presName="negativeSpace" presStyleCnt="0"/>
      <dgm:spPr/>
    </dgm:pt>
    <dgm:pt modelId="{0DB0B9F9-9641-415E-9DF4-9DE6437C283B}" type="pres">
      <dgm:prSet presAssocID="{DA18C0FB-9666-40AB-8F32-765ED49C1BD3}" presName="childText" presStyleLbl="conFgAcc1" presStyleIdx="0" presStyleCnt="4">
        <dgm:presLayoutVars>
          <dgm:bulletEnabled val="1"/>
        </dgm:presLayoutVars>
      </dgm:prSet>
      <dgm:spPr/>
    </dgm:pt>
    <dgm:pt modelId="{4CE9A159-9574-4996-8CC1-E503800791C6}" type="pres">
      <dgm:prSet presAssocID="{2A670BF2-272A-45F0-A4B6-8A62E835DC0D}" presName="spaceBetweenRectangles" presStyleCnt="0"/>
      <dgm:spPr/>
    </dgm:pt>
    <dgm:pt modelId="{350EED97-8B82-4786-A902-D74487984A9A}" type="pres">
      <dgm:prSet presAssocID="{9B8ABA2F-F3C5-469F-9FF9-8C752CC72870}" presName="parentLin" presStyleCnt="0"/>
      <dgm:spPr/>
    </dgm:pt>
    <dgm:pt modelId="{9B7DD330-F851-4194-A6B6-69B70A38CD2E}" type="pres">
      <dgm:prSet presAssocID="{9B8ABA2F-F3C5-469F-9FF9-8C752CC72870}" presName="parentLeftMargin" presStyleLbl="node1" presStyleIdx="0" presStyleCnt="4"/>
      <dgm:spPr/>
    </dgm:pt>
    <dgm:pt modelId="{2BE82D3E-5DEE-4B09-B6FE-6F9D9056B354}" type="pres">
      <dgm:prSet presAssocID="{9B8ABA2F-F3C5-469F-9FF9-8C752CC72870}" presName="parentText" presStyleLbl="node1" presStyleIdx="1" presStyleCnt="4">
        <dgm:presLayoutVars>
          <dgm:chMax val="0"/>
          <dgm:bulletEnabled val="1"/>
        </dgm:presLayoutVars>
      </dgm:prSet>
      <dgm:spPr/>
    </dgm:pt>
    <dgm:pt modelId="{3A286DC7-7976-4D90-B1D1-8F9E7DE7C069}" type="pres">
      <dgm:prSet presAssocID="{9B8ABA2F-F3C5-469F-9FF9-8C752CC72870}" presName="negativeSpace" presStyleCnt="0"/>
      <dgm:spPr/>
    </dgm:pt>
    <dgm:pt modelId="{8A8E4BAF-5B8F-411D-B41C-A82DFEBFF625}" type="pres">
      <dgm:prSet presAssocID="{9B8ABA2F-F3C5-469F-9FF9-8C752CC72870}" presName="childText" presStyleLbl="conFgAcc1" presStyleIdx="1" presStyleCnt="4">
        <dgm:presLayoutVars>
          <dgm:bulletEnabled val="1"/>
        </dgm:presLayoutVars>
      </dgm:prSet>
      <dgm:spPr/>
    </dgm:pt>
    <dgm:pt modelId="{FA4C5EB4-7DEA-42E8-BC23-7158CB6EDF8C}" type="pres">
      <dgm:prSet presAssocID="{D8F57FFF-E128-4114-9D22-E86CCD0AC703}" presName="spaceBetweenRectangles" presStyleCnt="0"/>
      <dgm:spPr/>
    </dgm:pt>
    <dgm:pt modelId="{8220373A-47DA-4B47-9E1C-5526539BA80B}" type="pres">
      <dgm:prSet presAssocID="{D25B98FC-6391-4C42-B334-79A7C432AD8F}" presName="parentLin" presStyleCnt="0"/>
      <dgm:spPr/>
    </dgm:pt>
    <dgm:pt modelId="{5D7C4B81-E2B0-46EA-9954-5B0EE1FB3A9C}" type="pres">
      <dgm:prSet presAssocID="{D25B98FC-6391-4C42-B334-79A7C432AD8F}" presName="parentLeftMargin" presStyleLbl="node1" presStyleIdx="1" presStyleCnt="4"/>
      <dgm:spPr/>
    </dgm:pt>
    <dgm:pt modelId="{BAEF57C5-A25D-4BBD-B9DB-640EA988791A}" type="pres">
      <dgm:prSet presAssocID="{D25B98FC-6391-4C42-B334-79A7C432AD8F}" presName="parentText" presStyleLbl="node1" presStyleIdx="2" presStyleCnt="4">
        <dgm:presLayoutVars>
          <dgm:chMax val="0"/>
          <dgm:bulletEnabled val="1"/>
        </dgm:presLayoutVars>
      </dgm:prSet>
      <dgm:spPr/>
    </dgm:pt>
    <dgm:pt modelId="{DC705AD8-2D89-46D7-94DD-226FEF063269}" type="pres">
      <dgm:prSet presAssocID="{D25B98FC-6391-4C42-B334-79A7C432AD8F}" presName="negativeSpace" presStyleCnt="0"/>
      <dgm:spPr/>
    </dgm:pt>
    <dgm:pt modelId="{6D8BC408-D4DA-4D80-AC95-3EFBAE15363F}" type="pres">
      <dgm:prSet presAssocID="{D25B98FC-6391-4C42-B334-79A7C432AD8F}" presName="childText" presStyleLbl="conFgAcc1" presStyleIdx="2" presStyleCnt="4">
        <dgm:presLayoutVars>
          <dgm:bulletEnabled val="1"/>
        </dgm:presLayoutVars>
      </dgm:prSet>
      <dgm:spPr/>
    </dgm:pt>
    <dgm:pt modelId="{53518189-2095-4372-9CBE-55923E978ADB}" type="pres">
      <dgm:prSet presAssocID="{3E9F880A-D597-4817-902D-3C431B31705E}" presName="spaceBetweenRectangles" presStyleCnt="0"/>
      <dgm:spPr/>
    </dgm:pt>
    <dgm:pt modelId="{E5E28088-94C0-4AFD-87E1-ACD6F7EC27C4}" type="pres">
      <dgm:prSet presAssocID="{DC68D8DB-0EF1-4551-9F80-2AF41A2CD4E1}" presName="parentLin" presStyleCnt="0"/>
      <dgm:spPr/>
    </dgm:pt>
    <dgm:pt modelId="{2152CCBA-DDC6-44D7-8D2F-300531FBC232}" type="pres">
      <dgm:prSet presAssocID="{DC68D8DB-0EF1-4551-9F80-2AF41A2CD4E1}" presName="parentLeftMargin" presStyleLbl="node1" presStyleIdx="2" presStyleCnt="4"/>
      <dgm:spPr/>
    </dgm:pt>
    <dgm:pt modelId="{AAE9B1A6-2076-41A2-8390-3B9160B011E8}" type="pres">
      <dgm:prSet presAssocID="{DC68D8DB-0EF1-4551-9F80-2AF41A2CD4E1}" presName="parentText" presStyleLbl="node1" presStyleIdx="3" presStyleCnt="4">
        <dgm:presLayoutVars>
          <dgm:chMax val="0"/>
          <dgm:bulletEnabled val="1"/>
        </dgm:presLayoutVars>
      </dgm:prSet>
      <dgm:spPr/>
    </dgm:pt>
    <dgm:pt modelId="{76FB29F7-2ECE-447A-A04A-9EA2ECE7DA3A}" type="pres">
      <dgm:prSet presAssocID="{DC68D8DB-0EF1-4551-9F80-2AF41A2CD4E1}" presName="negativeSpace" presStyleCnt="0"/>
      <dgm:spPr/>
    </dgm:pt>
    <dgm:pt modelId="{D59389B5-D9CD-452E-A5FD-933089C754E7}" type="pres">
      <dgm:prSet presAssocID="{DC68D8DB-0EF1-4551-9F80-2AF41A2CD4E1}" presName="childText" presStyleLbl="conFgAcc1" presStyleIdx="3" presStyleCnt="4">
        <dgm:presLayoutVars>
          <dgm:bulletEnabled val="1"/>
        </dgm:presLayoutVars>
      </dgm:prSet>
      <dgm:spPr/>
    </dgm:pt>
  </dgm:ptLst>
  <dgm:cxnLst>
    <dgm:cxn modelId="{6C5DED02-C5B2-410C-AF92-7F2A10EA2868}" srcId="{ABAEBA85-22A4-43CF-99D3-420952DF1CD4}" destId="{DA18C0FB-9666-40AB-8F32-765ED49C1BD3}" srcOrd="0" destOrd="0" parTransId="{877855E0-A2DC-403A-BDBF-94ED0C51377A}" sibTransId="{2A670BF2-272A-45F0-A4B6-8A62E835DC0D}"/>
    <dgm:cxn modelId="{261AA106-687B-4B7B-9997-B9FEBACD63B6}" type="presOf" srcId="{ABAEBA85-22A4-43CF-99D3-420952DF1CD4}" destId="{F34E6563-34BF-4B82-A276-2898D19FA6CE}" srcOrd="0" destOrd="0" presId="urn:microsoft.com/office/officeart/2005/8/layout/list1"/>
    <dgm:cxn modelId="{37B5FF33-8572-4067-A36E-4EC4535776B2}" srcId="{ABAEBA85-22A4-43CF-99D3-420952DF1CD4}" destId="{DC68D8DB-0EF1-4551-9F80-2AF41A2CD4E1}" srcOrd="3" destOrd="0" parTransId="{4E075AA1-4949-4DF8-AD40-9DE6C4BD5A0C}" sibTransId="{E6B7F8F1-3BA8-4A8A-AFB5-6ABE5F9ED433}"/>
    <dgm:cxn modelId="{1D3C855E-DED1-4F0F-B320-2BCDB5F5700E}" type="presOf" srcId="{D25B98FC-6391-4C42-B334-79A7C432AD8F}" destId="{BAEF57C5-A25D-4BBD-B9DB-640EA988791A}" srcOrd="1" destOrd="0" presId="urn:microsoft.com/office/officeart/2005/8/layout/list1"/>
    <dgm:cxn modelId="{E329D067-F458-4F83-8102-916365960B3E}" srcId="{ABAEBA85-22A4-43CF-99D3-420952DF1CD4}" destId="{D25B98FC-6391-4C42-B334-79A7C432AD8F}" srcOrd="2" destOrd="0" parTransId="{C8D42058-90E2-4CE5-B4B4-E7BB6C830815}" sibTransId="{3E9F880A-D597-4817-902D-3C431B31705E}"/>
    <dgm:cxn modelId="{882F8F5A-0029-48B4-9161-BD494578EAFB}" type="presOf" srcId="{9B8ABA2F-F3C5-469F-9FF9-8C752CC72870}" destId="{9B7DD330-F851-4194-A6B6-69B70A38CD2E}" srcOrd="0" destOrd="0" presId="urn:microsoft.com/office/officeart/2005/8/layout/list1"/>
    <dgm:cxn modelId="{50B5B597-873A-41EA-977C-0CE886B32991}" type="presOf" srcId="{D25B98FC-6391-4C42-B334-79A7C432AD8F}" destId="{5D7C4B81-E2B0-46EA-9954-5B0EE1FB3A9C}" srcOrd="0" destOrd="0" presId="urn:microsoft.com/office/officeart/2005/8/layout/list1"/>
    <dgm:cxn modelId="{F3151C98-1D50-4D20-8BAC-A71210A346D1}" type="presOf" srcId="{DA18C0FB-9666-40AB-8F32-765ED49C1BD3}" destId="{DDF63C87-71DE-4579-99C5-FAFFE116E7C4}" srcOrd="0" destOrd="0" presId="urn:microsoft.com/office/officeart/2005/8/layout/list1"/>
    <dgm:cxn modelId="{B74F06A5-5F33-4020-9E36-51F534B2FF64}" srcId="{ABAEBA85-22A4-43CF-99D3-420952DF1CD4}" destId="{9B8ABA2F-F3C5-469F-9FF9-8C752CC72870}" srcOrd="1" destOrd="0" parTransId="{D94E8A65-7428-4D2C-8E91-2E6502A6C43E}" sibTransId="{D8F57FFF-E128-4114-9D22-E86CCD0AC703}"/>
    <dgm:cxn modelId="{D51319AF-6EB2-440E-BC8A-F5610FB96E4F}" type="presOf" srcId="{9B8ABA2F-F3C5-469F-9FF9-8C752CC72870}" destId="{2BE82D3E-5DEE-4B09-B6FE-6F9D9056B354}" srcOrd="1" destOrd="0" presId="urn:microsoft.com/office/officeart/2005/8/layout/list1"/>
    <dgm:cxn modelId="{5090DEE7-5DFA-476A-B5F7-722B61A4EA63}" type="presOf" srcId="{DC68D8DB-0EF1-4551-9F80-2AF41A2CD4E1}" destId="{2152CCBA-DDC6-44D7-8D2F-300531FBC232}" srcOrd="0" destOrd="0" presId="urn:microsoft.com/office/officeart/2005/8/layout/list1"/>
    <dgm:cxn modelId="{01FAC1F5-97CE-4958-8C11-70268F3092A6}" type="presOf" srcId="{DC68D8DB-0EF1-4551-9F80-2AF41A2CD4E1}" destId="{AAE9B1A6-2076-41A2-8390-3B9160B011E8}" srcOrd="1" destOrd="0" presId="urn:microsoft.com/office/officeart/2005/8/layout/list1"/>
    <dgm:cxn modelId="{564690F6-2699-43AE-94F8-74EB0AA8EFBA}" type="presOf" srcId="{DA18C0FB-9666-40AB-8F32-765ED49C1BD3}" destId="{04B5EE92-4201-4FC5-8501-CB41E5EE30B2}" srcOrd="1" destOrd="0" presId="urn:microsoft.com/office/officeart/2005/8/layout/list1"/>
    <dgm:cxn modelId="{41827302-DFC2-4104-AF44-89D5B31F9634}" type="presParOf" srcId="{F34E6563-34BF-4B82-A276-2898D19FA6CE}" destId="{829D2128-5F79-4D5F-A3BF-C5F1D321E4D3}" srcOrd="0" destOrd="0" presId="urn:microsoft.com/office/officeart/2005/8/layout/list1"/>
    <dgm:cxn modelId="{F20E0C22-577C-4328-ABFF-B30210B2F2FE}" type="presParOf" srcId="{829D2128-5F79-4D5F-A3BF-C5F1D321E4D3}" destId="{DDF63C87-71DE-4579-99C5-FAFFE116E7C4}" srcOrd="0" destOrd="0" presId="urn:microsoft.com/office/officeart/2005/8/layout/list1"/>
    <dgm:cxn modelId="{6B91B917-1BC4-45E5-A381-735E1A6E0312}" type="presParOf" srcId="{829D2128-5F79-4D5F-A3BF-C5F1D321E4D3}" destId="{04B5EE92-4201-4FC5-8501-CB41E5EE30B2}" srcOrd="1" destOrd="0" presId="urn:microsoft.com/office/officeart/2005/8/layout/list1"/>
    <dgm:cxn modelId="{A50EA935-FCC2-4B45-9BB0-3686DE0A5353}" type="presParOf" srcId="{F34E6563-34BF-4B82-A276-2898D19FA6CE}" destId="{440C1627-DFDA-4740-8E21-8429A9A74D0F}" srcOrd="1" destOrd="0" presId="urn:microsoft.com/office/officeart/2005/8/layout/list1"/>
    <dgm:cxn modelId="{00FF31FD-800A-4B2A-828E-0D34C210312C}" type="presParOf" srcId="{F34E6563-34BF-4B82-A276-2898D19FA6CE}" destId="{0DB0B9F9-9641-415E-9DF4-9DE6437C283B}" srcOrd="2" destOrd="0" presId="urn:microsoft.com/office/officeart/2005/8/layout/list1"/>
    <dgm:cxn modelId="{370091D0-5B6A-4921-A153-D20101ED9374}" type="presParOf" srcId="{F34E6563-34BF-4B82-A276-2898D19FA6CE}" destId="{4CE9A159-9574-4996-8CC1-E503800791C6}" srcOrd="3" destOrd="0" presId="urn:microsoft.com/office/officeart/2005/8/layout/list1"/>
    <dgm:cxn modelId="{8D1AA439-E3BB-428A-94DA-18DB0D8B5704}" type="presParOf" srcId="{F34E6563-34BF-4B82-A276-2898D19FA6CE}" destId="{350EED97-8B82-4786-A902-D74487984A9A}" srcOrd="4" destOrd="0" presId="urn:microsoft.com/office/officeart/2005/8/layout/list1"/>
    <dgm:cxn modelId="{618C71CF-4C63-4CC8-9768-6C465E6FB51A}" type="presParOf" srcId="{350EED97-8B82-4786-A902-D74487984A9A}" destId="{9B7DD330-F851-4194-A6B6-69B70A38CD2E}" srcOrd="0" destOrd="0" presId="urn:microsoft.com/office/officeart/2005/8/layout/list1"/>
    <dgm:cxn modelId="{67A0E2AE-83AC-4A20-A77A-EC57DF028921}" type="presParOf" srcId="{350EED97-8B82-4786-A902-D74487984A9A}" destId="{2BE82D3E-5DEE-4B09-B6FE-6F9D9056B354}" srcOrd="1" destOrd="0" presId="urn:microsoft.com/office/officeart/2005/8/layout/list1"/>
    <dgm:cxn modelId="{371CD0A4-4F3C-4354-A958-E2CCCAE706BB}" type="presParOf" srcId="{F34E6563-34BF-4B82-A276-2898D19FA6CE}" destId="{3A286DC7-7976-4D90-B1D1-8F9E7DE7C069}" srcOrd="5" destOrd="0" presId="urn:microsoft.com/office/officeart/2005/8/layout/list1"/>
    <dgm:cxn modelId="{EF9E9041-AEAB-483F-9C67-959D2BAC5096}" type="presParOf" srcId="{F34E6563-34BF-4B82-A276-2898D19FA6CE}" destId="{8A8E4BAF-5B8F-411D-B41C-A82DFEBFF625}" srcOrd="6" destOrd="0" presId="urn:microsoft.com/office/officeart/2005/8/layout/list1"/>
    <dgm:cxn modelId="{9F24E793-CD3F-4E2D-B579-1EE50E293273}" type="presParOf" srcId="{F34E6563-34BF-4B82-A276-2898D19FA6CE}" destId="{FA4C5EB4-7DEA-42E8-BC23-7158CB6EDF8C}" srcOrd="7" destOrd="0" presId="urn:microsoft.com/office/officeart/2005/8/layout/list1"/>
    <dgm:cxn modelId="{6B34EC26-CFA6-48D5-9A8B-4758582F9C23}" type="presParOf" srcId="{F34E6563-34BF-4B82-A276-2898D19FA6CE}" destId="{8220373A-47DA-4B47-9E1C-5526539BA80B}" srcOrd="8" destOrd="0" presId="urn:microsoft.com/office/officeart/2005/8/layout/list1"/>
    <dgm:cxn modelId="{26923FFC-43EB-41EB-8932-23A5E97F8AE2}" type="presParOf" srcId="{8220373A-47DA-4B47-9E1C-5526539BA80B}" destId="{5D7C4B81-E2B0-46EA-9954-5B0EE1FB3A9C}" srcOrd="0" destOrd="0" presId="urn:microsoft.com/office/officeart/2005/8/layout/list1"/>
    <dgm:cxn modelId="{DD7E28AB-BF3E-4FAA-97A4-A26465780446}" type="presParOf" srcId="{8220373A-47DA-4B47-9E1C-5526539BA80B}" destId="{BAEF57C5-A25D-4BBD-B9DB-640EA988791A}" srcOrd="1" destOrd="0" presId="urn:microsoft.com/office/officeart/2005/8/layout/list1"/>
    <dgm:cxn modelId="{E5D70C38-9976-4C9C-8B2D-4FEA51D8C8DB}" type="presParOf" srcId="{F34E6563-34BF-4B82-A276-2898D19FA6CE}" destId="{DC705AD8-2D89-46D7-94DD-226FEF063269}" srcOrd="9" destOrd="0" presId="urn:microsoft.com/office/officeart/2005/8/layout/list1"/>
    <dgm:cxn modelId="{67A6F666-7D1C-440C-92BA-7C67CF87379D}" type="presParOf" srcId="{F34E6563-34BF-4B82-A276-2898D19FA6CE}" destId="{6D8BC408-D4DA-4D80-AC95-3EFBAE15363F}" srcOrd="10" destOrd="0" presId="urn:microsoft.com/office/officeart/2005/8/layout/list1"/>
    <dgm:cxn modelId="{8159D9F4-AA45-464A-AAA4-7C92D3AE8752}" type="presParOf" srcId="{F34E6563-34BF-4B82-A276-2898D19FA6CE}" destId="{53518189-2095-4372-9CBE-55923E978ADB}" srcOrd="11" destOrd="0" presId="urn:microsoft.com/office/officeart/2005/8/layout/list1"/>
    <dgm:cxn modelId="{78E9757C-00F5-480F-926B-014EA3D29C44}" type="presParOf" srcId="{F34E6563-34BF-4B82-A276-2898D19FA6CE}" destId="{E5E28088-94C0-4AFD-87E1-ACD6F7EC27C4}" srcOrd="12" destOrd="0" presId="urn:microsoft.com/office/officeart/2005/8/layout/list1"/>
    <dgm:cxn modelId="{EC6617F5-AB54-422E-8B42-D1E98B9DEC07}" type="presParOf" srcId="{E5E28088-94C0-4AFD-87E1-ACD6F7EC27C4}" destId="{2152CCBA-DDC6-44D7-8D2F-300531FBC232}" srcOrd="0" destOrd="0" presId="urn:microsoft.com/office/officeart/2005/8/layout/list1"/>
    <dgm:cxn modelId="{F79A819E-F165-429E-AC61-1CA6423E212C}" type="presParOf" srcId="{E5E28088-94C0-4AFD-87E1-ACD6F7EC27C4}" destId="{AAE9B1A6-2076-41A2-8390-3B9160B011E8}" srcOrd="1" destOrd="0" presId="urn:microsoft.com/office/officeart/2005/8/layout/list1"/>
    <dgm:cxn modelId="{FD3D908F-DDA8-43B7-9AE9-E61D425D8A68}" type="presParOf" srcId="{F34E6563-34BF-4B82-A276-2898D19FA6CE}" destId="{76FB29F7-2ECE-447A-A04A-9EA2ECE7DA3A}" srcOrd="13" destOrd="0" presId="urn:microsoft.com/office/officeart/2005/8/layout/list1"/>
    <dgm:cxn modelId="{2CF20B6B-EC2E-4030-9856-2EC06E9EDAB7}" type="presParOf" srcId="{F34E6563-34BF-4B82-A276-2898D19FA6CE}" destId="{D59389B5-D9CD-452E-A5FD-933089C754E7}" srcOrd="14"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441D6A5-1B88-4DBC-9D3E-A6BC431DAE1D}" type="doc">
      <dgm:prSet loTypeId="urn:microsoft.com/office/officeart/2005/8/layout/matrix2" loCatId="matrix" qsTypeId="urn:microsoft.com/office/officeart/2005/8/quickstyle/3d3" qsCatId="3D" csTypeId="urn:microsoft.com/office/officeart/2005/8/colors/accent2_2" csCatId="accent2" phldr="1"/>
      <dgm:spPr/>
      <dgm:t>
        <a:bodyPr/>
        <a:lstStyle/>
        <a:p>
          <a:endParaRPr lang="en-US"/>
        </a:p>
      </dgm:t>
    </dgm:pt>
    <dgm:pt modelId="{12C4ABAD-B024-41A2-9A8E-BBAD945BB7AF}">
      <dgm:prSet phldrT="[Text]" custT="1"/>
      <dgm:spPr/>
      <dgm:t>
        <a:bodyPr/>
        <a:lstStyle/>
        <a:p>
          <a:pPr marL="0" marR="0" indent="0" algn="ctr" defTabSz="914400" eaLnBrk="1" fontAlgn="auto" latinLnBrk="0" hangingPunct="1">
            <a:lnSpc>
              <a:spcPct val="100000"/>
            </a:lnSpc>
            <a:spcBef>
              <a:spcPts val="0"/>
            </a:spcBef>
            <a:spcAft>
              <a:spcPts val="0"/>
            </a:spcAft>
            <a:buClrTx/>
            <a:buSzTx/>
            <a:buFontTx/>
            <a:buNone/>
            <a:tabLst/>
            <a:defRPr/>
          </a:pPr>
          <a:r>
            <a:rPr lang="en-US" sz="1200" b="1" i="0"/>
            <a:t>A store of value is something that people use to transfer purchasing power from the present to the future.</a:t>
          </a:r>
          <a:endParaRPr lang="en-US" sz="1200" b="1"/>
        </a:p>
        <a:p>
          <a:pPr algn="ctr" defTabSz="711200">
            <a:lnSpc>
              <a:spcPct val="90000"/>
            </a:lnSpc>
            <a:spcBef>
              <a:spcPct val="0"/>
            </a:spcBef>
            <a:spcAft>
              <a:spcPct val="35000"/>
            </a:spcAft>
          </a:pPr>
          <a:endParaRPr lang="en-US" sz="1200" b="1" dirty="0"/>
        </a:p>
      </dgm:t>
    </dgm:pt>
    <dgm:pt modelId="{B305F332-7802-415F-A4B1-7B4736EBE53D}" type="parTrans" cxnId="{832CCA5C-C9AB-4AAA-AEC3-6F5BD841178C}">
      <dgm:prSet/>
      <dgm:spPr/>
      <dgm:t>
        <a:bodyPr/>
        <a:lstStyle/>
        <a:p>
          <a:endParaRPr lang="en-US"/>
        </a:p>
      </dgm:t>
    </dgm:pt>
    <dgm:pt modelId="{18621F25-7551-4B66-A93D-B1F952F00FF0}" type="sibTrans" cxnId="{832CCA5C-C9AB-4AAA-AEC3-6F5BD841178C}">
      <dgm:prSet/>
      <dgm:spPr/>
      <dgm:t>
        <a:bodyPr/>
        <a:lstStyle/>
        <a:p>
          <a:endParaRPr lang="en-US"/>
        </a:p>
      </dgm:t>
    </dgm:pt>
    <dgm:pt modelId="{25FCF665-1DAE-4C56-8623-69F1CD5EABBF}">
      <dgm:prSet phldrT="[Text]" phldr="1"/>
      <dgm:spPr/>
      <dgm:t>
        <a:bodyPr/>
        <a:lstStyle/>
        <a:p>
          <a:endParaRPr lang="en-US"/>
        </a:p>
      </dgm:t>
    </dgm:pt>
    <dgm:pt modelId="{860B758C-1350-4591-BFBA-4881D77B04EE}" type="parTrans" cxnId="{9784A1C1-E1E0-4906-998C-0DA7E3A118CF}">
      <dgm:prSet/>
      <dgm:spPr/>
      <dgm:t>
        <a:bodyPr/>
        <a:lstStyle/>
        <a:p>
          <a:endParaRPr lang="en-US"/>
        </a:p>
      </dgm:t>
    </dgm:pt>
    <dgm:pt modelId="{7702ABC3-8F89-436E-9043-75B2C0359309}" type="sibTrans" cxnId="{9784A1C1-E1E0-4906-998C-0DA7E3A118CF}">
      <dgm:prSet/>
      <dgm:spPr/>
      <dgm:t>
        <a:bodyPr/>
        <a:lstStyle/>
        <a:p>
          <a:endParaRPr lang="en-US"/>
        </a:p>
      </dgm:t>
    </dgm:pt>
    <dgm:pt modelId="{C1775CB1-DA20-409E-B4CE-60ECBD888847}">
      <dgm:prSet phldrT="[Text]" phldr="1"/>
      <dgm:spPr/>
      <dgm:t>
        <a:bodyPr/>
        <a:lstStyle/>
        <a:p>
          <a:endParaRPr lang="en-US"/>
        </a:p>
      </dgm:t>
    </dgm:pt>
    <dgm:pt modelId="{0F33DAB6-8F94-439D-8F56-7009A24C574E}" type="parTrans" cxnId="{FBD2D4FF-6E0B-4645-B285-7401F039F417}">
      <dgm:prSet/>
      <dgm:spPr/>
      <dgm:t>
        <a:bodyPr/>
        <a:lstStyle/>
        <a:p>
          <a:endParaRPr lang="en-US"/>
        </a:p>
      </dgm:t>
    </dgm:pt>
    <dgm:pt modelId="{43DA8F2F-9DB3-4C01-8C2D-DB264D15CBD0}" type="sibTrans" cxnId="{FBD2D4FF-6E0B-4645-B285-7401F039F417}">
      <dgm:prSet/>
      <dgm:spPr/>
      <dgm:t>
        <a:bodyPr/>
        <a:lstStyle/>
        <a:p>
          <a:endParaRPr lang="en-US"/>
        </a:p>
      </dgm:t>
    </dgm:pt>
    <dgm:pt modelId="{6C6C61CD-3D28-4792-9CF0-F6D29DE5D8B5}">
      <dgm:prSet phldrT="[Text]" phldr="1"/>
      <dgm:spPr/>
      <dgm:t>
        <a:bodyPr/>
        <a:lstStyle/>
        <a:p>
          <a:endParaRPr lang="en-US"/>
        </a:p>
      </dgm:t>
    </dgm:pt>
    <dgm:pt modelId="{AE8A3A1B-7844-4C90-98DF-6AAE4C2CFF70}" type="parTrans" cxnId="{18D17579-F907-407A-A332-F5BDD71EC9EF}">
      <dgm:prSet/>
      <dgm:spPr/>
      <dgm:t>
        <a:bodyPr/>
        <a:lstStyle/>
        <a:p>
          <a:endParaRPr lang="en-US"/>
        </a:p>
      </dgm:t>
    </dgm:pt>
    <dgm:pt modelId="{E67E7314-7E4B-4657-8B07-BF92102E6166}" type="sibTrans" cxnId="{18D17579-F907-407A-A332-F5BDD71EC9EF}">
      <dgm:prSet/>
      <dgm:spPr/>
      <dgm:t>
        <a:bodyPr/>
        <a:lstStyle/>
        <a:p>
          <a:endParaRPr lang="en-US"/>
        </a:p>
      </dgm:t>
    </dgm:pt>
    <dgm:pt modelId="{94025721-3D1B-4B00-BA42-C860BCA747B9}">
      <dgm:prSet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US" sz="1200" b="1" i="0"/>
            <a:t>If the value of currency becomes unpredictable, such as in times of hyperinflation, investors and consumers will shift to alternative stores of value, such as gold, silver, precious stones and real estate.</a:t>
          </a:r>
          <a:endParaRPr lang="en-US" sz="1200" b="1"/>
        </a:p>
        <a:p>
          <a:pPr defTabSz="533400">
            <a:lnSpc>
              <a:spcPct val="90000"/>
            </a:lnSpc>
            <a:spcBef>
              <a:spcPct val="0"/>
            </a:spcBef>
            <a:spcAft>
              <a:spcPct val="35000"/>
            </a:spcAft>
          </a:pPr>
          <a:endParaRPr lang="en-US" sz="1000" dirty="0"/>
        </a:p>
      </dgm:t>
    </dgm:pt>
    <dgm:pt modelId="{C25D2952-31E1-4B83-8075-62F953BC1449}" type="parTrans" cxnId="{7895E05D-2F85-4866-BE50-4E92BD7996D0}">
      <dgm:prSet/>
      <dgm:spPr/>
      <dgm:t>
        <a:bodyPr/>
        <a:lstStyle/>
        <a:p>
          <a:endParaRPr lang="en-US"/>
        </a:p>
      </dgm:t>
    </dgm:pt>
    <dgm:pt modelId="{55FECC39-3A8E-4930-8977-5FB85DC1565F}" type="sibTrans" cxnId="{7895E05D-2F85-4866-BE50-4E92BD7996D0}">
      <dgm:prSet/>
      <dgm:spPr/>
      <dgm:t>
        <a:bodyPr/>
        <a:lstStyle/>
        <a:p>
          <a:endParaRPr lang="en-US"/>
        </a:p>
      </dgm:t>
    </dgm:pt>
    <dgm:pt modelId="{D6DAA6EE-F3F5-4267-B0FB-84C90DE500EC}">
      <dgm:prSet custT="1"/>
      <dgm:spPr/>
      <dgm:t>
        <a:bodyPr/>
        <a:lstStyle/>
        <a:p>
          <a:r>
            <a:rPr lang="en-US" sz="1200" b="1"/>
            <a:t>Because of this store of value function of money, large quantities of money are hoarded</a:t>
          </a:r>
          <a:endParaRPr lang="en-US" sz="1200" b="1" dirty="0"/>
        </a:p>
      </dgm:t>
    </dgm:pt>
    <dgm:pt modelId="{891B2193-B26C-418C-B071-AF132EAC99FE}" type="parTrans" cxnId="{DB956C55-5ACE-4512-B622-32DCC6CA8915}">
      <dgm:prSet/>
      <dgm:spPr/>
      <dgm:t>
        <a:bodyPr/>
        <a:lstStyle/>
        <a:p>
          <a:endParaRPr lang="en-US"/>
        </a:p>
      </dgm:t>
    </dgm:pt>
    <dgm:pt modelId="{A421901F-654C-49FE-BD03-CBF55AFB280A}" type="sibTrans" cxnId="{DB956C55-5ACE-4512-B622-32DCC6CA8915}">
      <dgm:prSet/>
      <dgm:spPr/>
      <dgm:t>
        <a:bodyPr/>
        <a:lstStyle/>
        <a:p>
          <a:endParaRPr lang="en-US"/>
        </a:p>
      </dgm:t>
    </dgm:pt>
    <dgm:pt modelId="{FA1B6C63-DD85-4EF3-B80C-2D2A98CA7FE0}">
      <dgm:prSet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US" sz="1200" b="1" i="0"/>
            <a:t>An example of a store of value is currency, which can be exchanged for goods and services.</a:t>
          </a:r>
          <a:endParaRPr lang="en-US" sz="1200" b="1"/>
        </a:p>
        <a:p>
          <a:pPr defTabSz="488950">
            <a:lnSpc>
              <a:spcPct val="90000"/>
            </a:lnSpc>
            <a:spcBef>
              <a:spcPct val="0"/>
            </a:spcBef>
            <a:spcAft>
              <a:spcPct val="35000"/>
            </a:spcAft>
          </a:pPr>
          <a:endParaRPr lang="en-US" sz="1000" dirty="0"/>
        </a:p>
      </dgm:t>
    </dgm:pt>
    <dgm:pt modelId="{5FACE67B-09C4-475C-9FF3-5901F093907B}" type="parTrans" cxnId="{5906D35A-6BD1-48D5-8315-D46C15E6E36D}">
      <dgm:prSet/>
      <dgm:spPr/>
      <dgm:t>
        <a:bodyPr/>
        <a:lstStyle/>
        <a:p>
          <a:endParaRPr lang="en-US"/>
        </a:p>
      </dgm:t>
    </dgm:pt>
    <dgm:pt modelId="{4134159A-9C85-4CEA-90BE-8C4A32B758A3}" type="sibTrans" cxnId="{5906D35A-6BD1-48D5-8315-D46C15E6E36D}">
      <dgm:prSet/>
      <dgm:spPr/>
      <dgm:t>
        <a:bodyPr/>
        <a:lstStyle/>
        <a:p>
          <a:endParaRPr lang="en-US"/>
        </a:p>
      </dgm:t>
    </dgm:pt>
    <dgm:pt modelId="{30461525-DF0A-46D8-8DB5-C02BA9A80BAE}">
      <dgm:prSet/>
      <dgm:spPr/>
      <dgm:t>
        <a:bodyPr/>
        <a:lstStyle/>
        <a:p>
          <a:endParaRPr lang="en-US"/>
        </a:p>
      </dgm:t>
    </dgm:pt>
    <dgm:pt modelId="{D14548F6-C086-4F3F-8DFA-DDA770A158C5}" type="parTrans" cxnId="{C2EA8256-1CCE-481D-91F6-2A236559C959}">
      <dgm:prSet/>
      <dgm:spPr/>
      <dgm:t>
        <a:bodyPr/>
        <a:lstStyle/>
        <a:p>
          <a:endParaRPr lang="en-US"/>
        </a:p>
      </dgm:t>
    </dgm:pt>
    <dgm:pt modelId="{DFF5D05C-E5CE-404F-8589-FDC089400952}" type="sibTrans" cxnId="{C2EA8256-1CCE-481D-91F6-2A236559C959}">
      <dgm:prSet/>
      <dgm:spPr/>
      <dgm:t>
        <a:bodyPr/>
        <a:lstStyle/>
        <a:p>
          <a:endParaRPr lang="en-US"/>
        </a:p>
      </dgm:t>
    </dgm:pt>
    <dgm:pt modelId="{55D700E5-6285-4545-A448-91B952689CA9}">
      <dgm:prSet/>
      <dgm:spPr/>
      <dgm:t>
        <a:bodyPr/>
        <a:lstStyle/>
        <a:p>
          <a:endParaRPr lang="en-US"/>
        </a:p>
      </dgm:t>
    </dgm:pt>
    <dgm:pt modelId="{9D460359-3AEF-4AF9-B6B5-FBE4319947F0}" type="parTrans" cxnId="{99AE1A60-F4E4-4504-B230-3DFDA09F7087}">
      <dgm:prSet/>
      <dgm:spPr/>
      <dgm:t>
        <a:bodyPr/>
        <a:lstStyle/>
        <a:p>
          <a:endParaRPr lang="en-US"/>
        </a:p>
      </dgm:t>
    </dgm:pt>
    <dgm:pt modelId="{77A8E977-CD9F-4EB5-B72D-708526DF6F53}" type="sibTrans" cxnId="{99AE1A60-F4E4-4504-B230-3DFDA09F7087}">
      <dgm:prSet/>
      <dgm:spPr/>
      <dgm:t>
        <a:bodyPr/>
        <a:lstStyle/>
        <a:p>
          <a:endParaRPr lang="en-US"/>
        </a:p>
      </dgm:t>
    </dgm:pt>
    <dgm:pt modelId="{D496E8A8-843D-4D99-936C-10976A51A279}" type="pres">
      <dgm:prSet presAssocID="{1441D6A5-1B88-4DBC-9D3E-A6BC431DAE1D}" presName="matrix" presStyleCnt="0">
        <dgm:presLayoutVars>
          <dgm:chMax val="1"/>
          <dgm:dir/>
          <dgm:resizeHandles val="exact"/>
        </dgm:presLayoutVars>
      </dgm:prSet>
      <dgm:spPr/>
    </dgm:pt>
    <dgm:pt modelId="{E0367E8D-5202-4A37-87A2-FC989BA210F5}" type="pres">
      <dgm:prSet presAssocID="{1441D6A5-1B88-4DBC-9D3E-A6BC431DAE1D}" presName="axisShape" presStyleLbl="bgShp" presStyleIdx="0" presStyleCnt="1"/>
      <dgm:spPr/>
    </dgm:pt>
    <dgm:pt modelId="{FF5AC912-E9CE-498E-8DD0-1702BC954A9D}" type="pres">
      <dgm:prSet presAssocID="{1441D6A5-1B88-4DBC-9D3E-A6BC431DAE1D}" presName="rect1" presStyleLbl="node1" presStyleIdx="0" presStyleCnt="4">
        <dgm:presLayoutVars>
          <dgm:chMax val="0"/>
          <dgm:chPref val="0"/>
          <dgm:bulletEnabled val="1"/>
        </dgm:presLayoutVars>
      </dgm:prSet>
      <dgm:spPr/>
    </dgm:pt>
    <dgm:pt modelId="{A81B71BD-B150-419A-A53D-367315FC45FE}" type="pres">
      <dgm:prSet presAssocID="{1441D6A5-1B88-4DBC-9D3E-A6BC431DAE1D}" presName="rect2" presStyleLbl="node1" presStyleIdx="1" presStyleCnt="4">
        <dgm:presLayoutVars>
          <dgm:chMax val="0"/>
          <dgm:chPref val="0"/>
          <dgm:bulletEnabled val="1"/>
        </dgm:presLayoutVars>
      </dgm:prSet>
      <dgm:spPr/>
    </dgm:pt>
    <dgm:pt modelId="{C25E31DA-2B1C-4D93-8D02-2531C4297CD6}" type="pres">
      <dgm:prSet presAssocID="{1441D6A5-1B88-4DBC-9D3E-A6BC431DAE1D}" presName="rect3" presStyleLbl="node1" presStyleIdx="2" presStyleCnt="4">
        <dgm:presLayoutVars>
          <dgm:chMax val="0"/>
          <dgm:chPref val="0"/>
          <dgm:bulletEnabled val="1"/>
        </dgm:presLayoutVars>
      </dgm:prSet>
      <dgm:spPr/>
    </dgm:pt>
    <dgm:pt modelId="{2B5A006C-1819-4498-BD0F-1E0356C5A8B9}" type="pres">
      <dgm:prSet presAssocID="{1441D6A5-1B88-4DBC-9D3E-A6BC431DAE1D}" presName="rect4" presStyleLbl="node1" presStyleIdx="3" presStyleCnt="4" custLinFactNeighborX="1385" custLinFactNeighborY="2737">
        <dgm:presLayoutVars>
          <dgm:chMax val="0"/>
          <dgm:chPref val="0"/>
          <dgm:bulletEnabled val="1"/>
        </dgm:presLayoutVars>
      </dgm:prSet>
      <dgm:spPr/>
    </dgm:pt>
  </dgm:ptLst>
  <dgm:cxnLst>
    <dgm:cxn modelId="{A7C51A0C-701D-4EE7-B992-3FFBBEA1EEE1}" type="presOf" srcId="{94025721-3D1B-4B00-BA42-C860BCA747B9}" destId="{A81B71BD-B150-419A-A53D-367315FC45FE}" srcOrd="0" destOrd="0" presId="urn:microsoft.com/office/officeart/2005/8/layout/matrix2"/>
    <dgm:cxn modelId="{A514C838-F1E3-445F-B752-5ECA8B1341CA}" type="presOf" srcId="{1441D6A5-1B88-4DBC-9D3E-A6BC431DAE1D}" destId="{D496E8A8-843D-4D99-936C-10976A51A279}" srcOrd="0" destOrd="0" presId="urn:microsoft.com/office/officeart/2005/8/layout/matrix2"/>
    <dgm:cxn modelId="{832CCA5C-C9AB-4AAA-AEC3-6F5BD841178C}" srcId="{1441D6A5-1B88-4DBC-9D3E-A6BC431DAE1D}" destId="{12C4ABAD-B024-41A2-9A8E-BBAD945BB7AF}" srcOrd="0" destOrd="0" parTransId="{B305F332-7802-415F-A4B1-7B4736EBE53D}" sibTransId="{18621F25-7551-4B66-A93D-B1F952F00FF0}"/>
    <dgm:cxn modelId="{7895E05D-2F85-4866-BE50-4E92BD7996D0}" srcId="{1441D6A5-1B88-4DBC-9D3E-A6BC431DAE1D}" destId="{94025721-3D1B-4B00-BA42-C860BCA747B9}" srcOrd="1" destOrd="0" parTransId="{C25D2952-31E1-4B83-8075-62F953BC1449}" sibTransId="{55FECC39-3A8E-4930-8977-5FB85DC1565F}"/>
    <dgm:cxn modelId="{99AE1A60-F4E4-4504-B230-3DFDA09F7087}" srcId="{1441D6A5-1B88-4DBC-9D3E-A6BC431DAE1D}" destId="{55D700E5-6285-4545-A448-91B952689CA9}" srcOrd="4" destOrd="0" parTransId="{9D460359-3AEF-4AF9-B6B5-FBE4319947F0}" sibTransId="{77A8E977-CD9F-4EB5-B72D-708526DF6F53}"/>
    <dgm:cxn modelId="{D727E744-CFC5-4071-90AD-FA5D45BCC2AD}" type="presOf" srcId="{12C4ABAD-B024-41A2-9A8E-BBAD945BB7AF}" destId="{FF5AC912-E9CE-498E-8DD0-1702BC954A9D}" srcOrd="0" destOrd="0" presId="urn:microsoft.com/office/officeart/2005/8/layout/matrix2"/>
    <dgm:cxn modelId="{DB956C55-5ACE-4512-B622-32DCC6CA8915}" srcId="{1441D6A5-1B88-4DBC-9D3E-A6BC431DAE1D}" destId="{D6DAA6EE-F3F5-4267-B0FB-84C90DE500EC}" srcOrd="3" destOrd="0" parTransId="{891B2193-B26C-418C-B071-AF132EAC99FE}" sibTransId="{A421901F-654C-49FE-BD03-CBF55AFB280A}"/>
    <dgm:cxn modelId="{C2EA8256-1CCE-481D-91F6-2A236559C959}" srcId="{1441D6A5-1B88-4DBC-9D3E-A6BC431DAE1D}" destId="{30461525-DF0A-46D8-8DB5-C02BA9A80BAE}" srcOrd="5" destOrd="0" parTransId="{D14548F6-C086-4F3F-8DFA-DDA770A158C5}" sibTransId="{DFF5D05C-E5CE-404F-8589-FDC089400952}"/>
    <dgm:cxn modelId="{18D17579-F907-407A-A332-F5BDD71EC9EF}" srcId="{1441D6A5-1B88-4DBC-9D3E-A6BC431DAE1D}" destId="{6C6C61CD-3D28-4792-9CF0-F6D29DE5D8B5}" srcOrd="8" destOrd="0" parTransId="{AE8A3A1B-7844-4C90-98DF-6AAE4C2CFF70}" sibTransId="{E67E7314-7E4B-4657-8B07-BF92102E6166}"/>
    <dgm:cxn modelId="{5906D35A-6BD1-48D5-8315-D46C15E6E36D}" srcId="{1441D6A5-1B88-4DBC-9D3E-A6BC431DAE1D}" destId="{FA1B6C63-DD85-4EF3-B80C-2D2A98CA7FE0}" srcOrd="2" destOrd="0" parTransId="{5FACE67B-09C4-475C-9FF3-5901F093907B}" sibTransId="{4134159A-9C85-4CEA-90BE-8C4A32B758A3}"/>
    <dgm:cxn modelId="{F802D783-BFDB-44A7-8353-8F139CD7EF79}" type="presOf" srcId="{FA1B6C63-DD85-4EF3-B80C-2D2A98CA7FE0}" destId="{C25E31DA-2B1C-4D93-8D02-2531C4297CD6}" srcOrd="0" destOrd="0" presId="urn:microsoft.com/office/officeart/2005/8/layout/matrix2"/>
    <dgm:cxn modelId="{A706DB86-DF17-4762-8FE2-EA8C15F60018}" type="presOf" srcId="{D6DAA6EE-F3F5-4267-B0FB-84C90DE500EC}" destId="{2B5A006C-1819-4498-BD0F-1E0356C5A8B9}" srcOrd="0" destOrd="0" presId="urn:microsoft.com/office/officeart/2005/8/layout/matrix2"/>
    <dgm:cxn modelId="{9784A1C1-E1E0-4906-998C-0DA7E3A118CF}" srcId="{1441D6A5-1B88-4DBC-9D3E-A6BC431DAE1D}" destId="{25FCF665-1DAE-4C56-8623-69F1CD5EABBF}" srcOrd="6" destOrd="0" parTransId="{860B758C-1350-4591-BFBA-4881D77B04EE}" sibTransId="{7702ABC3-8F89-436E-9043-75B2C0359309}"/>
    <dgm:cxn modelId="{FBD2D4FF-6E0B-4645-B285-7401F039F417}" srcId="{1441D6A5-1B88-4DBC-9D3E-A6BC431DAE1D}" destId="{C1775CB1-DA20-409E-B4CE-60ECBD888847}" srcOrd="7" destOrd="0" parTransId="{0F33DAB6-8F94-439D-8F56-7009A24C574E}" sibTransId="{43DA8F2F-9DB3-4C01-8C2D-DB264D15CBD0}"/>
    <dgm:cxn modelId="{F4E4107A-713E-4D72-99EE-CFE8F4F04B25}" type="presParOf" srcId="{D496E8A8-843D-4D99-936C-10976A51A279}" destId="{E0367E8D-5202-4A37-87A2-FC989BA210F5}" srcOrd="0" destOrd="0" presId="urn:microsoft.com/office/officeart/2005/8/layout/matrix2"/>
    <dgm:cxn modelId="{2A90F9C4-9B3D-46F1-84B2-00EE92268065}" type="presParOf" srcId="{D496E8A8-843D-4D99-936C-10976A51A279}" destId="{FF5AC912-E9CE-498E-8DD0-1702BC954A9D}" srcOrd="1" destOrd="0" presId="urn:microsoft.com/office/officeart/2005/8/layout/matrix2"/>
    <dgm:cxn modelId="{D5285B26-46AB-45A9-88B2-F06F50D765B9}" type="presParOf" srcId="{D496E8A8-843D-4D99-936C-10976A51A279}" destId="{A81B71BD-B150-419A-A53D-367315FC45FE}" srcOrd="2" destOrd="0" presId="urn:microsoft.com/office/officeart/2005/8/layout/matrix2"/>
    <dgm:cxn modelId="{5A993543-A10F-4C8A-8BCA-DC0928C61591}" type="presParOf" srcId="{D496E8A8-843D-4D99-936C-10976A51A279}" destId="{C25E31DA-2B1C-4D93-8D02-2531C4297CD6}" srcOrd="3" destOrd="0" presId="urn:microsoft.com/office/officeart/2005/8/layout/matrix2"/>
    <dgm:cxn modelId="{A1C065E8-BB79-4901-AF36-F550127C3B4C}" type="presParOf" srcId="{D496E8A8-843D-4D99-936C-10976A51A279}" destId="{2B5A006C-1819-4498-BD0F-1E0356C5A8B9}" srcOrd="4" destOrd="0" presId="urn:microsoft.com/office/officeart/2005/8/layout/matrix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DB0B9F9-9641-415E-9DF4-9DE6437C283B}">
      <dsp:nvSpPr>
        <dsp:cNvPr id="0" name=""/>
        <dsp:cNvSpPr/>
      </dsp:nvSpPr>
      <dsp:spPr>
        <a:xfrm>
          <a:off x="0" y="281519"/>
          <a:ext cx="7924800" cy="453600"/>
        </a:xfrm>
        <a:prstGeom prst="rect">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4B5EE92-4201-4FC5-8501-CB41E5EE30B2}">
      <dsp:nvSpPr>
        <dsp:cNvPr id="0" name=""/>
        <dsp:cNvSpPr/>
      </dsp:nvSpPr>
      <dsp:spPr>
        <a:xfrm>
          <a:off x="396240" y="15839"/>
          <a:ext cx="5547360" cy="531360"/>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677" tIns="0" rIns="209677" bIns="0" numCol="1" spcCol="1270" anchor="ctr" anchorCtr="0">
          <a:noAutofit/>
        </a:bodyPr>
        <a:lstStyle/>
        <a:p>
          <a:pPr marL="0" lvl="0" indent="0" algn="l" defTabSz="1066800">
            <a:lnSpc>
              <a:spcPct val="90000"/>
            </a:lnSpc>
            <a:spcBef>
              <a:spcPct val="0"/>
            </a:spcBef>
            <a:spcAft>
              <a:spcPct val="35000"/>
            </a:spcAft>
            <a:buNone/>
          </a:pPr>
          <a:r>
            <a:rPr lang="en-US" sz="2400" b="1" kern="1200" dirty="0">
              <a:solidFill>
                <a:schemeClr val="tx1"/>
              </a:solidFill>
            </a:rPr>
            <a:t>Medium of Exchange</a:t>
          </a:r>
        </a:p>
      </dsp:txBody>
      <dsp:txXfrm>
        <a:off x="422179" y="41778"/>
        <a:ext cx="5495482" cy="479482"/>
      </dsp:txXfrm>
    </dsp:sp>
    <dsp:sp modelId="{8A8E4BAF-5B8F-411D-B41C-A82DFEBFF625}">
      <dsp:nvSpPr>
        <dsp:cNvPr id="0" name=""/>
        <dsp:cNvSpPr/>
      </dsp:nvSpPr>
      <dsp:spPr>
        <a:xfrm>
          <a:off x="0" y="1098000"/>
          <a:ext cx="7924800" cy="453600"/>
        </a:xfrm>
        <a:prstGeom prst="rect">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BE82D3E-5DEE-4B09-B6FE-6F9D9056B354}">
      <dsp:nvSpPr>
        <dsp:cNvPr id="0" name=""/>
        <dsp:cNvSpPr/>
      </dsp:nvSpPr>
      <dsp:spPr>
        <a:xfrm>
          <a:off x="396240" y="832320"/>
          <a:ext cx="5547360" cy="531360"/>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677" tIns="0" rIns="209677" bIns="0" numCol="1" spcCol="1270" anchor="ctr" anchorCtr="0">
          <a:noAutofit/>
        </a:bodyPr>
        <a:lstStyle/>
        <a:p>
          <a:pPr marL="0" lvl="0" indent="0" algn="l" defTabSz="1066800">
            <a:lnSpc>
              <a:spcPct val="90000"/>
            </a:lnSpc>
            <a:spcBef>
              <a:spcPct val="0"/>
            </a:spcBef>
            <a:spcAft>
              <a:spcPct val="35000"/>
            </a:spcAft>
            <a:buNone/>
          </a:pPr>
          <a:r>
            <a:rPr lang="en-US" sz="2400" b="1" kern="1200" dirty="0">
              <a:solidFill>
                <a:schemeClr val="tx1"/>
              </a:solidFill>
            </a:rPr>
            <a:t>Measure of Value</a:t>
          </a:r>
        </a:p>
      </dsp:txBody>
      <dsp:txXfrm>
        <a:off x="422179" y="858259"/>
        <a:ext cx="5495482" cy="479482"/>
      </dsp:txXfrm>
    </dsp:sp>
    <dsp:sp modelId="{6D8BC408-D4DA-4D80-AC95-3EFBAE15363F}">
      <dsp:nvSpPr>
        <dsp:cNvPr id="0" name=""/>
        <dsp:cNvSpPr/>
      </dsp:nvSpPr>
      <dsp:spPr>
        <a:xfrm>
          <a:off x="0" y="1914480"/>
          <a:ext cx="7924800" cy="453600"/>
        </a:xfrm>
        <a:prstGeom prst="rect">
          <a:avLst/>
        </a:prstGeom>
        <a:solidFill>
          <a:schemeClr val="lt1">
            <a:alpha val="90000"/>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AEF57C5-A25D-4BBD-B9DB-640EA988791A}">
      <dsp:nvSpPr>
        <dsp:cNvPr id="0" name=""/>
        <dsp:cNvSpPr/>
      </dsp:nvSpPr>
      <dsp:spPr>
        <a:xfrm>
          <a:off x="396240" y="1648800"/>
          <a:ext cx="5547360" cy="531360"/>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677" tIns="0" rIns="209677" bIns="0" numCol="1" spcCol="1270" anchor="ctr" anchorCtr="0">
          <a:noAutofit/>
        </a:bodyPr>
        <a:lstStyle/>
        <a:p>
          <a:pPr marL="0" lvl="0" indent="0" algn="l" defTabSz="1066800">
            <a:lnSpc>
              <a:spcPct val="90000"/>
            </a:lnSpc>
            <a:spcBef>
              <a:spcPct val="0"/>
            </a:spcBef>
            <a:spcAft>
              <a:spcPct val="35000"/>
            </a:spcAft>
            <a:buNone/>
          </a:pPr>
          <a:r>
            <a:rPr lang="en-US" sz="2400" b="1" kern="1200" dirty="0">
              <a:solidFill>
                <a:schemeClr val="tx1"/>
              </a:solidFill>
            </a:rPr>
            <a:t>Standard of Deferred  Payments</a:t>
          </a:r>
        </a:p>
      </dsp:txBody>
      <dsp:txXfrm>
        <a:off x="422179" y="1674739"/>
        <a:ext cx="5495482" cy="479482"/>
      </dsp:txXfrm>
    </dsp:sp>
    <dsp:sp modelId="{D59389B5-D9CD-452E-A5FD-933089C754E7}">
      <dsp:nvSpPr>
        <dsp:cNvPr id="0" name=""/>
        <dsp:cNvSpPr/>
      </dsp:nvSpPr>
      <dsp:spPr>
        <a:xfrm>
          <a:off x="0" y="2730960"/>
          <a:ext cx="7924800" cy="453600"/>
        </a:xfrm>
        <a:prstGeom prst="rect">
          <a:avLst/>
        </a:prstGeom>
        <a:solidFill>
          <a:schemeClr val="lt1">
            <a:alpha val="90000"/>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AE9B1A6-2076-41A2-8390-3B9160B011E8}">
      <dsp:nvSpPr>
        <dsp:cNvPr id="0" name=""/>
        <dsp:cNvSpPr/>
      </dsp:nvSpPr>
      <dsp:spPr>
        <a:xfrm>
          <a:off x="396240" y="2465280"/>
          <a:ext cx="5547360" cy="531360"/>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677" tIns="0" rIns="209677" bIns="0" numCol="1" spcCol="1270" anchor="ctr" anchorCtr="0">
          <a:noAutofit/>
        </a:bodyPr>
        <a:lstStyle/>
        <a:p>
          <a:pPr marL="0" lvl="0" indent="0" algn="l" defTabSz="1066800">
            <a:lnSpc>
              <a:spcPct val="90000"/>
            </a:lnSpc>
            <a:spcBef>
              <a:spcPct val="0"/>
            </a:spcBef>
            <a:spcAft>
              <a:spcPct val="35000"/>
            </a:spcAft>
            <a:buNone/>
          </a:pPr>
          <a:r>
            <a:rPr lang="en-US" sz="2400" b="1" kern="1200" dirty="0">
              <a:solidFill>
                <a:schemeClr val="tx1"/>
              </a:solidFill>
            </a:rPr>
            <a:t>Store of Value</a:t>
          </a:r>
        </a:p>
      </dsp:txBody>
      <dsp:txXfrm>
        <a:off x="422179" y="2491219"/>
        <a:ext cx="5495482" cy="47948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0367E8D-5202-4A37-87A2-FC989BA210F5}">
      <dsp:nvSpPr>
        <dsp:cNvPr id="0" name=""/>
        <dsp:cNvSpPr/>
      </dsp:nvSpPr>
      <dsp:spPr>
        <a:xfrm>
          <a:off x="393700" y="0"/>
          <a:ext cx="5232400" cy="5232400"/>
        </a:xfrm>
        <a:prstGeom prst="quadArrow">
          <a:avLst>
            <a:gd name="adj1" fmla="val 2000"/>
            <a:gd name="adj2" fmla="val 4000"/>
            <a:gd name="adj3" fmla="val 5000"/>
          </a:avLst>
        </a:prstGeom>
        <a:solidFill>
          <a:schemeClr val="accent2">
            <a:tint val="40000"/>
            <a:hueOff val="0"/>
            <a:satOff val="0"/>
            <a:lumOff val="0"/>
            <a:alphaOff val="0"/>
          </a:schemeClr>
        </a:solidFill>
        <a:ln w="9525" cap="flat" cmpd="sng" algn="ctr">
          <a:solidFill>
            <a:schemeClr val="accent2">
              <a:hueOff val="0"/>
              <a:satOff val="0"/>
              <a:lumOff val="0"/>
              <a:alphaOff val="0"/>
            </a:schemeClr>
          </a:solidFill>
          <a:prstDash val="solid"/>
        </a:ln>
        <a:effectLst/>
        <a:scene3d>
          <a:camera prst="orthographicFront">
            <a:rot lat="0" lon="0" rev="0"/>
          </a:camera>
          <a:lightRig rig="contrasting" dir="t">
            <a:rot lat="0" lon="0" rev="1200000"/>
          </a:lightRig>
        </a:scene3d>
        <a:sp3d z="-300000" prstMaterial="plastic"/>
      </dsp:spPr>
      <dsp:style>
        <a:lnRef idx="1">
          <a:scrgbClr r="0" g="0" b="0"/>
        </a:lnRef>
        <a:fillRef idx="1">
          <a:scrgbClr r="0" g="0" b="0"/>
        </a:fillRef>
        <a:effectRef idx="0">
          <a:scrgbClr r="0" g="0" b="0"/>
        </a:effectRef>
        <a:fontRef idx="minor"/>
      </dsp:style>
    </dsp:sp>
    <dsp:sp modelId="{FF5AC912-E9CE-498E-8DD0-1702BC954A9D}">
      <dsp:nvSpPr>
        <dsp:cNvPr id="0" name=""/>
        <dsp:cNvSpPr/>
      </dsp:nvSpPr>
      <dsp:spPr>
        <a:xfrm>
          <a:off x="733806" y="340106"/>
          <a:ext cx="2092960" cy="2092960"/>
        </a:xfrm>
        <a:prstGeom prst="roundRect">
          <a:avLst/>
        </a:prstGeom>
        <a:solidFill>
          <a:schemeClr val="accent2">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n-US" sz="1200" b="1" i="0" kern="1200"/>
            <a:t>A store of value is something that people use to transfer purchasing power from the present to the future.</a:t>
          </a:r>
          <a:endParaRPr lang="en-US" sz="1200" b="1" kern="1200"/>
        </a:p>
        <a:p>
          <a:pPr lvl="0" algn="ctr" defTabSz="711200">
            <a:lnSpc>
              <a:spcPct val="90000"/>
            </a:lnSpc>
            <a:spcBef>
              <a:spcPct val="0"/>
            </a:spcBef>
            <a:spcAft>
              <a:spcPct val="35000"/>
            </a:spcAft>
            <a:buNone/>
          </a:pPr>
          <a:endParaRPr lang="en-US" sz="1200" b="1" kern="1200" dirty="0"/>
        </a:p>
      </dsp:txBody>
      <dsp:txXfrm>
        <a:off x="835976" y="442276"/>
        <a:ext cx="1888620" cy="1888620"/>
      </dsp:txXfrm>
    </dsp:sp>
    <dsp:sp modelId="{A81B71BD-B150-419A-A53D-367315FC45FE}">
      <dsp:nvSpPr>
        <dsp:cNvPr id="0" name=""/>
        <dsp:cNvSpPr/>
      </dsp:nvSpPr>
      <dsp:spPr>
        <a:xfrm>
          <a:off x="3193034" y="340106"/>
          <a:ext cx="2092960" cy="2092960"/>
        </a:xfrm>
        <a:prstGeom prst="roundRect">
          <a:avLst/>
        </a:prstGeom>
        <a:solidFill>
          <a:schemeClr val="accent2">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n-US" sz="1200" b="1" i="0" kern="1200"/>
            <a:t>If the value of currency becomes unpredictable, such as in times of hyperinflation, investors and consumers will shift to alternative stores of value, such as gold, silver, precious stones and real estate.</a:t>
          </a:r>
          <a:endParaRPr lang="en-US" sz="1200" b="1" kern="1200"/>
        </a:p>
        <a:p>
          <a:pPr lvl="0" algn="ctr" defTabSz="533400">
            <a:lnSpc>
              <a:spcPct val="90000"/>
            </a:lnSpc>
            <a:spcBef>
              <a:spcPct val="0"/>
            </a:spcBef>
            <a:spcAft>
              <a:spcPct val="35000"/>
            </a:spcAft>
            <a:buNone/>
          </a:pPr>
          <a:endParaRPr lang="en-US" sz="1000" kern="1200" dirty="0"/>
        </a:p>
      </dsp:txBody>
      <dsp:txXfrm>
        <a:off x="3295204" y="442276"/>
        <a:ext cx="1888620" cy="1888620"/>
      </dsp:txXfrm>
    </dsp:sp>
    <dsp:sp modelId="{C25E31DA-2B1C-4D93-8D02-2531C4297CD6}">
      <dsp:nvSpPr>
        <dsp:cNvPr id="0" name=""/>
        <dsp:cNvSpPr/>
      </dsp:nvSpPr>
      <dsp:spPr>
        <a:xfrm>
          <a:off x="733806" y="2799334"/>
          <a:ext cx="2092960" cy="2092960"/>
        </a:xfrm>
        <a:prstGeom prst="roundRect">
          <a:avLst/>
        </a:prstGeom>
        <a:solidFill>
          <a:schemeClr val="accent2">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n-US" sz="1200" b="1" i="0" kern="1200"/>
            <a:t>An example of a store of value is currency, which can be exchanged for goods and services.</a:t>
          </a:r>
          <a:endParaRPr lang="en-US" sz="1200" b="1" kern="1200"/>
        </a:p>
        <a:p>
          <a:pPr lvl="0" algn="ctr" defTabSz="488950">
            <a:lnSpc>
              <a:spcPct val="90000"/>
            </a:lnSpc>
            <a:spcBef>
              <a:spcPct val="0"/>
            </a:spcBef>
            <a:spcAft>
              <a:spcPct val="35000"/>
            </a:spcAft>
            <a:buNone/>
          </a:pPr>
          <a:endParaRPr lang="en-US" sz="1000" kern="1200" dirty="0"/>
        </a:p>
      </dsp:txBody>
      <dsp:txXfrm>
        <a:off x="835976" y="2901504"/>
        <a:ext cx="1888620" cy="1888620"/>
      </dsp:txXfrm>
    </dsp:sp>
    <dsp:sp modelId="{2B5A006C-1819-4498-BD0F-1E0356C5A8B9}">
      <dsp:nvSpPr>
        <dsp:cNvPr id="0" name=""/>
        <dsp:cNvSpPr/>
      </dsp:nvSpPr>
      <dsp:spPr>
        <a:xfrm>
          <a:off x="3222021" y="2856618"/>
          <a:ext cx="2092960" cy="2092960"/>
        </a:xfrm>
        <a:prstGeom prst="roundRect">
          <a:avLst/>
        </a:prstGeom>
        <a:solidFill>
          <a:schemeClr val="accent2">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b="1" kern="1200"/>
            <a:t>Because of this store of value function of money, large quantities of money are hoarded</a:t>
          </a:r>
          <a:endParaRPr lang="en-US" sz="1200" b="1" kern="1200" dirty="0"/>
        </a:p>
      </dsp:txBody>
      <dsp:txXfrm>
        <a:off x="3324191" y="2958788"/>
        <a:ext cx="1888620" cy="1888620"/>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matrix2">
  <dgm:title val=""/>
  <dgm:desc val=""/>
  <dgm:catLst>
    <dgm:cat type="matrix" pri="3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primFontSz" for="ch" ptType="node" op="equ" val="65"/>
          <dgm:constr type="w" for="ch" forName="axisShape" refType="w"/>
          <dgm:constr type="h" for="ch" forName="axisShape" refType="h"/>
          <dgm:constr type="w" for="ch" forName="rect1" refType="w" fact="0.4"/>
          <dgm:constr type="h" for="ch" forName="rect1" refType="w" fact="0.4"/>
          <dgm:constr type="l" for="ch" forName="rect1" refType="w" fact="0.065"/>
          <dgm:constr type="t" for="ch" forName="rect1" refType="h" fact="0.065"/>
          <dgm:constr type="w" for="ch" forName="rect2" refType="w" fact="0.4"/>
          <dgm:constr type="h" for="ch" forName="rect2" refType="h" fact="0.4"/>
          <dgm:constr type="r" for="ch" forName="rect2" refType="w" fact="0.935"/>
          <dgm:constr type="t" for="ch" forName="rect2" refType="h" fact="0.065"/>
          <dgm:constr type="w" for="ch" forName="rect3" refType="w" fact="0.4"/>
          <dgm:constr type="h" for="ch" forName="rect3" refType="w" fact="0.4"/>
          <dgm:constr type="l" for="ch" forName="rect3" refType="w" fact="0.065"/>
          <dgm:constr type="b" for="ch" forName="rect3" refType="h" fact="0.935"/>
          <dgm:constr type="w" for="ch" forName="rect4" refType="w" fact="0.4"/>
          <dgm:constr type="h" for="ch" forName="rect4" refType="h" fact="0.4"/>
          <dgm:constr type="r" for="ch" forName="rect4" refType="w" fact="0.935"/>
          <dgm:constr type="b" for="ch" forName="rect4" refType="h" fact="0.935"/>
        </dgm:constrLst>
      </dgm:if>
      <dgm:else name="Name2">
        <dgm:constrLst>
          <dgm:constr type="primFontSz" for="ch" ptType="node" op="equ" val="65"/>
          <dgm:constr type="w" for="ch" forName="axisShape" refType="w"/>
          <dgm:constr type="h" for="ch" forName="axisShape" refType="h"/>
          <dgm:constr type="w" for="ch" forName="rect1" refType="w" fact="0.4"/>
          <dgm:constr type="h" for="ch" forName="rect1" refType="w" fact="0.4"/>
          <dgm:constr type="r" for="ch" forName="rect1" refType="w" fact="0.935"/>
          <dgm:constr type="t" for="ch" forName="rect1" refType="h" fact="0.065"/>
          <dgm:constr type="w" for="ch" forName="rect2" refType="w" fact="0.4"/>
          <dgm:constr type="h" for="ch" forName="rect2" refType="h" fact="0.4"/>
          <dgm:constr type="l" for="ch" forName="rect2" refType="w" fact="0.065"/>
          <dgm:constr type="t" for="ch" forName="rect2" refType="h" fact="0.065"/>
          <dgm:constr type="w" for="ch" forName="rect3" refType="w" fact="0.4"/>
          <dgm:constr type="h" for="ch" forName="rect3" refType="w" fact="0.4"/>
          <dgm:constr type="r" for="ch" forName="rect3" refType="w" fact="0.935"/>
          <dgm:constr type="b" for="ch" forName="rect3" refType="h" fact="0.935"/>
          <dgm:constr type="w" for="ch" forName="rect4" refType="w" fact="0.4"/>
          <dgm:constr type="h" for="ch" forName="rect4" refType="h" fact="0.4"/>
          <dgm:constr type="l" for="ch" forName="rect4" refType="w" fact="0.065"/>
          <dgm:constr type="b" for="ch" forName="rect4" refType="h" fact="0.935"/>
        </dgm:constrLst>
      </dgm:else>
    </dgm:choose>
    <dgm:ruleLst/>
    <dgm:choose name="Name3">
      <dgm:if name="Name4" axis="ch" ptType="node" func="cnt" op="gte" val="1">
        <dgm:layoutNode name="axisShape" styleLbl="bgShp">
          <dgm:alg type="sp"/>
          <dgm:shape xmlns:r="http://schemas.openxmlformats.org/officeDocument/2006/relationships" type="quadArrow" r:blip="">
            <dgm:adjLst>
              <dgm:adj idx="1" val="0.02"/>
              <dgm:adj idx="2" val="0.04"/>
              <dgm:adj idx="3" val="0.05"/>
            </dgm:adjLst>
          </dgm:shape>
          <dgm:presOf/>
          <dgm:constrLst/>
          <dgm:ruleLst/>
        </dgm:layoutNode>
        <dgm:layoutNode name="rect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7/5/2021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7/5/2021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7/5/2021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7/5/2021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7/5/2021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7/5/2021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7/5/2021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7/5/2021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7/5/2021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7/5/2021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 /><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 /><Relationship Id="rId2" Type="http://schemas.openxmlformats.org/officeDocument/2006/relationships/diagramData" Target="../diagrams/data1.xml" /><Relationship Id="rId1" Type="http://schemas.openxmlformats.org/officeDocument/2006/relationships/slideLayout" Target="../slideLayouts/slideLayout2.xml" /><Relationship Id="rId6" Type="http://schemas.microsoft.com/office/2007/relationships/diagramDrawing" Target="../diagrams/drawing1.xml" /><Relationship Id="rId5" Type="http://schemas.openxmlformats.org/officeDocument/2006/relationships/diagramColors" Target="../diagrams/colors1.xml" /><Relationship Id="rId4" Type="http://schemas.openxmlformats.org/officeDocument/2006/relationships/diagramQuickStyle" Target="../diagrams/quickStyle1.xml" /></Relationships>
</file>

<file path=ppt/slides/_rels/slide3.xml.rels><?xml version="1.0" encoding="UTF-8" standalone="yes"?>
<Relationships xmlns="http://schemas.openxmlformats.org/package/2006/relationships"><Relationship Id="rId2" Type="http://schemas.openxmlformats.org/officeDocument/2006/relationships/image" Target="../media/image2.png" /><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2" Type="http://schemas.openxmlformats.org/officeDocument/2006/relationships/image" Target="../media/image4.png" /><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 /><Relationship Id="rId7" Type="http://schemas.microsoft.com/office/2007/relationships/diagramDrawing" Target="../diagrams/drawing2.xml" /><Relationship Id="rId2" Type="http://schemas.openxmlformats.org/officeDocument/2006/relationships/image" Target="../media/image5.png" /><Relationship Id="rId1" Type="http://schemas.openxmlformats.org/officeDocument/2006/relationships/slideLayout" Target="../slideLayouts/slideLayout2.xml" /><Relationship Id="rId6" Type="http://schemas.openxmlformats.org/officeDocument/2006/relationships/diagramColors" Target="../diagrams/colors2.xml" /><Relationship Id="rId5" Type="http://schemas.openxmlformats.org/officeDocument/2006/relationships/diagramQuickStyle" Target="../diagrams/quickStyle2.xml" /><Relationship Id="rId4" Type="http://schemas.openxmlformats.org/officeDocument/2006/relationships/diagramLayout" Target="../diagrams/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1066800"/>
            <a:ext cx="7696200" cy="762000"/>
          </a:xfrm>
          <a:ln>
            <a:solidFill>
              <a:schemeClr val="tx2"/>
            </a:solidFill>
          </a:ln>
          <a:effectLst>
            <a:glow rad="101600">
              <a:schemeClr val="accent1">
                <a:satMod val="175000"/>
                <a:alpha val="40000"/>
              </a:schemeClr>
            </a:glow>
            <a:outerShdw blurRad="50800" dist="38100" dir="5400000" algn="t" rotWithShape="0">
              <a:prstClr val="black">
                <a:alpha val="40000"/>
              </a:prstClr>
            </a:outerShdw>
          </a:effectLst>
        </p:spPr>
        <p:txBody>
          <a:bodyPr>
            <a:normAutofit fontScale="90000"/>
          </a:bodyPr>
          <a:lstStyle/>
          <a:p>
            <a:br>
              <a:rPr lang="en-US" sz="4800" dirty="0">
                <a:solidFill>
                  <a:schemeClr val="accent1">
                    <a:lumMod val="75000"/>
                  </a:schemeClr>
                </a:solidFill>
                <a:latin typeface="Algerian" pitchFamily="82" charset="0"/>
              </a:rPr>
            </a:br>
            <a:br>
              <a:rPr lang="en-US" sz="4800" dirty="0">
                <a:solidFill>
                  <a:schemeClr val="accent1">
                    <a:lumMod val="75000"/>
                  </a:schemeClr>
                </a:solidFill>
                <a:latin typeface="Algerian" pitchFamily="82" charset="0"/>
              </a:rPr>
            </a:br>
            <a:br>
              <a:rPr lang="en-US" sz="4800" dirty="0">
                <a:solidFill>
                  <a:schemeClr val="accent1">
                    <a:lumMod val="75000"/>
                  </a:schemeClr>
                </a:solidFill>
                <a:latin typeface="Algerian" pitchFamily="82" charset="0"/>
              </a:rPr>
            </a:br>
            <a:r>
              <a:rPr lang="en-US" sz="4800" dirty="0">
                <a:solidFill>
                  <a:srgbClr val="002060"/>
                </a:solidFill>
                <a:latin typeface="Algerian" pitchFamily="82" charset="0"/>
              </a:rPr>
              <a:t>Topic: Functions of MONEY</a:t>
            </a:r>
            <a:br>
              <a:rPr lang="en-US" sz="4800" dirty="0">
                <a:solidFill>
                  <a:schemeClr val="accent1">
                    <a:lumMod val="75000"/>
                  </a:schemeClr>
                </a:solidFill>
                <a:latin typeface="Algerian" pitchFamily="82" charset="0"/>
              </a:rPr>
            </a:br>
            <a:br>
              <a:rPr lang="en-US" sz="4800" dirty="0">
                <a:latin typeface="Algerian" pitchFamily="82" charset="0"/>
              </a:rPr>
            </a:br>
            <a:br>
              <a:rPr lang="en-US" sz="4800" dirty="0">
                <a:latin typeface="Algerian" pitchFamily="82" charset="0"/>
              </a:rPr>
            </a:br>
            <a:endParaRPr lang="en-US" sz="4800" dirty="0">
              <a:latin typeface="Algerian" pitchFamily="82" charset="0"/>
            </a:endParaRPr>
          </a:p>
        </p:txBody>
      </p:sp>
      <p:sp>
        <p:nvSpPr>
          <p:cNvPr id="3" name="Subtitle 2"/>
          <p:cNvSpPr>
            <a:spLocks noGrp="1"/>
          </p:cNvSpPr>
          <p:nvPr>
            <p:ph type="subTitle" idx="1"/>
          </p:nvPr>
        </p:nvSpPr>
        <p:spPr>
          <a:xfrm>
            <a:off x="1371600" y="4876800"/>
            <a:ext cx="6400800" cy="1447800"/>
          </a:xfrm>
          <a:ln/>
          <a:effectLst>
            <a:innerShdw blurRad="63500" dist="50800" dir="16200000">
              <a:prstClr val="black">
                <a:alpha val="50000"/>
              </a:prstClr>
            </a:innerShdw>
          </a:effectLst>
        </p:spPr>
        <p:style>
          <a:lnRef idx="1">
            <a:schemeClr val="accent1"/>
          </a:lnRef>
          <a:fillRef idx="2">
            <a:schemeClr val="accent1"/>
          </a:fillRef>
          <a:effectRef idx="1">
            <a:schemeClr val="accent1"/>
          </a:effectRef>
          <a:fontRef idx="minor">
            <a:schemeClr val="dk1"/>
          </a:fontRef>
        </p:style>
        <p:txBody>
          <a:bodyPr>
            <a:normAutofit fontScale="70000" lnSpcReduction="20000"/>
          </a:bodyPr>
          <a:lstStyle/>
          <a:p>
            <a:r>
              <a:rPr lang="en-US" b="1" dirty="0">
                <a:solidFill>
                  <a:schemeClr val="tx1"/>
                </a:solidFill>
                <a:latin typeface="+mj-lt"/>
              </a:rPr>
              <a:t>Submitted by</a:t>
            </a:r>
          </a:p>
          <a:p>
            <a:r>
              <a:rPr lang="en-US" b="1" dirty="0">
                <a:solidFill>
                  <a:schemeClr val="tx1"/>
                </a:solidFill>
                <a:latin typeface="+mj-lt"/>
              </a:rPr>
              <a:t>Mrs Anindita Chakravarty</a:t>
            </a:r>
          </a:p>
          <a:p>
            <a:r>
              <a:rPr lang="en-US" b="1" dirty="0">
                <a:solidFill>
                  <a:schemeClr val="tx1"/>
                </a:solidFill>
                <a:latin typeface="+mj-lt"/>
              </a:rPr>
              <a:t>Assistant Professor (Department of Economics)</a:t>
            </a:r>
          </a:p>
          <a:p>
            <a:r>
              <a:rPr lang="en-US" b="1" dirty="0">
                <a:solidFill>
                  <a:schemeClr val="tx1"/>
                </a:solidFill>
                <a:latin typeface="+mj-lt"/>
              </a:rPr>
              <a:t>Silapathar College, Dhemaji</a:t>
            </a:r>
          </a:p>
        </p:txBody>
      </p:sp>
      <p:pic>
        <p:nvPicPr>
          <p:cNvPr id="2050" name="Picture 2"/>
          <p:cNvPicPr>
            <a:picLocks noChangeAspect="1" noChangeArrowheads="1"/>
          </p:cNvPicPr>
          <p:nvPr/>
        </p:nvPicPr>
        <p:blipFill>
          <a:blip r:embed="rId2">
            <a:duotone>
              <a:prstClr val="black"/>
              <a:schemeClr val="accent1">
                <a:tint val="45000"/>
                <a:satMod val="400000"/>
              </a:schemeClr>
            </a:duotone>
          </a:blip>
          <a:srcRect/>
          <a:stretch>
            <a:fillRect/>
          </a:stretch>
        </p:blipFill>
        <p:spPr bwMode="auto">
          <a:xfrm>
            <a:off x="3352800" y="2209800"/>
            <a:ext cx="2438400" cy="2244457"/>
          </a:xfrm>
          <a:prstGeom prst="rect">
            <a:avLst/>
          </a:prstGeom>
          <a:ln>
            <a:headEnd/>
            <a:tailEnd/>
          </a:ln>
        </p:spPr>
        <p:style>
          <a:lnRef idx="1">
            <a:schemeClr val="accent4"/>
          </a:lnRef>
          <a:fillRef idx="2">
            <a:schemeClr val="accent4"/>
          </a:fillRef>
          <a:effectRef idx="1">
            <a:schemeClr val="accent4"/>
          </a:effectRef>
          <a:fontRef idx="minor">
            <a:schemeClr val="dk1"/>
          </a:fontRef>
        </p:style>
      </p:pic>
    </p:spTree>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a:ln>
            <a:solidFill>
              <a:schemeClr val="tx2">
                <a:lumMod val="75000"/>
              </a:schemeClr>
            </a:solidFill>
          </a:ln>
          <a:effectLst>
            <a:glow rad="63500">
              <a:schemeClr val="accent4">
                <a:satMod val="175000"/>
                <a:alpha val="40000"/>
              </a:schemeClr>
            </a:glow>
          </a:effectLst>
        </p:spPr>
        <p:txBody>
          <a:bodyPr>
            <a:normAutofit fontScale="90000"/>
          </a:bodyPr>
          <a:lstStyle/>
          <a:p>
            <a:r>
              <a:rPr lang="en-US" sz="3200" dirty="0">
                <a:latin typeface="Algerian" pitchFamily="82" charset="0"/>
              </a:rPr>
              <a:t>FUNCTIONS OF MONEY</a:t>
            </a:r>
          </a:p>
        </p:txBody>
      </p:sp>
      <p:graphicFrame>
        <p:nvGraphicFramePr>
          <p:cNvPr id="4" name="Content Placeholder 3"/>
          <p:cNvGraphicFramePr>
            <a:graphicFrameLocks noGrp="1"/>
          </p:cNvGraphicFramePr>
          <p:nvPr>
            <p:ph idx="1"/>
          </p:nvPr>
        </p:nvGraphicFramePr>
        <p:xfrm>
          <a:off x="609600" y="2438400"/>
          <a:ext cx="7924800" cy="3200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ectangle 4"/>
          <p:cNvSpPr/>
          <p:nvPr/>
        </p:nvSpPr>
        <p:spPr>
          <a:xfrm>
            <a:off x="685800" y="1143000"/>
            <a:ext cx="7848600" cy="68580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latin typeface="+mj-lt"/>
              </a:rPr>
              <a:t>Money  performs four important functions each of which overcomes the difficulties of barter system. These are mentioned as below: </a:t>
            </a:r>
          </a:p>
        </p:txBody>
      </p:sp>
      <p:sp>
        <p:nvSpPr>
          <p:cNvPr id="6" name="Down Arrow 5"/>
          <p:cNvSpPr/>
          <p:nvPr/>
        </p:nvSpPr>
        <p:spPr>
          <a:xfrm>
            <a:off x="4343400" y="1905000"/>
            <a:ext cx="304800" cy="457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2438400" y="6019800"/>
            <a:ext cx="6096000" cy="533400"/>
          </a:xfrm>
          <a:prstGeom prst="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i="1" dirty="0">
                <a:solidFill>
                  <a:srgbClr val="FF0000"/>
                </a:solidFill>
              </a:rPr>
              <a:t>Let us discuss one by one in the succeeding slides </a:t>
            </a:r>
          </a:p>
        </p:txBody>
      </p:sp>
    </p:spTree>
  </p:cSld>
  <p:clrMapOvr>
    <a:masterClrMapping/>
  </p:clrMapOvr>
  <p:transition>
    <p:cut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8229600" cy="533400"/>
          </a:xfrm>
          <a:noFill/>
          <a:ln>
            <a:solidFill>
              <a:schemeClr val="tx2">
                <a:lumMod val="75000"/>
              </a:schemeClr>
            </a:solidFill>
          </a:ln>
          <a:effectLst>
            <a:innerShdw blurRad="63500" dist="50800" dir="16200000">
              <a:prstClr val="black">
                <a:alpha val="50000"/>
              </a:prstClr>
            </a:innerShdw>
          </a:effectLst>
        </p:spPr>
        <p:txBody>
          <a:bodyPr>
            <a:normAutofit fontScale="90000"/>
          </a:bodyPr>
          <a:lstStyle/>
          <a:p>
            <a:pPr lvl="0"/>
            <a:r>
              <a:rPr lang="en-US" sz="3600" b="1" dirty="0"/>
              <a:t>Medium Of Exchange function Of Money</a:t>
            </a:r>
            <a:r>
              <a:rPr lang="en-US" b="1" dirty="0"/>
              <a:t> </a:t>
            </a:r>
            <a:endParaRPr lang="en-US" dirty="0"/>
          </a:p>
        </p:txBody>
      </p:sp>
      <p:pic>
        <p:nvPicPr>
          <p:cNvPr id="1027" name="Picture 3"/>
          <p:cNvPicPr>
            <a:picLocks noGrp="1" noChangeAspect="1" noChangeArrowheads="1"/>
          </p:cNvPicPr>
          <p:nvPr>
            <p:ph idx="1"/>
          </p:nvPr>
        </p:nvPicPr>
        <p:blipFill>
          <a:blip r:embed="rId2"/>
          <a:srcRect/>
          <a:stretch>
            <a:fillRect/>
          </a:stretch>
        </p:blipFill>
        <p:spPr bwMode="auto">
          <a:xfrm>
            <a:off x="5562600" y="1981200"/>
            <a:ext cx="3352800" cy="4267200"/>
          </a:xfrm>
          <a:prstGeom prst="rect">
            <a:avLst/>
          </a:prstGeom>
          <a:noFill/>
          <a:ln w="9525">
            <a:noFill/>
            <a:miter lim="800000"/>
            <a:headEnd/>
            <a:tailEnd/>
          </a:ln>
          <a:effectLst/>
        </p:spPr>
      </p:pic>
      <p:sp>
        <p:nvSpPr>
          <p:cNvPr id="8" name="Rectangle 7"/>
          <p:cNvSpPr/>
          <p:nvPr/>
        </p:nvSpPr>
        <p:spPr>
          <a:xfrm>
            <a:off x="457200" y="1600200"/>
            <a:ext cx="4953000" cy="480060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buFont typeface="Wingdings" pitchFamily="2" charset="2"/>
              <a:buChar char="Ø"/>
            </a:pPr>
            <a:r>
              <a:rPr lang="en-US" b="1" dirty="0">
                <a:solidFill>
                  <a:schemeClr val="tx1"/>
                </a:solidFill>
                <a:latin typeface="Arial" pitchFamily="34" charset="0"/>
                <a:cs typeface="Arial" pitchFamily="34" charset="0"/>
              </a:rPr>
              <a:t>Money is a widely accepted token which can be exchanged for goods and services</a:t>
            </a:r>
          </a:p>
          <a:p>
            <a:pPr algn="just"/>
            <a:endParaRPr lang="en-US" b="1" dirty="0">
              <a:solidFill>
                <a:schemeClr val="tx1"/>
              </a:solidFill>
              <a:latin typeface="Arial" pitchFamily="34" charset="0"/>
              <a:cs typeface="Arial" pitchFamily="34" charset="0"/>
            </a:endParaRPr>
          </a:p>
          <a:p>
            <a:pPr algn="just">
              <a:buFont typeface="Wingdings" pitchFamily="2" charset="2"/>
              <a:buChar char="Ø"/>
            </a:pPr>
            <a:r>
              <a:rPr lang="en-US" b="1" dirty="0">
                <a:solidFill>
                  <a:schemeClr val="tx1"/>
                </a:solidFill>
                <a:latin typeface="Arial" pitchFamily="34" charset="0"/>
                <a:cs typeface="Arial" pitchFamily="34" charset="0"/>
              </a:rPr>
              <a:t>Because it can be exchanged for any good or service it acts as an intermediary instrument and avoids the limitations of barter, where what one wants has to be exactly matched with what the other has to offer.</a:t>
            </a:r>
          </a:p>
          <a:p>
            <a:pPr algn="just"/>
            <a:endParaRPr lang="en-US" b="1" dirty="0">
              <a:solidFill>
                <a:schemeClr val="tx1"/>
              </a:solidFill>
              <a:latin typeface="Arial" pitchFamily="34" charset="0"/>
              <a:cs typeface="Arial" pitchFamily="34" charset="0"/>
            </a:endParaRPr>
          </a:p>
          <a:p>
            <a:pPr algn="just">
              <a:buFont typeface="Wingdings" pitchFamily="2" charset="2"/>
              <a:buChar char="Ø"/>
            </a:pPr>
            <a:r>
              <a:rPr lang="en-US" b="1" dirty="0">
                <a:solidFill>
                  <a:schemeClr val="tx1"/>
                </a:solidFill>
                <a:latin typeface="Arial" pitchFamily="34" charset="0"/>
                <a:cs typeface="Arial" pitchFamily="34" charset="0"/>
              </a:rPr>
              <a:t>The most important and essential function of a medium of exchange is to be widely acceptable and have relatively stable purchasing power (real value)</a:t>
            </a:r>
          </a:p>
        </p:txBody>
      </p:sp>
      <p:sp>
        <p:nvSpPr>
          <p:cNvPr id="1030" name="AutoShape 6" descr="Indian Rupee Black Png Clipart, Image - #1486847 - PNG Images - PNGio"/>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transition>
    <p:dissolv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a:ln>
            <a:solidFill>
              <a:schemeClr val="accent2"/>
            </a:solidFill>
          </a:ln>
          <a:effectLst>
            <a:glow rad="63500">
              <a:schemeClr val="accent4">
                <a:satMod val="175000"/>
                <a:alpha val="40000"/>
              </a:schemeClr>
            </a:glow>
          </a:effectLst>
        </p:spPr>
        <p:txBody>
          <a:bodyPr>
            <a:normAutofit/>
          </a:bodyPr>
          <a:lstStyle/>
          <a:p>
            <a:r>
              <a:rPr lang="en-US" sz="3600" b="1" dirty="0"/>
              <a:t>Measure of Value Function of Money</a:t>
            </a:r>
            <a:endParaRPr lang="en-US" dirty="0"/>
          </a:p>
        </p:txBody>
      </p:sp>
      <p:pic>
        <p:nvPicPr>
          <p:cNvPr id="16386" name="Picture 2"/>
          <p:cNvPicPr>
            <a:picLocks noGrp="1" noChangeAspect="1" noChangeArrowheads="1"/>
          </p:cNvPicPr>
          <p:nvPr>
            <p:ph idx="1"/>
          </p:nvPr>
        </p:nvPicPr>
        <p:blipFill>
          <a:blip r:embed="rId2"/>
          <a:srcRect/>
          <a:stretch>
            <a:fillRect/>
          </a:stretch>
        </p:blipFill>
        <p:spPr bwMode="auto">
          <a:xfrm>
            <a:off x="3276600" y="2057400"/>
            <a:ext cx="2667000" cy="3352800"/>
          </a:xfrm>
          <a:prstGeom prst="rect">
            <a:avLst/>
          </a:prstGeom>
          <a:noFill/>
          <a:ln w="9525">
            <a:noFill/>
            <a:miter lim="800000"/>
            <a:headEnd/>
            <a:tailEnd/>
          </a:ln>
          <a:effectLst/>
        </p:spPr>
      </p:pic>
      <p:sp>
        <p:nvSpPr>
          <p:cNvPr id="6" name="Bevel 5"/>
          <p:cNvSpPr/>
          <p:nvPr/>
        </p:nvSpPr>
        <p:spPr>
          <a:xfrm>
            <a:off x="381000" y="1752600"/>
            <a:ext cx="2895600" cy="4114800"/>
          </a:xfrm>
          <a:prstGeom prst="bevel">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latin typeface="Arial" pitchFamily="34" charset="0"/>
                <a:cs typeface="Arial" pitchFamily="34" charset="0"/>
              </a:rPr>
              <a:t>A unit of account is something that can be used to value goods and services, record debts, and make calculations. In economics, unit of account is one of the function</a:t>
            </a:r>
            <a:r>
              <a:rPr lang="en-US" b="1" dirty="0">
                <a:latin typeface="Arial" pitchFamily="34" charset="0"/>
                <a:cs typeface="Arial" pitchFamily="34" charset="0"/>
              </a:rPr>
              <a:t>s of money</a:t>
            </a:r>
          </a:p>
        </p:txBody>
      </p:sp>
      <p:sp>
        <p:nvSpPr>
          <p:cNvPr id="7" name="Bevel 6"/>
          <p:cNvSpPr/>
          <p:nvPr/>
        </p:nvSpPr>
        <p:spPr>
          <a:xfrm>
            <a:off x="5867400" y="1752600"/>
            <a:ext cx="2971800" cy="4038600"/>
          </a:xfrm>
          <a:prstGeom prst="bevel">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latin typeface="Arial" pitchFamily="34" charset="0"/>
                <a:cs typeface="Arial" pitchFamily="34" charset="0"/>
              </a:rPr>
              <a:t>Money as a measure of value, helps in determining the value of goods and services in the economy. </a:t>
            </a:r>
          </a:p>
          <a:p>
            <a:pPr algn="ctr"/>
            <a:r>
              <a:rPr lang="en-US" sz="1600" b="1" dirty="0">
                <a:latin typeface="Arial" pitchFamily="34" charset="0"/>
                <a:cs typeface="Arial" pitchFamily="34" charset="0"/>
              </a:rPr>
              <a:t>Money is taken as the common denominator while measuring the value of goods and services in the economy. </a:t>
            </a:r>
          </a:p>
        </p:txBody>
      </p:sp>
    </p:spTree>
  </p:cSld>
  <p:clrMapOvr>
    <a:masterClrMapping/>
  </p:clrMapOvr>
  <p:transition>
    <p:wipe dir="d"/>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a:ln>
            <a:solidFill>
              <a:schemeClr val="accent4"/>
            </a:solidFill>
          </a:ln>
          <a:effectLst>
            <a:outerShdw blurRad="50800" dist="38100" dir="5400000" algn="t" rotWithShape="0">
              <a:prstClr val="black">
                <a:alpha val="40000"/>
              </a:prstClr>
            </a:outerShdw>
          </a:effectLst>
        </p:spPr>
        <p:txBody>
          <a:bodyPr>
            <a:normAutofit fontScale="90000"/>
          </a:bodyPr>
          <a:lstStyle/>
          <a:p>
            <a:r>
              <a:rPr lang="en-US" sz="3100" b="1" dirty="0"/>
              <a:t>Standard of Deferred Payments Function of Mon</a:t>
            </a:r>
            <a:r>
              <a:rPr lang="en-US" sz="3100" dirty="0"/>
              <a:t>ey</a:t>
            </a:r>
            <a:r>
              <a:rPr lang="en-US" dirty="0"/>
              <a:t> </a:t>
            </a:r>
          </a:p>
        </p:txBody>
      </p:sp>
      <p:sp>
        <p:nvSpPr>
          <p:cNvPr id="3" name="Content Placeholder 2"/>
          <p:cNvSpPr>
            <a:spLocks noGrp="1"/>
          </p:cNvSpPr>
          <p:nvPr>
            <p:ph idx="1"/>
          </p:nvPr>
        </p:nvSpPr>
        <p:spPr>
          <a:xfrm>
            <a:off x="381000" y="1219200"/>
            <a:ext cx="8229600" cy="3048000"/>
          </a:xfrm>
          <a:solidFill>
            <a:schemeClr val="accent4">
              <a:lumMod val="20000"/>
              <a:lumOff val="80000"/>
            </a:schemeClr>
          </a:solidFill>
        </p:spPr>
        <p:style>
          <a:lnRef idx="2">
            <a:schemeClr val="dk1"/>
          </a:lnRef>
          <a:fillRef idx="1">
            <a:schemeClr val="lt1"/>
          </a:fillRef>
          <a:effectRef idx="0">
            <a:schemeClr val="dk1"/>
          </a:effectRef>
          <a:fontRef idx="minor">
            <a:schemeClr val="dk1"/>
          </a:fontRef>
        </p:style>
        <p:txBody>
          <a:bodyPr>
            <a:normAutofit/>
          </a:bodyPr>
          <a:lstStyle/>
          <a:p>
            <a:pPr algn="just"/>
            <a:r>
              <a:rPr lang="en-US" sz="2400" b="1" dirty="0">
                <a:solidFill>
                  <a:schemeClr val="tx2"/>
                </a:solidFill>
              </a:rPr>
              <a:t>Deferred payments are payments that are completely or partially postponed for financial reasons.</a:t>
            </a:r>
          </a:p>
          <a:p>
            <a:pPr algn="just"/>
            <a:r>
              <a:rPr lang="en-US" sz="2400" b="1" dirty="0">
                <a:solidFill>
                  <a:srgbClr val="C00000"/>
                </a:solidFill>
              </a:rPr>
              <a:t>It is the function of money of being a widely accepted way to value a debt, thereby allowing goods and services to be acquired now and paid for in the future.</a:t>
            </a:r>
          </a:p>
          <a:p>
            <a:pPr algn="just"/>
            <a:r>
              <a:rPr lang="en-US" sz="2400" b="1" dirty="0"/>
              <a:t> </a:t>
            </a:r>
            <a:r>
              <a:rPr lang="en-US" sz="2400" b="1" dirty="0">
                <a:solidFill>
                  <a:srgbClr val="006600"/>
                </a:solidFill>
              </a:rPr>
              <a:t>When there is severe inflation or deflation, money ceases to serve as a standard for deferred payments</a:t>
            </a:r>
            <a:r>
              <a:rPr lang="en-US" b="1" dirty="0">
                <a:solidFill>
                  <a:srgbClr val="006600"/>
                </a:solidFill>
              </a:rPr>
              <a:t>.</a:t>
            </a:r>
          </a:p>
          <a:p>
            <a:pPr algn="just">
              <a:buNone/>
            </a:pPr>
            <a:endParaRPr lang="en-US" dirty="0">
              <a:solidFill>
                <a:srgbClr val="006600"/>
              </a:solidFill>
            </a:endParaRPr>
          </a:p>
        </p:txBody>
      </p:sp>
      <p:pic>
        <p:nvPicPr>
          <p:cNvPr id="18436" name="Picture 4"/>
          <p:cNvPicPr>
            <a:picLocks noChangeAspect="1" noChangeArrowheads="1"/>
          </p:cNvPicPr>
          <p:nvPr/>
        </p:nvPicPr>
        <p:blipFill>
          <a:blip r:embed="rId2">
            <a:duotone>
              <a:schemeClr val="accent4">
                <a:shade val="45000"/>
                <a:satMod val="135000"/>
              </a:schemeClr>
              <a:prstClr val="white"/>
            </a:duotone>
          </a:blip>
          <a:srcRect/>
          <a:stretch>
            <a:fillRect/>
          </a:stretch>
        </p:blipFill>
        <p:spPr bwMode="auto">
          <a:xfrm>
            <a:off x="3124201" y="4366470"/>
            <a:ext cx="2743200" cy="2491530"/>
          </a:xfrm>
          <a:prstGeom prst="rect">
            <a:avLst/>
          </a:prstGeom>
          <a:noFill/>
          <a:ln w="9525">
            <a:noFill/>
            <a:miter lim="800000"/>
            <a:headEnd/>
            <a:tailEnd/>
          </a:ln>
          <a:effectLst/>
        </p:spPr>
      </p:pic>
    </p:spTree>
  </p:cSld>
  <p:clrMapOvr>
    <a:masterClrMapping/>
  </p:clrMapOvr>
  <p:transition>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74638"/>
            <a:ext cx="7620000" cy="868362"/>
          </a:xfrm>
          <a:ln>
            <a:solidFill>
              <a:schemeClr val="accent2">
                <a:lumMod val="75000"/>
              </a:schemeClr>
            </a:solidFill>
          </a:ln>
          <a:effectLst>
            <a:glow rad="101600">
              <a:schemeClr val="accent2">
                <a:lumMod val="75000"/>
                <a:alpha val="60000"/>
              </a:schemeClr>
            </a:glow>
          </a:effectLst>
        </p:spPr>
        <p:txBody>
          <a:bodyPr>
            <a:normAutofit/>
          </a:bodyPr>
          <a:lstStyle/>
          <a:p>
            <a:r>
              <a:rPr lang="en-US" sz="3200" b="1" dirty="0"/>
              <a:t>Store of Value Function Of Money</a:t>
            </a:r>
          </a:p>
        </p:txBody>
      </p:sp>
      <p:pic>
        <p:nvPicPr>
          <p:cNvPr id="17410" name="Picture 2"/>
          <p:cNvPicPr>
            <a:picLocks noGrp="1" noChangeAspect="1" noChangeArrowheads="1"/>
          </p:cNvPicPr>
          <p:nvPr>
            <p:ph idx="1"/>
          </p:nvPr>
        </p:nvPicPr>
        <p:blipFill>
          <a:blip r:embed="rId2">
            <a:duotone>
              <a:prstClr val="black"/>
              <a:schemeClr val="accent2">
                <a:tint val="45000"/>
                <a:satMod val="400000"/>
              </a:schemeClr>
            </a:duotone>
          </a:blip>
          <a:srcRect/>
          <a:stretch>
            <a:fillRect/>
          </a:stretch>
        </p:blipFill>
        <p:spPr bwMode="auto">
          <a:xfrm>
            <a:off x="6019800" y="1981200"/>
            <a:ext cx="2766470" cy="3581400"/>
          </a:xfrm>
          <a:prstGeom prst="rect">
            <a:avLst/>
          </a:prstGeom>
          <a:noFill/>
          <a:ln w="9525">
            <a:noFill/>
            <a:miter lim="800000"/>
            <a:headEnd/>
            <a:tailEnd/>
          </a:ln>
          <a:effectLst/>
        </p:spPr>
      </p:pic>
      <p:graphicFrame>
        <p:nvGraphicFramePr>
          <p:cNvPr id="5" name="Diagram 4"/>
          <p:cNvGraphicFramePr/>
          <p:nvPr/>
        </p:nvGraphicFramePr>
        <p:xfrm>
          <a:off x="381000" y="1397000"/>
          <a:ext cx="6019800" cy="5232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wedg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scene3d>
            <a:camera prst="orthographicFront"/>
            <a:lightRig rig="threePt" dir="t"/>
          </a:scene3d>
          <a:sp3d>
            <a:bevelT prst="angle"/>
          </a:sp3d>
        </p:spPr>
        <p:style>
          <a:lnRef idx="1">
            <a:schemeClr val="accent5"/>
          </a:lnRef>
          <a:fillRef idx="2">
            <a:schemeClr val="accent5"/>
          </a:fillRef>
          <a:effectRef idx="1">
            <a:schemeClr val="accent5"/>
          </a:effectRef>
          <a:fontRef idx="minor">
            <a:schemeClr val="dk1"/>
          </a:fontRef>
        </p:style>
        <p:txBody>
          <a:bodyPr/>
          <a:lstStyle/>
          <a:p>
            <a:pPr>
              <a:buNone/>
            </a:pPr>
            <a:endParaRPr lang="en-US" dirty="0"/>
          </a:p>
          <a:p>
            <a:pPr>
              <a:buNone/>
            </a:pPr>
            <a:endParaRPr lang="en-US" dirty="0"/>
          </a:p>
          <a:p>
            <a:pPr algn="ctr">
              <a:buNone/>
            </a:pPr>
            <a:r>
              <a:rPr lang="en-US" dirty="0"/>
              <a:t>       </a:t>
            </a:r>
          </a:p>
          <a:p>
            <a:pPr algn="ctr">
              <a:buNone/>
            </a:pPr>
            <a:r>
              <a:rPr lang="en-US" dirty="0">
                <a:latin typeface="Algerian" pitchFamily="82" charset="0"/>
              </a:rPr>
              <a:t>        </a:t>
            </a:r>
            <a:r>
              <a:rPr lang="en-US" sz="4400" dirty="0">
                <a:latin typeface="Algerian" pitchFamily="82" charset="0"/>
              </a:rPr>
              <a:t>THANK YOU </a:t>
            </a:r>
          </a:p>
        </p:txBody>
      </p:sp>
    </p:spTree>
  </p:cSld>
  <p:clrMapOvr>
    <a:masterClrMapping/>
  </p:clrMapOvr>
  <p:transition>
    <p:wheel spokes="1"/>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99</TotalTime>
  <Words>149</Words>
  <Application>Microsoft Office PowerPoint</Application>
  <PresentationFormat>On-screen Show (4:3)</PresentationFormat>
  <Paragraphs>35</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   Topic: Functions of MONEY   </vt:lpstr>
      <vt:lpstr>FUNCTIONS OF MONEY</vt:lpstr>
      <vt:lpstr>Medium Of Exchange function Of Money </vt:lpstr>
      <vt:lpstr>Measure of Value Function of Money</vt:lpstr>
      <vt:lpstr>Standard of Deferred Payments Function of Money </vt:lpstr>
      <vt:lpstr>Store of Value Function Of Money</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MONEY</dc:title>
  <dc:creator>user</dc:creator>
  <cp:lastModifiedBy>Unknown User</cp:lastModifiedBy>
  <cp:revision>19</cp:revision>
  <dcterms:created xsi:type="dcterms:W3CDTF">2006-08-16T00:00:00Z</dcterms:created>
  <dcterms:modified xsi:type="dcterms:W3CDTF">2021-07-05T03:28:16Z</dcterms:modified>
</cp:coreProperties>
</file>