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4AEF9F2-9DE1-4DAD-B671-ADAA9FE2EC68}"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139982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AEF9F2-9DE1-4DAD-B671-ADAA9FE2EC68}"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14983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AEF9F2-9DE1-4DAD-B671-ADAA9FE2EC68}"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122983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AEF9F2-9DE1-4DAD-B671-ADAA9FE2EC68}"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109360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AEF9F2-9DE1-4DAD-B671-ADAA9FE2EC68}"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73534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4AEF9F2-9DE1-4DAD-B671-ADAA9FE2EC68}"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219375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4AEF9F2-9DE1-4DAD-B671-ADAA9FE2EC68}" type="datetimeFigureOut">
              <a:rPr lang="en-IN" smtClean="0"/>
              <a:t>02-07-2021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216907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4AEF9F2-9DE1-4DAD-B671-ADAA9FE2EC68}" type="datetimeFigureOut">
              <a:rPr lang="en-IN" smtClean="0"/>
              <a:t>02-07-2021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2245569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EF9F2-9DE1-4DAD-B671-ADAA9FE2EC68}" type="datetimeFigureOut">
              <a:rPr lang="en-IN" smtClean="0"/>
              <a:t>02-07-2021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249932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AEF9F2-9DE1-4DAD-B671-ADAA9FE2EC68}"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4149991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AEF9F2-9DE1-4DAD-B671-ADAA9FE2EC68}"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E7DBDD-EF12-4680-81A7-052B6D8F8A10}" type="slidenum">
              <a:rPr lang="en-IN" smtClean="0"/>
              <a:t>‹#›</a:t>
            </a:fld>
            <a:endParaRPr lang="en-IN"/>
          </a:p>
        </p:txBody>
      </p:sp>
    </p:spTree>
    <p:extLst>
      <p:ext uri="{BB962C8B-B14F-4D97-AF65-F5344CB8AC3E}">
        <p14:creationId xmlns:p14="http://schemas.microsoft.com/office/powerpoint/2010/main" val="367493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EF9F2-9DE1-4DAD-B671-ADAA9FE2EC68}" type="datetimeFigureOut">
              <a:rPr lang="en-IN" smtClean="0"/>
              <a:t>02-07-2021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7DBDD-EF12-4680-81A7-052B6D8F8A10}" type="slidenum">
              <a:rPr lang="en-IN" smtClean="0"/>
              <a:t>‹#›</a:t>
            </a:fld>
            <a:endParaRPr lang="en-IN"/>
          </a:p>
        </p:txBody>
      </p:sp>
    </p:spTree>
    <p:extLst>
      <p:ext uri="{BB962C8B-B14F-4D97-AF65-F5344CB8AC3E}">
        <p14:creationId xmlns:p14="http://schemas.microsoft.com/office/powerpoint/2010/main" val="115469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t>Price-Output Determination under Price Leadership by the Dominant Firm</a:t>
            </a:r>
            <a:endParaRPr lang="en-IN" sz="4000" dirty="0"/>
          </a:p>
        </p:txBody>
      </p:sp>
      <p:sp>
        <p:nvSpPr>
          <p:cNvPr id="3" name="Subtitle 2"/>
          <p:cNvSpPr>
            <a:spLocks noGrp="1"/>
          </p:cNvSpPr>
          <p:nvPr>
            <p:ph type="subTitle" idx="1"/>
          </p:nvPr>
        </p:nvSpPr>
        <p:spPr/>
        <p:txBody>
          <a:bodyPr/>
          <a:lstStyle/>
          <a:p>
            <a:endParaRPr lang="en-US" dirty="0" smtClean="0"/>
          </a:p>
          <a:p>
            <a:r>
              <a:rPr lang="en-US" dirty="0" smtClean="0"/>
              <a:t>PREPARED BY</a:t>
            </a:r>
          </a:p>
          <a:p>
            <a:r>
              <a:rPr lang="en-US" dirty="0" smtClean="0"/>
              <a:t>ANINDITA CHAKRAVARTY</a:t>
            </a:r>
            <a:endParaRPr lang="en-IN" dirty="0"/>
          </a:p>
        </p:txBody>
      </p:sp>
    </p:spTree>
    <p:extLst>
      <p:ext uri="{BB962C8B-B14F-4D97-AF65-F5344CB8AC3E}">
        <p14:creationId xmlns:p14="http://schemas.microsoft.com/office/powerpoint/2010/main" val="327354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0942"/>
            <a:ext cx="10515600" cy="5646021"/>
          </a:xfrm>
        </p:spPr>
        <p:txBody>
          <a:bodyPr/>
          <a:lstStyle/>
          <a:p>
            <a:pPr algn="just"/>
            <a:r>
              <a:rPr lang="en-US" dirty="0"/>
              <a:t>We now proceed to explain the determination of price and output when there exists price leader­ship by a dominant firm which is having a large share of the market with a number of small firms as followers each of which has a small share of the market. </a:t>
            </a:r>
            <a:endParaRPr lang="en-US" dirty="0" smtClean="0"/>
          </a:p>
          <a:p>
            <a:pPr algn="just"/>
            <a:r>
              <a:rPr lang="en-US" dirty="0" smtClean="0"/>
              <a:t>To </a:t>
            </a:r>
            <a:r>
              <a:rPr lang="en-US" dirty="0"/>
              <a:t>explain this we assume that the dominant firm knows the total market demand curve for the product. </a:t>
            </a:r>
            <a:endParaRPr lang="en-US" dirty="0" smtClean="0"/>
          </a:p>
          <a:p>
            <a:pPr algn="just"/>
            <a:r>
              <a:rPr lang="en-US" dirty="0" smtClean="0"/>
              <a:t>Further</a:t>
            </a:r>
            <a:r>
              <a:rPr lang="en-US" dirty="0"/>
              <a:t>, the dominant firm also knows the marginal cost curves of the smaller firms whose lateral summation yields the total supply of the product by the small firms at various prices. </a:t>
            </a:r>
            <a:endParaRPr lang="en-US" dirty="0" smtClean="0"/>
          </a:p>
          <a:p>
            <a:pPr algn="just"/>
            <a:r>
              <a:rPr lang="en-US" dirty="0" smtClean="0"/>
              <a:t>This </a:t>
            </a:r>
            <a:r>
              <a:rPr lang="en-US" dirty="0"/>
              <a:t>implies that from his past experience the dominant firm can estimate fairly well the likely supply of the product by the small firms at various prices. </a:t>
            </a:r>
            <a:endParaRPr lang="en-US" dirty="0" smtClean="0"/>
          </a:p>
          <a:p>
            <a:pPr algn="just"/>
            <a:r>
              <a:rPr lang="en-US" dirty="0" smtClean="0"/>
              <a:t>With </a:t>
            </a:r>
            <a:r>
              <a:rPr lang="en-US" dirty="0"/>
              <a:t>this information, the leader can obtain his demand curve</a:t>
            </a:r>
            <a:endParaRPr lang="en-IN" dirty="0"/>
          </a:p>
        </p:txBody>
      </p:sp>
    </p:spTree>
    <p:extLst>
      <p:ext uri="{BB962C8B-B14F-4D97-AF65-F5344CB8AC3E}">
        <p14:creationId xmlns:p14="http://schemas.microsoft.com/office/powerpoint/2010/main" val="333202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89852" y="452284"/>
            <a:ext cx="11371782" cy="5761703"/>
          </a:xfrm>
          <a:prstGeom prst="rect">
            <a:avLst/>
          </a:prstGeom>
        </p:spPr>
      </p:pic>
    </p:spTree>
    <p:extLst>
      <p:ext uri="{BB962C8B-B14F-4D97-AF65-F5344CB8AC3E}">
        <p14:creationId xmlns:p14="http://schemas.microsoft.com/office/powerpoint/2010/main" val="334821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257" y="412956"/>
            <a:ext cx="10844981" cy="6233650"/>
          </a:xfrm>
        </p:spPr>
        <p:txBody>
          <a:bodyPr>
            <a:normAutofit fontScale="92500" lnSpcReduction="10000"/>
          </a:bodyPr>
          <a:lstStyle/>
          <a:p>
            <a:pPr algn="just"/>
            <a:r>
              <a:rPr lang="en-US" dirty="0"/>
              <a:t>Consider panel (a) of Fig. </a:t>
            </a:r>
            <a:r>
              <a:rPr lang="en-US" dirty="0" smtClean="0"/>
              <a:t>where </a:t>
            </a:r>
            <a:r>
              <a:rPr lang="en-US" dirty="0"/>
              <a:t>DD is the market demand curve for the product, S</a:t>
            </a:r>
            <a:r>
              <a:rPr lang="en-US" baseline="-25000" dirty="0"/>
              <a:t>m</a:t>
            </a:r>
            <a:r>
              <a:rPr lang="en-US" dirty="0"/>
              <a:t> is the supply curve the product of all the small firms taken together. At each price the leader will be able to sell the part of the market demand not fulfilled by the supply from the small firms. Thus at price P</a:t>
            </a:r>
            <a:r>
              <a:rPr lang="en-US" baseline="-25000" dirty="0"/>
              <a:t>1</a:t>
            </a:r>
            <a:r>
              <a:rPr lang="en-US" dirty="0"/>
              <a:t> the small firms supply the whole of the quantity of the product demanded at that price. Therefore, demand for leader’s product is zero. At price P</a:t>
            </a:r>
            <a:r>
              <a:rPr lang="en-US" baseline="-25000" dirty="0"/>
              <a:t>2</a:t>
            </a:r>
            <a:r>
              <a:rPr lang="en-US" dirty="0"/>
              <a:t>, the small firms supply P</a:t>
            </a:r>
            <a:r>
              <a:rPr lang="en-US" baseline="-25000" dirty="0"/>
              <a:t>2</a:t>
            </a:r>
            <a:r>
              <a:rPr lang="en-US" dirty="0"/>
              <a:t>C and therefore the remaining part of CT of the market demand will constitute the demand for the leader’s product. The demand for leader’s product has been separately shown in panel (b) of Fig. 6 by the curve </a:t>
            </a:r>
            <a:r>
              <a:rPr lang="en-US" dirty="0" err="1"/>
              <a:t>d</a:t>
            </a:r>
            <a:r>
              <a:rPr lang="en-US" baseline="-25000" dirty="0" err="1"/>
              <a:t>L</a:t>
            </a:r>
            <a:r>
              <a:rPr lang="en-US" dirty="0"/>
              <a:t>. P</a:t>
            </a:r>
            <a:r>
              <a:rPr lang="en-US" baseline="-25000" dirty="0"/>
              <a:t>2</a:t>
            </a:r>
            <a:r>
              <a:rPr lang="en-US" dirty="0"/>
              <a:t>Z in panel (b) is equal to CT in panel (a). At price P</a:t>
            </a:r>
            <a:r>
              <a:rPr lang="en-US" baseline="-25000" dirty="0"/>
              <a:t>3</a:t>
            </a:r>
            <a:r>
              <a:rPr lang="en-US" dirty="0"/>
              <a:t>, the supply of the product by the small firms is zero. Therefore, the whole market demand P</a:t>
            </a:r>
            <a:r>
              <a:rPr lang="en-US" baseline="-25000" dirty="0"/>
              <a:t>3</a:t>
            </a:r>
            <a:r>
              <a:rPr lang="en-US" dirty="0"/>
              <a:t>U will have to be satisfied by the price leader. Likewise, the other point of the demand curve for the price leader can be obtained. In panel (b) of Fig. 6 the MR</a:t>
            </a:r>
            <a:r>
              <a:rPr lang="en-US" baseline="-25000" dirty="0"/>
              <a:t>L</a:t>
            </a:r>
            <a:r>
              <a:rPr lang="en-US" dirty="0"/>
              <a:t> is the marginal revenue curve of the price leader corresponding to his demand curve </a:t>
            </a:r>
            <a:r>
              <a:rPr lang="en-US" dirty="0" err="1"/>
              <a:t>d</a:t>
            </a:r>
            <a:r>
              <a:rPr lang="en-US" baseline="-25000" dirty="0" err="1"/>
              <a:t>L</a:t>
            </a:r>
            <a:r>
              <a:rPr lang="en-US" dirty="0"/>
              <a:t>. AC and MC are his average and marginal cost curves. The dominant price leader will maximize his profits by producing output OQ (or PH) and setting price OP. The followers, that is, the small firms will charge the price OP and will together produce PB. [PH in panel (b) equals BS of panel (a) in Fig.</a:t>
            </a:r>
            <a:endParaRPr lang="en-IN" dirty="0"/>
          </a:p>
        </p:txBody>
      </p:sp>
    </p:spTree>
    <p:extLst>
      <p:ext uri="{BB962C8B-B14F-4D97-AF65-F5344CB8AC3E}">
        <p14:creationId xmlns:p14="http://schemas.microsoft.com/office/powerpoint/2010/main" val="325433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8000" dirty="0" smtClean="0">
              <a:latin typeface="Algerian" panose="04020705040A02060702" pitchFamily="82" charset="0"/>
            </a:endParaRPr>
          </a:p>
          <a:p>
            <a:pPr marL="0" indent="0" algn="ctr">
              <a:buNone/>
            </a:pPr>
            <a:r>
              <a:rPr lang="en-US" sz="8000" dirty="0" smtClean="0">
                <a:latin typeface="Algerian" panose="04020705040A02060702" pitchFamily="82" charset="0"/>
              </a:rPr>
              <a:t>THANK YOU</a:t>
            </a:r>
            <a:endParaRPr lang="en-IN" sz="8000" dirty="0">
              <a:latin typeface="Algerian" panose="04020705040A02060702" pitchFamily="82" charset="0"/>
            </a:endParaRPr>
          </a:p>
        </p:txBody>
      </p:sp>
    </p:spTree>
    <p:extLst>
      <p:ext uri="{BB962C8B-B14F-4D97-AF65-F5344CB8AC3E}">
        <p14:creationId xmlns:p14="http://schemas.microsoft.com/office/powerpoint/2010/main" val="3557394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TotalTime>
  <Words>457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Algerian</vt:lpstr>
      <vt:lpstr>Arial</vt:lpstr>
      <vt:lpstr>Calibri</vt:lpstr>
      <vt:lpstr>Calibri Light</vt:lpstr>
      <vt:lpstr>Office Theme</vt:lpstr>
      <vt:lpstr>Price-Output Determination under Price Leadership by the Dominant Firm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Price-Output Determination under Price Leadership by the Dominant Firm</dc:title>
  <dc:creator>LENOVO</dc:creator>
  <cp:lastModifiedBy>LENOVO</cp:lastModifiedBy>
  <cp:revision>1</cp:revision>
  <dcterms:created xsi:type="dcterms:W3CDTF">2021-07-02T14:05:57Z</dcterms:created>
  <dcterms:modified xsi:type="dcterms:W3CDTF">2021-07-02T14:14:15Z</dcterms:modified>
</cp:coreProperties>
</file>