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A786DF2-D3BC-429F-963E-818FE248ACF0}" type="datetimeFigureOut">
              <a:rPr lang="en-IN" smtClean="0"/>
              <a:t>02-07-2021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71FB6-D17E-48AA-B661-F227B623412F}" type="slidenum">
              <a:rPr lang="en-IN" smtClean="0"/>
              <a:t>‹#›</a:t>
            </a:fld>
            <a:endParaRPr lang="en-IN"/>
          </a:p>
        </p:txBody>
      </p:sp>
    </p:spTree>
    <p:extLst>
      <p:ext uri="{BB962C8B-B14F-4D97-AF65-F5344CB8AC3E}">
        <p14:creationId xmlns:p14="http://schemas.microsoft.com/office/powerpoint/2010/main" val="334331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A786DF2-D3BC-429F-963E-818FE248ACF0}" type="datetimeFigureOut">
              <a:rPr lang="en-IN" smtClean="0"/>
              <a:t>02-07-2021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71FB6-D17E-48AA-B661-F227B623412F}" type="slidenum">
              <a:rPr lang="en-IN" smtClean="0"/>
              <a:t>‹#›</a:t>
            </a:fld>
            <a:endParaRPr lang="en-IN"/>
          </a:p>
        </p:txBody>
      </p:sp>
    </p:spTree>
    <p:extLst>
      <p:ext uri="{BB962C8B-B14F-4D97-AF65-F5344CB8AC3E}">
        <p14:creationId xmlns:p14="http://schemas.microsoft.com/office/powerpoint/2010/main" val="79513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A786DF2-D3BC-429F-963E-818FE248ACF0}" type="datetimeFigureOut">
              <a:rPr lang="en-IN" smtClean="0"/>
              <a:t>02-07-2021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71FB6-D17E-48AA-B661-F227B623412F}" type="slidenum">
              <a:rPr lang="en-IN" smtClean="0"/>
              <a:t>‹#›</a:t>
            </a:fld>
            <a:endParaRPr lang="en-IN"/>
          </a:p>
        </p:txBody>
      </p:sp>
    </p:spTree>
    <p:extLst>
      <p:ext uri="{BB962C8B-B14F-4D97-AF65-F5344CB8AC3E}">
        <p14:creationId xmlns:p14="http://schemas.microsoft.com/office/powerpoint/2010/main" val="1684554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A786DF2-D3BC-429F-963E-818FE248ACF0}" type="datetimeFigureOut">
              <a:rPr lang="en-IN" smtClean="0"/>
              <a:t>02-07-2021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71FB6-D17E-48AA-B661-F227B623412F}" type="slidenum">
              <a:rPr lang="en-IN" smtClean="0"/>
              <a:t>‹#›</a:t>
            </a:fld>
            <a:endParaRPr lang="en-IN"/>
          </a:p>
        </p:txBody>
      </p:sp>
    </p:spTree>
    <p:extLst>
      <p:ext uri="{BB962C8B-B14F-4D97-AF65-F5344CB8AC3E}">
        <p14:creationId xmlns:p14="http://schemas.microsoft.com/office/powerpoint/2010/main" val="4132799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786DF2-D3BC-429F-963E-818FE248ACF0}" type="datetimeFigureOut">
              <a:rPr lang="en-IN" smtClean="0"/>
              <a:t>02-07-2021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71FB6-D17E-48AA-B661-F227B623412F}" type="slidenum">
              <a:rPr lang="en-IN" smtClean="0"/>
              <a:t>‹#›</a:t>
            </a:fld>
            <a:endParaRPr lang="en-IN"/>
          </a:p>
        </p:txBody>
      </p:sp>
    </p:spTree>
    <p:extLst>
      <p:ext uri="{BB962C8B-B14F-4D97-AF65-F5344CB8AC3E}">
        <p14:creationId xmlns:p14="http://schemas.microsoft.com/office/powerpoint/2010/main" val="36319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A786DF2-D3BC-429F-963E-818FE248ACF0}" type="datetimeFigureOut">
              <a:rPr lang="en-IN" smtClean="0"/>
              <a:t>02-07-2021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871FB6-D17E-48AA-B661-F227B623412F}" type="slidenum">
              <a:rPr lang="en-IN" smtClean="0"/>
              <a:t>‹#›</a:t>
            </a:fld>
            <a:endParaRPr lang="en-IN"/>
          </a:p>
        </p:txBody>
      </p:sp>
    </p:spTree>
    <p:extLst>
      <p:ext uri="{BB962C8B-B14F-4D97-AF65-F5344CB8AC3E}">
        <p14:creationId xmlns:p14="http://schemas.microsoft.com/office/powerpoint/2010/main" val="3006719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A786DF2-D3BC-429F-963E-818FE248ACF0}" type="datetimeFigureOut">
              <a:rPr lang="en-IN" smtClean="0"/>
              <a:t>02-07-2021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4871FB6-D17E-48AA-B661-F227B623412F}" type="slidenum">
              <a:rPr lang="en-IN" smtClean="0"/>
              <a:t>‹#›</a:t>
            </a:fld>
            <a:endParaRPr lang="en-IN"/>
          </a:p>
        </p:txBody>
      </p:sp>
    </p:spTree>
    <p:extLst>
      <p:ext uri="{BB962C8B-B14F-4D97-AF65-F5344CB8AC3E}">
        <p14:creationId xmlns:p14="http://schemas.microsoft.com/office/powerpoint/2010/main" val="4211317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A786DF2-D3BC-429F-963E-818FE248ACF0}" type="datetimeFigureOut">
              <a:rPr lang="en-IN" smtClean="0"/>
              <a:t>02-07-2021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4871FB6-D17E-48AA-B661-F227B623412F}" type="slidenum">
              <a:rPr lang="en-IN" smtClean="0"/>
              <a:t>‹#›</a:t>
            </a:fld>
            <a:endParaRPr lang="en-IN"/>
          </a:p>
        </p:txBody>
      </p:sp>
    </p:spTree>
    <p:extLst>
      <p:ext uri="{BB962C8B-B14F-4D97-AF65-F5344CB8AC3E}">
        <p14:creationId xmlns:p14="http://schemas.microsoft.com/office/powerpoint/2010/main" val="383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86DF2-D3BC-429F-963E-818FE248ACF0}" type="datetimeFigureOut">
              <a:rPr lang="en-IN" smtClean="0"/>
              <a:t>02-07-2021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4871FB6-D17E-48AA-B661-F227B623412F}" type="slidenum">
              <a:rPr lang="en-IN" smtClean="0"/>
              <a:t>‹#›</a:t>
            </a:fld>
            <a:endParaRPr lang="en-IN"/>
          </a:p>
        </p:txBody>
      </p:sp>
    </p:spTree>
    <p:extLst>
      <p:ext uri="{BB962C8B-B14F-4D97-AF65-F5344CB8AC3E}">
        <p14:creationId xmlns:p14="http://schemas.microsoft.com/office/powerpoint/2010/main" val="65039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786DF2-D3BC-429F-963E-818FE248ACF0}" type="datetimeFigureOut">
              <a:rPr lang="en-IN" smtClean="0"/>
              <a:t>02-07-2021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871FB6-D17E-48AA-B661-F227B623412F}" type="slidenum">
              <a:rPr lang="en-IN" smtClean="0"/>
              <a:t>‹#›</a:t>
            </a:fld>
            <a:endParaRPr lang="en-IN"/>
          </a:p>
        </p:txBody>
      </p:sp>
    </p:spTree>
    <p:extLst>
      <p:ext uri="{BB962C8B-B14F-4D97-AF65-F5344CB8AC3E}">
        <p14:creationId xmlns:p14="http://schemas.microsoft.com/office/powerpoint/2010/main" val="358593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786DF2-D3BC-429F-963E-818FE248ACF0}" type="datetimeFigureOut">
              <a:rPr lang="en-IN" smtClean="0"/>
              <a:t>02-07-2021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871FB6-D17E-48AA-B661-F227B623412F}" type="slidenum">
              <a:rPr lang="en-IN" smtClean="0"/>
              <a:t>‹#›</a:t>
            </a:fld>
            <a:endParaRPr lang="en-IN"/>
          </a:p>
        </p:txBody>
      </p:sp>
    </p:spTree>
    <p:extLst>
      <p:ext uri="{BB962C8B-B14F-4D97-AF65-F5344CB8AC3E}">
        <p14:creationId xmlns:p14="http://schemas.microsoft.com/office/powerpoint/2010/main" val="4214444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86DF2-D3BC-429F-963E-818FE248ACF0}" type="datetimeFigureOut">
              <a:rPr lang="en-IN" smtClean="0"/>
              <a:t>02-07-2021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71FB6-D17E-48AA-B661-F227B623412F}" type="slidenum">
              <a:rPr lang="en-IN" smtClean="0"/>
              <a:t>‹#›</a:t>
            </a:fld>
            <a:endParaRPr lang="en-IN"/>
          </a:p>
        </p:txBody>
      </p:sp>
    </p:spTree>
    <p:extLst>
      <p:ext uri="{BB962C8B-B14F-4D97-AF65-F5344CB8AC3E}">
        <p14:creationId xmlns:p14="http://schemas.microsoft.com/office/powerpoint/2010/main" val="978954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orporatefinanceinstitute.com/resources/knowledge/economics/supply-deman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orporatefinanceinstitute.com/resources/knowledge/economics/external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orporatefinanceinstitute.com/resources/knowledge/economics/oligopol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2060"/>
                </a:solidFill>
              </a:rPr>
              <a:t>MARKET FAILURE</a:t>
            </a:r>
            <a:br>
              <a:rPr lang="en-US" dirty="0" smtClean="0">
                <a:solidFill>
                  <a:srgbClr val="002060"/>
                </a:solidFill>
              </a:rPr>
            </a:br>
            <a:r>
              <a:rPr lang="en-US" sz="4000" b="1" i="1" dirty="0" smtClean="0"/>
              <a:t>Meaning and Sources</a:t>
            </a:r>
            <a:endParaRPr lang="en-IN" sz="4000" b="1" i="1" dirty="0"/>
          </a:p>
        </p:txBody>
      </p:sp>
      <p:sp>
        <p:nvSpPr>
          <p:cNvPr id="3" name="Subtitle 2"/>
          <p:cNvSpPr>
            <a:spLocks noGrp="1"/>
          </p:cNvSpPr>
          <p:nvPr>
            <p:ph type="subTitle" idx="1"/>
          </p:nvPr>
        </p:nvSpPr>
        <p:spPr>
          <a:xfrm>
            <a:off x="1524000" y="4080386"/>
            <a:ext cx="9144000" cy="1177413"/>
          </a:xfrm>
        </p:spPr>
        <p:txBody>
          <a:bodyPr/>
          <a:lstStyle/>
          <a:p>
            <a:r>
              <a:rPr lang="en-US" dirty="0" smtClean="0"/>
              <a:t>Prepared by</a:t>
            </a:r>
          </a:p>
          <a:p>
            <a:r>
              <a:rPr lang="en-US" dirty="0" smtClean="0"/>
              <a:t>ANINDITA CHAKRAVARTY</a:t>
            </a:r>
            <a:endParaRPr lang="en-IN" dirty="0"/>
          </a:p>
        </p:txBody>
      </p:sp>
    </p:spTree>
    <p:extLst>
      <p:ext uri="{BB962C8B-B14F-4D97-AF65-F5344CB8AC3E}">
        <p14:creationId xmlns:p14="http://schemas.microsoft.com/office/powerpoint/2010/main" val="155429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5249"/>
          </a:xfrm>
        </p:spPr>
        <p:txBody>
          <a:bodyPr>
            <a:normAutofit/>
          </a:bodyPr>
          <a:lstStyle/>
          <a:p>
            <a:r>
              <a:rPr lang="en-US" sz="3600" b="1" dirty="0" smtClean="0"/>
              <a:t>What is Market Failure?</a:t>
            </a:r>
            <a:endParaRPr lang="en-IN" sz="3600" b="1" dirty="0"/>
          </a:p>
        </p:txBody>
      </p:sp>
      <p:sp>
        <p:nvSpPr>
          <p:cNvPr id="3" name="Content Placeholder 2"/>
          <p:cNvSpPr>
            <a:spLocks noGrp="1"/>
          </p:cNvSpPr>
          <p:nvPr>
            <p:ph idx="1"/>
          </p:nvPr>
        </p:nvSpPr>
        <p:spPr>
          <a:xfrm>
            <a:off x="838200" y="1219200"/>
            <a:ext cx="10515600" cy="5338916"/>
          </a:xfrm>
        </p:spPr>
        <p:txBody>
          <a:bodyPr>
            <a:normAutofit fontScale="92500" lnSpcReduction="20000"/>
          </a:bodyPr>
          <a:lstStyle/>
          <a:p>
            <a:pPr algn="just">
              <a:lnSpc>
                <a:spcPct val="150000"/>
              </a:lnSpc>
            </a:pPr>
            <a:r>
              <a:rPr lang="en-US" sz="2300" b="1" dirty="0" smtClean="0"/>
              <a:t>Market failure</a:t>
            </a:r>
            <a:r>
              <a:rPr lang="en-US" sz="2300" dirty="0" smtClean="0"/>
              <a:t> occurs when the free </a:t>
            </a:r>
            <a:r>
              <a:rPr lang="en-US" sz="2300" b="1" dirty="0" smtClean="0"/>
              <a:t>market</a:t>
            </a:r>
            <a:r>
              <a:rPr lang="en-US" sz="2300" dirty="0" smtClean="0"/>
              <a:t> fails to allocate resources efficiently or distribute goods and services equitably. </a:t>
            </a:r>
          </a:p>
          <a:p>
            <a:pPr algn="just">
              <a:lnSpc>
                <a:spcPct val="150000"/>
              </a:lnSpc>
            </a:pPr>
            <a:r>
              <a:rPr lang="en-US" sz="2300" dirty="0" smtClean="0"/>
              <a:t>Allocative efficiency is achieved when it is impossible to change the allocation of resources in the economy in a way that will increase the welfare of society.</a:t>
            </a:r>
          </a:p>
          <a:p>
            <a:pPr algn="just">
              <a:lnSpc>
                <a:spcPct val="150000"/>
              </a:lnSpc>
            </a:pPr>
            <a:r>
              <a:rPr lang="en-US" sz="2300" dirty="0" smtClean="0"/>
              <a:t>Market failure refers to the inefficient distribution of goods and services in the free market. </a:t>
            </a:r>
          </a:p>
          <a:p>
            <a:pPr algn="just">
              <a:lnSpc>
                <a:spcPct val="150000"/>
              </a:lnSpc>
            </a:pPr>
            <a:r>
              <a:rPr lang="en-US" sz="2300" dirty="0" smtClean="0"/>
              <a:t>In a typical free market, the prices of goods and services are determined by the forces of </a:t>
            </a:r>
            <a:r>
              <a:rPr lang="en-US" sz="2300" dirty="0" smtClean="0">
                <a:hlinkClick r:id="rId2"/>
              </a:rPr>
              <a:t>supply and demand</a:t>
            </a:r>
            <a:r>
              <a:rPr lang="en-US" sz="2300" dirty="0" smtClean="0"/>
              <a:t>, and any change in one of the forces results in a price change and a corresponding change in the other force. The changes lead to a price equilibrium.</a:t>
            </a:r>
          </a:p>
          <a:p>
            <a:pPr algn="just">
              <a:lnSpc>
                <a:spcPct val="150000"/>
              </a:lnSpc>
            </a:pPr>
            <a:r>
              <a:rPr lang="en-US" sz="2300" dirty="0" smtClean="0"/>
              <a:t>Market failure occurs when there is a state of disequilibrium in the market due to market distortion. It takes place when the quantity of goods or services supplied is not equal to the quantity of goods or services demanded. </a:t>
            </a:r>
          </a:p>
          <a:p>
            <a:pPr algn="just"/>
            <a:endParaRPr lang="en-IN" sz="3200" dirty="0"/>
          </a:p>
        </p:txBody>
      </p:sp>
    </p:spTree>
    <p:extLst>
      <p:ext uri="{BB962C8B-B14F-4D97-AF65-F5344CB8AC3E}">
        <p14:creationId xmlns:p14="http://schemas.microsoft.com/office/powerpoint/2010/main" val="540478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0385"/>
          </a:xfrm>
        </p:spPr>
        <p:txBody>
          <a:bodyPr>
            <a:normAutofit fontScale="90000"/>
          </a:bodyPr>
          <a:lstStyle/>
          <a:p>
            <a:pPr algn="ctr"/>
            <a:r>
              <a:rPr lang="en-IN" b="1" dirty="0" smtClean="0"/>
              <a:t>Causes of Market Failures</a:t>
            </a:r>
            <a:br>
              <a:rPr lang="en-IN" b="1" dirty="0" smtClean="0"/>
            </a:br>
            <a:endParaRPr lang="en-IN" dirty="0"/>
          </a:p>
        </p:txBody>
      </p:sp>
      <p:sp>
        <p:nvSpPr>
          <p:cNvPr id="3" name="Content Placeholder 2"/>
          <p:cNvSpPr>
            <a:spLocks noGrp="1"/>
          </p:cNvSpPr>
          <p:nvPr>
            <p:ph idx="1"/>
          </p:nvPr>
        </p:nvSpPr>
        <p:spPr>
          <a:xfrm>
            <a:off x="838200" y="1317523"/>
            <a:ext cx="10515600" cy="5358580"/>
          </a:xfrm>
        </p:spPr>
        <p:txBody>
          <a:bodyPr>
            <a:normAutofit/>
          </a:bodyPr>
          <a:lstStyle/>
          <a:p>
            <a:pPr marL="0" indent="0">
              <a:buNone/>
            </a:pPr>
            <a:r>
              <a:rPr lang="en-US" sz="2400" b="1" u="sng" dirty="0" smtClean="0">
                <a:solidFill>
                  <a:srgbClr val="FF0000"/>
                </a:solidFill>
              </a:rPr>
              <a:t>EXTERNALITY</a:t>
            </a:r>
          </a:p>
          <a:p>
            <a:pPr algn="just"/>
            <a:r>
              <a:rPr lang="en-US" dirty="0" smtClean="0"/>
              <a:t>An </a:t>
            </a:r>
            <a:r>
              <a:rPr lang="en-US" dirty="0" smtClean="0">
                <a:hlinkClick r:id="rId2"/>
              </a:rPr>
              <a:t>externality</a:t>
            </a:r>
            <a:r>
              <a:rPr lang="en-US" dirty="0" smtClean="0"/>
              <a:t> refers to a cost or benefit resulting from a transaction that affects a third party that did not decide to be associated with the benefit or cost. It can be positive or negative. A positive externality provides a positive effect on the third party. For example, providing good public education mainly benefits the students, but the benefits of this public good will spill over to the whole society.</a:t>
            </a:r>
          </a:p>
          <a:p>
            <a:pPr algn="just"/>
            <a:r>
              <a:rPr lang="en-US" dirty="0" smtClean="0"/>
              <a:t>On the other hand, a negative externality is a negative effect resulting from the consumption of a product, and that results in a negative impact on a third party. For example, even though cigarette smoking is primarily harmful to a smoker, it also causes a negative health impact on people around the smoker</a:t>
            </a:r>
          </a:p>
          <a:p>
            <a:endParaRPr lang="en-IN" dirty="0"/>
          </a:p>
        </p:txBody>
      </p:sp>
    </p:spTree>
    <p:extLst>
      <p:ext uri="{BB962C8B-B14F-4D97-AF65-F5344CB8AC3E}">
        <p14:creationId xmlns:p14="http://schemas.microsoft.com/office/powerpoint/2010/main" val="1310971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8594"/>
            <a:ext cx="10515600" cy="5508369"/>
          </a:xfrm>
        </p:spPr>
        <p:txBody>
          <a:bodyPr>
            <a:normAutofit/>
          </a:bodyPr>
          <a:lstStyle/>
          <a:p>
            <a:r>
              <a:rPr lang="en-US" sz="2400" b="1" u="sng" dirty="0" smtClean="0">
                <a:solidFill>
                  <a:srgbClr val="FF0000"/>
                </a:solidFill>
              </a:rPr>
              <a:t>PUBLIC GOODS</a:t>
            </a:r>
          </a:p>
          <a:p>
            <a:pPr algn="just"/>
            <a:r>
              <a:rPr lang="en-US" dirty="0" smtClean="0"/>
              <a:t>Public goods are goods that are consumed by a large number of the population, and their cost does not increase with the increase in the number of consumers. Public goods are both non-</a:t>
            </a:r>
            <a:r>
              <a:rPr lang="en-US" dirty="0" err="1" smtClean="0"/>
              <a:t>rivalrous</a:t>
            </a:r>
            <a:r>
              <a:rPr lang="en-US" dirty="0" smtClean="0"/>
              <a:t> as well as non-excludable. Non-</a:t>
            </a:r>
            <a:r>
              <a:rPr lang="en-US" dirty="0" err="1" smtClean="0"/>
              <a:t>rivalrous</a:t>
            </a:r>
            <a:r>
              <a:rPr lang="en-US" dirty="0" smtClean="0"/>
              <a:t> consumption means that the goods are allocated efficiently to the whole population if provided at zero cost, while non-excludable consumption means that the public goods cannot exclude non-payers from its consumption.</a:t>
            </a:r>
          </a:p>
          <a:p>
            <a:pPr algn="just"/>
            <a:r>
              <a:rPr lang="en-US" dirty="0" smtClean="0"/>
              <a:t>Public goods create market failures if a section of the population that consumes the goods fails to pay but continues using the good as actual payers. For example, police service is a public good that every citizen is entitled to enjoy, regardless of whether or not they pay taxes to the government.</a:t>
            </a:r>
          </a:p>
          <a:p>
            <a:endParaRPr lang="en-IN" dirty="0"/>
          </a:p>
        </p:txBody>
      </p:sp>
    </p:spTree>
    <p:extLst>
      <p:ext uri="{BB962C8B-B14F-4D97-AF65-F5344CB8AC3E}">
        <p14:creationId xmlns:p14="http://schemas.microsoft.com/office/powerpoint/2010/main" val="1294318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0774"/>
            <a:ext cx="10515600" cy="5968181"/>
          </a:xfrm>
        </p:spPr>
        <p:txBody>
          <a:bodyPr>
            <a:normAutofit fontScale="92500" lnSpcReduction="20000"/>
          </a:bodyPr>
          <a:lstStyle/>
          <a:p>
            <a:pPr marL="0" indent="0">
              <a:buNone/>
            </a:pPr>
            <a:r>
              <a:rPr lang="en-US" b="1" u="sng" dirty="0" smtClean="0">
                <a:solidFill>
                  <a:srgbClr val="FF0000"/>
                </a:solidFill>
              </a:rPr>
              <a:t>MARKET CONTROL</a:t>
            </a:r>
          </a:p>
          <a:p>
            <a:pPr algn="just"/>
            <a:r>
              <a:rPr lang="en-US" dirty="0" smtClean="0"/>
              <a:t>Market control occurs when either the buyer or the seller possesses the power to determine the price of goods or services in a market. The power prevents the natural forces of demand and supply from setting the prices of goods in the market.</a:t>
            </a:r>
          </a:p>
          <a:p>
            <a:pPr algn="just"/>
            <a:r>
              <a:rPr lang="en-US" dirty="0" smtClean="0"/>
              <a:t>On the supply side, the sellers may control the prices of goods and services if there are only a few large sellers (</a:t>
            </a:r>
            <a:r>
              <a:rPr lang="en-US" dirty="0" smtClean="0">
                <a:hlinkClick r:id="rId2"/>
              </a:rPr>
              <a:t>oligopoly</a:t>
            </a:r>
            <a:r>
              <a:rPr lang="en-US" dirty="0" smtClean="0"/>
              <a:t>) or a single large seller (monopoly). The sellers may collude to set higher prices to maximize their returns. The sellers may also control the quantity of goods produced in the market and may collude to create scarcity and increase the prices of commodities.</a:t>
            </a:r>
          </a:p>
          <a:p>
            <a:pPr algn="just"/>
            <a:r>
              <a:rPr lang="en-US" dirty="0" smtClean="0"/>
              <a:t>On the demand side, the buyers possess the power to control the prices of goods if the market only comprises a single large buyer (monopsony) or a few large buyers (</a:t>
            </a:r>
            <a:r>
              <a:rPr lang="en-US" dirty="0" err="1" smtClean="0"/>
              <a:t>oligopsony</a:t>
            </a:r>
            <a:r>
              <a:rPr lang="en-US" dirty="0" smtClean="0"/>
              <a:t>). If there is only a single or a handful of large buyers, the buyers may exercise their dominance by colluding to set the price at which they are willing to buy the products from the producers. The practice prevents the market from equating the supply of goods and services to their demand.</a:t>
            </a:r>
          </a:p>
          <a:p>
            <a:endParaRPr lang="en-IN" dirty="0"/>
          </a:p>
        </p:txBody>
      </p:sp>
    </p:spTree>
    <p:extLst>
      <p:ext uri="{BB962C8B-B14F-4D97-AF65-F5344CB8AC3E}">
        <p14:creationId xmlns:p14="http://schemas.microsoft.com/office/powerpoint/2010/main" val="58712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6580"/>
            <a:ext cx="10515600" cy="5683045"/>
          </a:xfrm>
        </p:spPr>
        <p:txBody>
          <a:bodyPr>
            <a:normAutofit/>
          </a:bodyPr>
          <a:lstStyle/>
          <a:p>
            <a:r>
              <a:rPr lang="en-US" sz="2400" b="1" u="sng" dirty="0" smtClean="0">
                <a:solidFill>
                  <a:srgbClr val="FF0000"/>
                </a:solidFill>
              </a:rPr>
              <a:t>IMPERFECT INFORMATION IN THE MARKET</a:t>
            </a:r>
          </a:p>
          <a:p>
            <a:pPr algn="just"/>
            <a:r>
              <a:rPr lang="en-US" sz="3200" dirty="0" smtClean="0"/>
              <a:t>Market failure may also result from the lack of appropriate information among the buyers or sellers. This means that the price of demand or supply does not reflect all the benefits or opportunity cost of a good. The lack of information on the buyer’s side may mean that the buyer may be willing to pay a higher or lower price for the product because they don’t know its actual benefits.</a:t>
            </a:r>
          </a:p>
          <a:p>
            <a:pPr algn="just"/>
            <a:r>
              <a:rPr lang="en-US" sz="3200" dirty="0" smtClean="0"/>
              <a:t>On the other hand, inadequate information on the seller’s side may mean that they may be willing to accept a higher or lower price for the product than the actual opportunity cost of producing it.</a:t>
            </a:r>
          </a:p>
          <a:p>
            <a:endParaRPr lang="en-IN" dirty="0"/>
          </a:p>
        </p:txBody>
      </p:sp>
    </p:spTree>
    <p:extLst>
      <p:ext uri="{BB962C8B-B14F-4D97-AF65-F5344CB8AC3E}">
        <p14:creationId xmlns:p14="http://schemas.microsoft.com/office/powerpoint/2010/main" val="1102877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769</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MARKET FAILURE Meaning and Sources</vt:lpstr>
      <vt:lpstr>What is Market Failure?</vt:lpstr>
      <vt:lpstr>Causes of Market Failures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cp:revision>
  <dcterms:created xsi:type="dcterms:W3CDTF">2021-07-02T04:27:52Z</dcterms:created>
  <dcterms:modified xsi:type="dcterms:W3CDTF">2021-07-02T04:50:46Z</dcterms:modified>
</cp:coreProperties>
</file>