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260231C-E47B-4044-959A-49D344784311}" type="datetimeFigureOut">
              <a:rPr lang="en-IN" smtClean="0"/>
              <a:t>14-06-2021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4BBDFB4-C054-489D-AE8D-3AEBB09EB007}" type="slidenum">
              <a:rPr lang="en-IN" smtClean="0"/>
              <a:t>‹#›</a:t>
            </a:fld>
            <a:endParaRPr lang="en-IN"/>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2376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60231C-E47B-4044-959A-49D344784311}" type="datetimeFigureOut">
              <a:rPr lang="en-IN" smtClean="0"/>
              <a:t>14-06-2021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4BBDFB4-C054-489D-AE8D-3AEBB09EB007}" type="slidenum">
              <a:rPr lang="en-IN" smtClean="0"/>
              <a:t>‹#›</a:t>
            </a:fld>
            <a:endParaRPr lang="en-IN"/>
          </a:p>
        </p:txBody>
      </p:sp>
    </p:spTree>
    <p:extLst>
      <p:ext uri="{BB962C8B-B14F-4D97-AF65-F5344CB8AC3E}">
        <p14:creationId xmlns:p14="http://schemas.microsoft.com/office/powerpoint/2010/main" val="2120897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60231C-E47B-4044-959A-49D344784311}" type="datetimeFigureOut">
              <a:rPr lang="en-IN" smtClean="0"/>
              <a:t>14-06-2021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4BBDFB4-C054-489D-AE8D-3AEBB09EB007}" type="slidenum">
              <a:rPr lang="en-IN" smtClean="0"/>
              <a:t>‹#›</a:t>
            </a:fld>
            <a:endParaRPr lang="en-IN"/>
          </a:p>
        </p:txBody>
      </p:sp>
    </p:spTree>
    <p:extLst>
      <p:ext uri="{BB962C8B-B14F-4D97-AF65-F5344CB8AC3E}">
        <p14:creationId xmlns:p14="http://schemas.microsoft.com/office/powerpoint/2010/main" val="970351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60231C-E47B-4044-959A-49D344784311}" type="datetimeFigureOut">
              <a:rPr lang="en-IN" smtClean="0"/>
              <a:t>14-06-2021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4BBDFB4-C054-489D-AE8D-3AEBB09EB007}" type="slidenum">
              <a:rPr lang="en-IN" smtClean="0"/>
              <a:t>‹#›</a:t>
            </a:fld>
            <a:endParaRPr lang="en-IN"/>
          </a:p>
        </p:txBody>
      </p:sp>
    </p:spTree>
    <p:extLst>
      <p:ext uri="{BB962C8B-B14F-4D97-AF65-F5344CB8AC3E}">
        <p14:creationId xmlns:p14="http://schemas.microsoft.com/office/powerpoint/2010/main" val="2321706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260231C-E47B-4044-959A-49D344784311}" type="datetimeFigureOut">
              <a:rPr lang="en-IN" smtClean="0"/>
              <a:t>14-06-2021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4BBDFB4-C054-489D-AE8D-3AEBB09EB007}" type="slidenum">
              <a:rPr lang="en-IN" smtClean="0"/>
              <a:t>‹#›</a:t>
            </a:fld>
            <a:endParaRPr lang="en-IN"/>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1621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260231C-E47B-4044-959A-49D344784311}" type="datetimeFigureOut">
              <a:rPr lang="en-IN" smtClean="0"/>
              <a:t>14-06-2021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4BBDFB4-C054-489D-AE8D-3AEBB09EB007}" type="slidenum">
              <a:rPr lang="en-IN" smtClean="0"/>
              <a:t>‹#›</a:t>
            </a:fld>
            <a:endParaRPr lang="en-IN"/>
          </a:p>
        </p:txBody>
      </p:sp>
    </p:spTree>
    <p:extLst>
      <p:ext uri="{BB962C8B-B14F-4D97-AF65-F5344CB8AC3E}">
        <p14:creationId xmlns:p14="http://schemas.microsoft.com/office/powerpoint/2010/main" val="2895796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260231C-E47B-4044-959A-49D344784311}" type="datetimeFigureOut">
              <a:rPr lang="en-IN" smtClean="0"/>
              <a:t>14-06-2021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4BBDFB4-C054-489D-AE8D-3AEBB09EB007}" type="slidenum">
              <a:rPr lang="en-IN" smtClean="0"/>
              <a:t>‹#›</a:t>
            </a:fld>
            <a:endParaRPr lang="en-IN"/>
          </a:p>
        </p:txBody>
      </p:sp>
    </p:spTree>
    <p:extLst>
      <p:ext uri="{BB962C8B-B14F-4D97-AF65-F5344CB8AC3E}">
        <p14:creationId xmlns:p14="http://schemas.microsoft.com/office/powerpoint/2010/main" val="1479031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260231C-E47B-4044-959A-49D344784311}" type="datetimeFigureOut">
              <a:rPr lang="en-IN" smtClean="0"/>
              <a:t>14-06-2021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4BBDFB4-C054-489D-AE8D-3AEBB09EB007}" type="slidenum">
              <a:rPr lang="en-IN" smtClean="0"/>
              <a:t>‹#›</a:t>
            </a:fld>
            <a:endParaRPr lang="en-IN"/>
          </a:p>
        </p:txBody>
      </p:sp>
    </p:spTree>
    <p:extLst>
      <p:ext uri="{BB962C8B-B14F-4D97-AF65-F5344CB8AC3E}">
        <p14:creationId xmlns:p14="http://schemas.microsoft.com/office/powerpoint/2010/main" val="2906824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260231C-E47B-4044-959A-49D344784311}" type="datetimeFigureOut">
              <a:rPr lang="en-IN" smtClean="0"/>
              <a:t>14-06-2021</a:t>
            </a:fld>
            <a:endParaRPr lang="en-IN"/>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IN"/>
          </a:p>
        </p:txBody>
      </p:sp>
      <p:sp>
        <p:nvSpPr>
          <p:cNvPr id="9" name="Slide Number Placeholder 8"/>
          <p:cNvSpPr>
            <a:spLocks noGrp="1"/>
          </p:cNvSpPr>
          <p:nvPr>
            <p:ph type="sldNum" sz="quarter" idx="12"/>
          </p:nvPr>
        </p:nvSpPr>
        <p:spPr/>
        <p:txBody>
          <a:bodyPr/>
          <a:lstStyle/>
          <a:p>
            <a:fld id="{24BBDFB4-C054-489D-AE8D-3AEBB09EB007}" type="slidenum">
              <a:rPr lang="en-IN" smtClean="0"/>
              <a:t>‹#›</a:t>
            </a:fld>
            <a:endParaRPr lang="en-IN"/>
          </a:p>
        </p:txBody>
      </p:sp>
    </p:spTree>
    <p:extLst>
      <p:ext uri="{BB962C8B-B14F-4D97-AF65-F5344CB8AC3E}">
        <p14:creationId xmlns:p14="http://schemas.microsoft.com/office/powerpoint/2010/main" val="4118893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260231C-E47B-4044-959A-49D344784311}" type="datetimeFigureOut">
              <a:rPr lang="en-IN" smtClean="0"/>
              <a:t>14-06-2021</a:t>
            </a:fld>
            <a:endParaRPr lang="en-IN"/>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IN"/>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4BBDFB4-C054-489D-AE8D-3AEBB09EB007}" type="slidenum">
              <a:rPr lang="en-IN" smtClean="0"/>
              <a:t>‹#›</a:t>
            </a:fld>
            <a:endParaRPr lang="en-IN"/>
          </a:p>
        </p:txBody>
      </p:sp>
    </p:spTree>
    <p:extLst>
      <p:ext uri="{BB962C8B-B14F-4D97-AF65-F5344CB8AC3E}">
        <p14:creationId xmlns:p14="http://schemas.microsoft.com/office/powerpoint/2010/main" val="1595057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260231C-E47B-4044-959A-49D344784311}" type="datetimeFigureOut">
              <a:rPr lang="en-IN" smtClean="0"/>
              <a:t>14-06-2021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4BBDFB4-C054-489D-AE8D-3AEBB09EB007}" type="slidenum">
              <a:rPr lang="en-IN" smtClean="0"/>
              <a:t>‹#›</a:t>
            </a:fld>
            <a:endParaRPr lang="en-IN"/>
          </a:p>
        </p:txBody>
      </p:sp>
    </p:spTree>
    <p:extLst>
      <p:ext uri="{BB962C8B-B14F-4D97-AF65-F5344CB8AC3E}">
        <p14:creationId xmlns:p14="http://schemas.microsoft.com/office/powerpoint/2010/main" val="86408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260231C-E47B-4044-959A-49D344784311}" type="datetimeFigureOut">
              <a:rPr lang="en-IN" smtClean="0"/>
              <a:t>14-06-2021</a:t>
            </a:fld>
            <a:endParaRPr lang="en-IN"/>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IN"/>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4BBDFB4-C054-489D-AE8D-3AEBB09EB007}" type="slidenum">
              <a:rPr lang="en-IN" smtClean="0"/>
              <a:t>‹#›</a:t>
            </a:fld>
            <a:endParaRPr lang="en-IN"/>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85546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conserve-energy-future.com/causes-and-effects-of-soil-pollution.php" TargetMode="External"/><Relationship Id="rId2" Type="http://schemas.openxmlformats.org/officeDocument/2006/relationships/hyperlink" Target="https://www.conserve-energy-future.com/causes-effects-solutions-urbanization.php" TargetMode="External"/><Relationship Id="rId1" Type="http://schemas.openxmlformats.org/officeDocument/2006/relationships/slideLayout" Target="../slideLayouts/slideLayout2.xml"/><Relationship Id="rId4" Type="http://schemas.openxmlformats.org/officeDocument/2006/relationships/hyperlink" Target="https://www.conserve-energy-future.com/CoalAsFossilFuel.ph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conserve-energy-future.com/causes-effects-solutions-overhunting.php" TargetMode="External"/><Relationship Id="rId2" Type="http://schemas.openxmlformats.org/officeDocument/2006/relationships/hyperlink" Target="https://www.conserve-energy-future.com/causes-effects-solutions-illegal-logging.ph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onserve-energy-future.com/importance-advantages-afforestation.php" TargetMode="External"/><Relationship Id="rId2" Type="http://schemas.openxmlformats.org/officeDocument/2006/relationships/hyperlink" Target="https://www.conserve-energy-future.com/reverse-climate-change.php" TargetMode="External"/><Relationship Id="rId1" Type="http://schemas.openxmlformats.org/officeDocument/2006/relationships/slideLayout" Target="../slideLayouts/slideLayout2.xml"/><Relationship Id="rId4" Type="http://schemas.openxmlformats.org/officeDocument/2006/relationships/hyperlink" Target="https://www.conserve-energy-future.com/causes-of-afforestation.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1976284"/>
            <a:ext cx="10058400" cy="2064774"/>
          </a:xfrm>
        </p:spPr>
        <p:txBody>
          <a:bodyPr>
            <a:normAutofit fontScale="90000"/>
          </a:bodyPr>
          <a:lstStyle/>
          <a:p>
            <a:pPr algn="ctr"/>
            <a:r>
              <a:rPr lang="en-US" dirty="0" smtClean="0">
                <a:latin typeface="Algerian" panose="04020705040A02060702" pitchFamily="82" charset="0"/>
              </a:rPr>
              <a:t>ENVIRONMENTAL PROBLEMS IN ASSAM</a:t>
            </a:r>
            <a:endParaRPr lang="en-IN" dirty="0">
              <a:latin typeface="Algerian" panose="04020705040A02060702" pitchFamily="82" charset="0"/>
            </a:endParaRPr>
          </a:p>
        </p:txBody>
      </p:sp>
      <p:sp>
        <p:nvSpPr>
          <p:cNvPr id="3" name="Subtitle 2"/>
          <p:cNvSpPr>
            <a:spLocks noGrp="1"/>
          </p:cNvSpPr>
          <p:nvPr>
            <p:ph type="subTitle" idx="1"/>
          </p:nvPr>
        </p:nvSpPr>
        <p:spPr/>
        <p:txBody>
          <a:bodyPr/>
          <a:lstStyle/>
          <a:p>
            <a:pPr algn="ctr"/>
            <a:r>
              <a:rPr lang="en-US" dirty="0" smtClean="0"/>
              <a:t>PREPARED BY</a:t>
            </a:r>
          </a:p>
          <a:p>
            <a:pPr algn="ctr"/>
            <a:r>
              <a:rPr lang="en-US" dirty="0" smtClean="0"/>
              <a:t>ANINDITA CHAKRAVARTY</a:t>
            </a:r>
            <a:endParaRPr lang="en-IN" dirty="0"/>
          </a:p>
        </p:txBody>
      </p:sp>
    </p:spTree>
    <p:extLst>
      <p:ext uri="{BB962C8B-B14F-4D97-AF65-F5344CB8AC3E}">
        <p14:creationId xmlns:p14="http://schemas.microsoft.com/office/powerpoint/2010/main" val="4034639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619432"/>
            <a:ext cx="10058400" cy="1117928"/>
          </a:xfrm>
        </p:spPr>
        <p:txBody>
          <a:bodyPr>
            <a:normAutofit fontScale="90000"/>
          </a:bodyPr>
          <a:lstStyle/>
          <a:p>
            <a:pPr algn="ctr"/>
            <a:r>
              <a:rPr lang="en-US" dirty="0">
                <a:latin typeface="Bahnschrift SemiBold Condensed" panose="020B0502040204020203" pitchFamily="34" charset="0"/>
              </a:rPr>
              <a:t>WATERSHED MANAGEMENT</a:t>
            </a:r>
            <a:r>
              <a:rPr lang="en-IN" dirty="0"/>
              <a:t/>
            </a:r>
            <a:br>
              <a:rPr lang="en-IN" dirty="0"/>
            </a:br>
            <a:endParaRPr lang="en-IN" dirty="0"/>
          </a:p>
        </p:txBody>
      </p:sp>
      <p:sp>
        <p:nvSpPr>
          <p:cNvPr id="3" name="Content Placeholder 2"/>
          <p:cNvSpPr>
            <a:spLocks noGrp="1"/>
          </p:cNvSpPr>
          <p:nvPr>
            <p:ph idx="1"/>
          </p:nvPr>
        </p:nvSpPr>
        <p:spPr>
          <a:xfrm>
            <a:off x="1012724" y="1845734"/>
            <a:ext cx="5181600" cy="4023360"/>
          </a:xfrm>
        </p:spPr>
        <p:txBody>
          <a:bodyPr/>
          <a:lstStyle/>
          <a:p>
            <a:pPr algn="just">
              <a:buFont typeface="Wingdings" panose="05000000000000000000" pitchFamily="2" charset="2"/>
              <a:buChar char="v"/>
            </a:pPr>
            <a:r>
              <a:rPr lang="en-US" dirty="0"/>
              <a:t>Accordingly, “watershed is defined as any surface area from which runoff resulting from rainfall is collected and drained through a common point. It is synonymous with a drainage basin or catchment area. A watershed may be only a few hectares as in small ponds or hundreds of square </a:t>
            </a:r>
            <a:r>
              <a:rPr lang="en-US" dirty="0" err="1"/>
              <a:t>kilometres</a:t>
            </a:r>
            <a:r>
              <a:rPr lang="en-US" dirty="0"/>
              <a:t> as in rivers. </a:t>
            </a:r>
            <a:endParaRPr lang="en-US" dirty="0" smtClean="0"/>
          </a:p>
          <a:p>
            <a:pPr algn="just">
              <a:buFont typeface="Wingdings" panose="05000000000000000000" pitchFamily="2" charset="2"/>
              <a:buChar char="v"/>
            </a:pPr>
            <a:r>
              <a:rPr lang="en-US" dirty="0"/>
              <a:t>A watershed embraces physical-biological features as well as socio-economic and political features which have to be integrated into the planning and management process.</a:t>
            </a:r>
            <a:endParaRPr lang="en-IN" dirty="0"/>
          </a:p>
        </p:txBody>
      </p:sp>
      <p:pic>
        <p:nvPicPr>
          <p:cNvPr id="4" name="Picture 3"/>
          <p:cNvPicPr>
            <a:picLocks noChangeAspect="1"/>
          </p:cNvPicPr>
          <p:nvPr/>
        </p:nvPicPr>
        <p:blipFill>
          <a:blip r:embed="rId2"/>
          <a:stretch>
            <a:fillRect/>
          </a:stretch>
        </p:blipFill>
        <p:spPr>
          <a:xfrm>
            <a:off x="6493284" y="2314671"/>
            <a:ext cx="5325021" cy="2532632"/>
          </a:xfrm>
          <a:prstGeom prst="rect">
            <a:avLst/>
          </a:prstGeom>
        </p:spPr>
      </p:pic>
    </p:spTree>
    <p:extLst>
      <p:ext uri="{BB962C8B-B14F-4D97-AF65-F5344CB8AC3E}">
        <p14:creationId xmlns:p14="http://schemas.microsoft.com/office/powerpoint/2010/main" val="33148446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Bahnschrift SemiBold Condensed" panose="020B0502040204020203" pitchFamily="34" charset="0"/>
              </a:rPr>
              <a:t>Meaning</a:t>
            </a:r>
            <a:endParaRPr lang="en-IN" b="1" dirty="0">
              <a:latin typeface="Bahnschrift SemiBold Condensed" panose="020B0502040204020203" pitchFamily="34" charset="0"/>
            </a:endParaRPr>
          </a:p>
        </p:txBody>
      </p:sp>
      <p:sp>
        <p:nvSpPr>
          <p:cNvPr id="3" name="Content Placeholder 2"/>
          <p:cNvSpPr>
            <a:spLocks noGrp="1"/>
          </p:cNvSpPr>
          <p:nvPr>
            <p:ph idx="1"/>
          </p:nvPr>
        </p:nvSpPr>
        <p:spPr>
          <a:xfrm>
            <a:off x="1097280" y="1845733"/>
            <a:ext cx="10396630" cy="4289596"/>
          </a:xfrm>
        </p:spPr>
        <p:txBody>
          <a:bodyPr>
            <a:normAutofit/>
          </a:bodyPr>
          <a:lstStyle/>
          <a:p>
            <a:pPr algn="just">
              <a:buFont typeface="Wingdings" panose="05000000000000000000" pitchFamily="2" charset="2"/>
              <a:buChar char="Ø"/>
            </a:pPr>
            <a:r>
              <a:rPr lang="en-US" dirty="0"/>
              <a:t>Watershed management is the most </a:t>
            </a:r>
            <a:r>
              <a:rPr lang="en-US" dirty="0">
                <a:solidFill>
                  <a:srgbClr val="FF0000"/>
                </a:solidFill>
              </a:rPr>
              <a:t>important practice in agriculture</a:t>
            </a:r>
            <a:r>
              <a:rPr lang="en-US" dirty="0"/>
              <a:t>, especially in </a:t>
            </a:r>
            <a:r>
              <a:rPr lang="en-US" dirty="0" smtClean="0"/>
              <a:t> dryland agriculture.</a:t>
            </a:r>
          </a:p>
          <a:p>
            <a:pPr algn="just">
              <a:buFont typeface="Wingdings" panose="05000000000000000000" pitchFamily="2" charset="2"/>
              <a:buChar char="Ø"/>
            </a:pPr>
            <a:r>
              <a:rPr lang="en-US" dirty="0" smtClean="0"/>
              <a:t>It </a:t>
            </a:r>
            <a:r>
              <a:rPr lang="en-US" dirty="0"/>
              <a:t>play a greater </a:t>
            </a:r>
            <a:r>
              <a:rPr lang="en-US" dirty="0">
                <a:solidFill>
                  <a:srgbClr val="FF0000"/>
                </a:solidFill>
              </a:rPr>
              <a:t>role in conserving the runoff water from various source</a:t>
            </a:r>
            <a:r>
              <a:rPr lang="en-US" dirty="0"/>
              <a:t>. </a:t>
            </a:r>
            <a:r>
              <a:rPr lang="en-US" dirty="0" smtClean="0"/>
              <a:t> The </a:t>
            </a:r>
            <a:r>
              <a:rPr lang="en-US" dirty="0"/>
              <a:t>rain water harvesting is the major source of water in watershed. That harvested water is </a:t>
            </a:r>
            <a:r>
              <a:rPr lang="en-US" dirty="0" smtClean="0"/>
              <a:t>used </a:t>
            </a:r>
            <a:r>
              <a:rPr lang="en-US" dirty="0"/>
              <a:t>to irrigate the crops under water stress condition in the dry areas</a:t>
            </a:r>
            <a:r>
              <a:rPr lang="en-US" dirty="0" smtClean="0"/>
              <a:t>.</a:t>
            </a:r>
          </a:p>
          <a:p>
            <a:pPr algn="just">
              <a:buFont typeface="Wingdings" panose="05000000000000000000" pitchFamily="2" charset="2"/>
              <a:buChar char="Ø"/>
            </a:pPr>
            <a:r>
              <a:rPr lang="en-US" dirty="0" smtClean="0"/>
              <a:t> </a:t>
            </a:r>
            <a:r>
              <a:rPr lang="en-US" dirty="0"/>
              <a:t>It is also applied to the </a:t>
            </a:r>
            <a:r>
              <a:rPr lang="en-US" dirty="0" smtClean="0"/>
              <a:t> </a:t>
            </a:r>
            <a:r>
              <a:rPr lang="en-US" dirty="0" smtClean="0">
                <a:solidFill>
                  <a:srgbClr val="FF0000"/>
                </a:solidFill>
              </a:rPr>
              <a:t>crops </a:t>
            </a:r>
            <a:r>
              <a:rPr lang="en-US" dirty="0">
                <a:solidFill>
                  <a:srgbClr val="FF0000"/>
                </a:solidFill>
              </a:rPr>
              <a:t>as a supplemental irrigation </a:t>
            </a:r>
            <a:r>
              <a:rPr lang="en-US" dirty="0"/>
              <a:t>or as life-saving irrigation to different agricultural crops. </a:t>
            </a:r>
            <a:r>
              <a:rPr lang="en-US" dirty="0" smtClean="0"/>
              <a:t>Watershed </a:t>
            </a:r>
            <a:r>
              <a:rPr lang="en-US" dirty="0"/>
              <a:t>management become most important and a necessary thing to save the crops from </a:t>
            </a:r>
            <a:r>
              <a:rPr lang="en-US" dirty="0" smtClean="0"/>
              <a:t> various </a:t>
            </a:r>
            <a:r>
              <a:rPr lang="en-US" dirty="0"/>
              <a:t>stresses occurring during the crop period. </a:t>
            </a:r>
          </a:p>
          <a:p>
            <a:pPr algn="just">
              <a:buFont typeface="Wingdings" panose="05000000000000000000" pitchFamily="2" charset="2"/>
              <a:buChar char="Ø"/>
            </a:pPr>
            <a:r>
              <a:rPr lang="en-US" dirty="0" smtClean="0"/>
              <a:t>The </a:t>
            </a:r>
            <a:r>
              <a:rPr lang="en-US" dirty="0">
                <a:solidFill>
                  <a:srgbClr val="FF0000"/>
                </a:solidFill>
              </a:rPr>
              <a:t>main purpose of </a:t>
            </a:r>
            <a:r>
              <a:rPr lang="en-US" dirty="0" smtClean="0">
                <a:solidFill>
                  <a:srgbClr val="FF0000"/>
                </a:solidFill>
              </a:rPr>
              <a:t> watershed </a:t>
            </a:r>
            <a:r>
              <a:rPr lang="en-US" dirty="0">
                <a:solidFill>
                  <a:srgbClr val="FF0000"/>
                </a:solidFill>
              </a:rPr>
              <a:t>management </a:t>
            </a:r>
            <a:r>
              <a:rPr lang="en-US" dirty="0" err="1"/>
              <a:t>programme</a:t>
            </a:r>
            <a:r>
              <a:rPr lang="en-US" dirty="0"/>
              <a:t> in dryland areas is to optimum and collective use of </a:t>
            </a:r>
            <a:r>
              <a:rPr lang="en-US" dirty="0" smtClean="0"/>
              <a:t>agricultural </a:t>
            </a:r>
            <a:r>
              <a:rPr lang="en-US" dirty="0"/>
              <a:t>lands, water, vegetation in a particular area for providing facility to reduce the </a:t>
            </a:r>
            <a:r>
              <a:rPr lang="en-US" dirty="0" smtClean="0"/>
              <a:t>drought </a:t>
            </a:r>
            <a:r>
              <a:rPr lang="en-US" dirty="0"/>
              <a:t>impacts, moderate floods, reduce soil erosion, increasing availability of water and </a:t>
            </a:r>
            <a:r>
              <a:rPr lang="en-US" dirty="0" smtClean="0"/>
              <a:t> increase </a:t>
            </a:r>
            <a:r>
              <a:rPr lang="en-US" dirty="0"/>
              <a:t>food, fuel, fodder and </a:t>
            </a:r>
            <a:r>
              <a:rPr lang="en-US" dirty="0" err="1"/>
              <a:t>fibre</a:t>
            </a:r>
            <a:r>
              <a:rPr lang="en-US" dirty="0"/>
              <a:t> on sustainability basis. </a:t>
            </a:r>
          </a:p>
          <a:p>
            <a:endParaRPr lang="en-IN" dirty="0"/>
          </a:p>
        </p:txBody>
      </p:sp>
    </p:spTree>
    <p:extLst>
      <p:ext uri="{BB962C8B-B14F-4D97-AF65-F5344CB8AC3E}">
        <p14:creationId xmlns:p14="http://schemas.microsoft.com/office/powerpoint/2010/main" val="16395999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050584"/>
          </a:xfrm>
        </p:spPr>
        <p:txBody>
          <a:bodyPr>
            <a:normAutofit/>
          </a:bodyPr>
          <a:lstStyle/>
          <a:p>
            <a:pPr algn="ctr"/>
            <a:r>
              <a:rPr lang="en-IN" sz="4400" b="1" dirty="0"/>
              <a:t>Objectives of watershed management: </a:t>
            </a:r>
          </a:p>
        </p:txBody>
      </p:sp>
      <p:sp>
        <p:nvSpPr>
          <p:cNvPr id="3" name="Content Placeholder 2"/>
          <p:cNvSpPr>
            <a:spLocks noGrp="1"/>
          </p:cNvSpPr>
          <p:nvPr>
            <p:ph idx="1"/>
          </p:nvPr>
        </p:nvSpPr>
        <p:spPr>
          <a:xfrm>
            <a:off x="1097280" y="1769807"/>
            <a:ext cx="10190152" cy="4100051"/>
          </a:xfrm>
        </p:spPr>
        <p:txBody>
          <a:bodyPr>
            <a:normAutofit fontScale="25000" lnSpcReduction="20000"/>
          </a:bodyPr>
          <a:lstStyle/>
          <a:p>
            <a:pPr>
              <a:lnSpc>
                <a:spcPct val="120000"/>
              </a:lnSpc>
              <a:buFont typeface="Wingdings" panose="05000000000000000000" pitchFamily="2" charset="2"/>
              <a:buChar char="v"/>
            </a:pPr>
            <a:r>
              <a:rPr lang="en-US" sz="8000" dirty="0" smtClean="0"/>
              <a:t>Control </a:t>
            </a:r>
            <a:r>
              <a:rPr lang="en-US" sz="8000" dirty="0"/>
              <a:t>of floods by constructing the reservoirs like multi-purpose reservoirs </a:t>
            </a:r>
            <a:endParaRPr lang="en-US" sz="8000" dirty="0" smtClean="0"/>
          </a:p>
          <a:p>
            <a:pPr>
              <a:lnSpc>
                <a:spcPct val="120000"/>
              </a:lnSpc>
              <a:buFont typeface="Wingdings" panose="05000000000000000000" pitchFamily="2" charset="2"/>
              <a:buChar char="v"/>
            </a:pPr>
            <a:r>
              <a:rPr lang="en-US" sz="8000" dirty="0" smtClean="0"/>
              <a:t>Water </a:t>
            </a:r>
            <a:r>
              <a:rPr lang="en-US" sz="8000" dirty="0"/>
              <a:t>dams at head water of streams and in problem areas </a:t>
            </a:r>
            <a:endParaRPr lang="en-US" sz="8000" dirty="0" smtClean="0"/>
          </a:p>
          <a:p>
            <a:pPr>
              <a:lnSpc>
                <a:spcPct val="120000"/>
              </a:lnSpc>
              <a:buFont typeface="Wingdings" panose="05000000000000000000" pitchFamily="2" charset="2"/>
              <a:buChar char="v"/>
            </a:pPr>
            <a:r>
              <a:rPr lang="en-US" sz="8000" dirty="0" smtClean="0"/>
              <a:t>Adequate </a:t>
            </a:r>
            <a:r>
              <a:rPr lang="en-US" sz="8000" dirty="0"/>
              <a:t>water supply for agriculture </a:t>
            </a:r>
            <a:endParaRPr lang="en-US" sz="8000" dirty="0" smtClean="0"/>
          </a:p>
          <a:p>
            <a:pPr>
              <a:lnSpc>
                <a:spcPct val="120000"/>
              </a:lnSpc>
              <a:buFont typeface="Wingdings" panose="05000000000000000000" pitchFamily="2" charset="2"/>
              <a:buChar char="v"/>
            </a:pPr>
            <a:r>
              <a:rPr lang="en-US" sz="8000" dirty="0" smtClean="0"/>
              <a:t>Proper </a:t>
            </a:r>
            <a:r>
              <a:rPr lang="en-US" sz="8000" dirty="0"/>
              <a:t>source water for drinking purpose </a:t>
            </a:r>
            <a:endParaRPr lang="en-US" sz="8000" dirty="0" smtClean="0"/>
          </a:p>
          <a:p>
            <a:pPr>
              <a:lnSpc>
                <a:spcPct val="120000"/>
              </a:lnSpc>
              <a:buFont typeface="Wingdings" panose="05000000000000000000" pitchFamily="2" charset="2"/>
              <a:buChar char="v"/>
            </a:pPr>
            <a:r>
              <a:rPr lang="en-US" sz="8000" dirty="0" smtClean="0"/>
              <a:t>Supply </a:t>
            </a:r>
            <a:r>
              <a:rPr lang="en-US" sz="8000" dirty="0"/>
              <a:t>sufficient amount of water for industrial needs </a:t>
            </a:r>
            <a:endParaRPr lang="en-US" sz="8000" dirty="0" smtClean="0"/>
          </a:p>
          <a:p>
            <a:pPr>
              <a:lnSpc>
                <a:spcPct val="120000"/>
              </a:lnSpc>
              <a:buFont typeface="Wingdings" panose="05000000000000000000" pitchFamily="2" charset="2"/>
              <a:buChar char="v"/>
            </a:pPr>
            <a:r>
              <a:rPr lang="en-US" sz="8000" dirty="0" smtClean="0"/>
              <a:t> Reducing the environmental pollution </a:t>
            </a:r>
          </a:p>
          <a:p>
            <a:pPr>
              <a:lnSpc>
                <a:spcPct val="120000"/>
              </a:lnSpc>
              <a:buFont typeface="Wingdings" panose="05000000000000000000" pitchFamily="2" charset="2"/>
              <a:buChar char="v"/>
            </a:pPr>
            <a:r>
              <a:rPr lang="en-US" sz="8000" dirty="0" smtClean="0"/>
              <a:t> Increasing agricultural and allied sector occupations </a:t>
            </a:r>
          </a:p>
          <a:p>
            <a:pPr>
              <a:lnSpc>
                <a:spcPct val="120000"/>
              </a:lnSpc>
              <a:buFont typeface="Wingdings" panose="05000000000000000000" pitchFamily="2" charset="2"/>
              <a:buChar char="v"/>
            </a:pPr>
            <a:r>
              <a:rPr lang="en-US" sz="8000" dirty="0" smtClean="0"/>
              <a:t> Improve socio-economic conditions of the local farmers </a:t>
            </a:r>
          </a:p>
          <a:p>
            <a:pPr>
              <a:lnSpc>
                <a:spcPct val="120000"/>
              </a:lnSpc>
              <a:buFont typeface="Wingdings" panose="05000000000000000000" pitchFamily="2" charset="2"/>
              <a:buChar char="v"/>
            </a:pPr>
            <a:r>
              <a:rPr lang="en-US" sz="8000" dirty="0" smtClean="0"/>
              <a:t>Development or recreation facilities like picnic and camping sites</a:t>
            </a:r>
          </a:p>
          <a:p>
            <a:pPr>
              <a:lnSpc>
                <a:spcPct val="120000"/>
              </a:lnSpc>
            </a:pPr>
            <a:endParaRPr lang="en-US" dirty="0" smtClean="0"/>
          </a:p>
          <a:p>
            <a:pPr>
              <a:lnSpc>
                <a:spcPct val="120000"/>
              </a:lnSpc>
            </a:pPr>
            <a:endParaRPr lang="en-IN" dirty="0"/>
          </a:p>
        </p:txBody>
      </p:sp>
    </p:spTree>
    <p:extLst>
      <p:ext uri="{BB962C8B-B14F-4D97-AF65-F5344CB8AC3E}">
        <p14:creationId xmlns:p14="http://schemas.microsoft.com/office/powerpoint/2010/main" val="40316957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991591"/>
          </a:xfrm>
        </p:spPr>
        <p:txBody>
          <a:bodyPr>
            <a:normAutofit/>
          </a:bodyPr>
          <a:lstStyle/>
          <a:p>
            <a:pPr algn="ctr"/>
            <a:r>
              <a:rPr lang="en-US" sz="3600" b="1" dirty="0">
                <a:latin typeface="Bahnschrift SemiBold Condensed" panose="020B0502040204020203" pitchFamily="34" charset="0"/>
              </a:rPr>
              <a:t>Problems and Constraints in Watershed Management</a:t>
            </a:r>
            <a:endParaRPr lang="en-IN" sz="3600" dirty="0">
              <a:latin typeface="Bahnschrift SemiBold Condensed" panose="020B0502040204020203" pitchFamily="34" charset="0"/>
            </a:endParaRPr>
          </a:p>
        </p:txBody>
      </p:sp>
      <p:sp>
        <p:nvSpPr>
          <p:cNvPr id="3" name="Content Placeholder 2"/>
          <p:cNvSpPr>
            <a:spLocks noGrp="1"/>
          </p:cNvSpPr>
          <p:nvPr>
            <p:ph idx="1"/>
          </p:nvPr>
        </p:nvSpPr>
        <p:spPr>
          <a:xfrm>
            <a:off x="1097280" y="1845734"/>
            <a:ext cx="10180320" cy="4407582"/>
          </a:xfrm>
        </p:spPr>
        <p:txBody>
          <a:bodyPr>
            <a:normAutofit/>
          </a:bodyPr>
          <a:lstStyle/>
          <a:p>
            <a:pPr algn="just">
              <a:buFont typeface="Wingdings" panose="05000000000000000000" pitchFamily="2" charset="2"/>
              <a:buChar char="v"/>
            </a:pPr>
            <a:r>
              <a:rPr lang="en-US" dirty="0"/>
              <a:t>Land degradation in rain fed areas due to soil erosion from runoff is one of the major problems</a:t>
            </a:r>
            <a:r>
              <a:rPr lang="en-US" dirty="0" smtClean="0"/>
              <a:t>. </a:t>
            </a:r>
            <a:r>
              <a:rPr lang="en-US" dirty="0" smtClean="0">
                <a:solidFill>
                  <a:srgbClr val="FF0000"/>
                </a:solidFill>
              </a:rPr>
              <a:t>Rainfall </a:t>
            </a:r>
            <a:r>
              <a:rPr lang="en-US" dirty="0">
                <a:solidFill>
                  <a:srgbClr val="FF0000"/>
                </a:solidFill>
              </a:rPr>
              <a:t>uncertainty and poor economic conditions</a:t>
            </a:r>
            <a:r>
              <a:rPr lang="en-US" dirty="0"/>
              <a:t> act as a major constraint and thus prevents the farmers in </a:t>
            </a:r>
            <a:r>
              <a:rPr lang="en-US" dirty="0" err="1"/>
              <a:t>rainfed</a:t>
            </a:r>
            <a:r>
              <a:rPr lang="en-US" dirty="0"/>
              <a:t> areas from making investments. This leads to improper watershed management</a:t>
            </a:r>
            <a:r>
              <a:rPr lang="en-US" dirty="0" smtClean="0"/>
              <a:t>.</a:t>
            </a:r>
          </a:p>
          <a:p>
            <a:pPr algn="just">
              <a:buFont typeface="Wingdings" panose="05000000000000000000" pitchFamily="2" charset="2"/>
              <a:buChar char="v"/>
            </a:pPr>
            <a:r>
              <a:rPr lang="en-US" dirty="0" smtClean="0"/>
              <a:t> </a:t>
            </a:r>
            <a:r>
              <a:rPr lang="en-US" dirty="0">
                <a:solidFill>
                  <a:srgbClr val="FF0000"/>
                </a:solidFill>
              </a:rPr>
              <a:t>Acute shortage of water in general and drinking water </a:t>
            </a:r>
            <a:r>
              <a:rPr lang="en-US" dirty="0"/>
              <a:t>especially in summer has been observed in many watersheds with inadequate watershed management which may result in severe/ recurrent droughts.  It may often result in limited and temporary food productivity gains</a:t>
            </a:r>
            <a:r>
              <a:rPr lang="en-US" dirty="0" smtClean="0"/>
              <a:t>.</a:t>
            </a:r>
          </a:p>
          <a:p>
            <a:pPr algn="just">
              <a:buFont typeface="Wingdings" panose="05000000000000000000" pitchFamily="2" charset="2"/>
              <a:buChar char="v"/>
            </a:pPr>
            <a:r>
              <a:rPr lang="en-US" dirty="0"/>
              <a:t>  Large areas inhabited with tribal population lack facilities to harvest water and to stabilize their food/ crop/ fodder production due to reduced forest yields, deterioration in land quality, lack of tribal agriculture policy and population pressure.  This leads to </a:t>
            </a:r>
            <a:r>
              <a:rPr lang="en-US" dirty="0">
                <a:solidFill>
                  <a:srgbClr val="FF0000"/>
                </a:solidFill>
              </a:rPr>
              <a:t>a sustained misery, socio-political unrest and insurgency among the tribal population</a:t>
            </a:r>
            <a:r>
              <a:rPr lang="en-US" dirty="0" smtClean="0">
                <a:solidFill>
                  <a:srgbClr val="FF0000"/>
                </a:solidFill>
              </a:rPr>
              <a:t>.</a:t>
            </a:r>
          </a:p>
          <a:p>
            <a:pPr algn="just">
              <a:buFont typeface="Wingdings" panose="05000000000000000000" pitchFamily="2" charset="2"/>
              <a:buChar char="v"/>
            </a:pPr>
            <a:r>
              <a:rPr lang="en-US" dirty="0"/>
              <a:t>It is hard to conduct meaningful impact assessment studies on watershed management programs for lack of baseline </a:t>
            </a:r>
            <a:r>
              <a:rPr lang="en-US" dirty="0">
                <a:solidFill>
                  <a:srgbClr val="FF0000"/>
                </a:solidFill>
              </a:rPr>
              <a:t>data for monitoring and comparison of the current conditions</a:t>
            </a:r>
            <a:r>
              <a:rPr lang="en-US" dirty="0"/>
              <a:t>.</a:t>
            </a:r>
            <a:endParaRPr lang="en-IN" dirty="0"/>
          </a:p>
        </p:txBody>
      </p:sp>
    </p:spTree>
    <p:extLst>
      <p:ext uri="{BB962C8B-B14F-4D97-AF65-F5344CB8AC3E}">
        <p14:creationId xmlns:p14="http://schemas.microsoft.com/office/powerpoint/2010/main" val="41935097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BEBA8EAE-BF5A-486C-A8C5-ECC9F3942E4B}">
                <a14:imgProps xmlns:a14="http://schemas.microsoft.com/office/drawing/2010/main">
                  <a14:imgLayer r:embed="rId3">
                    <a14:imgEffect>
                      <a14:colorTemperature colorTemp="5900"/>
                    </a14:imgEffect>
                  </a14:imgLayer>
                </a14:imgProps>
              </a:ext>
            </a:extLst>
          </a:blip>
          <a:stretch>
            <a:fillRect/>
          </a:stretch>
        </p:blipFill>
        <p:spPr>
          <a:xfrm>
            <a:off x="2663926" y="667364"/>
            <a:ext cx="6257813" cy="4966519"/>
          </a:xfrm>
          <a:prstGeom prst="rect">
            <a:avLst/>
          </a:prstGeom>
        </p:spPr>
      </p:pic>
    </p:spTree>
    <p:extLst>
      <p:ext uri="{BB962C8B-B14F-4D97-AF65-F5344CB8AC3E}">
        <p14:creationId xmlns:p14="http://schemas.microsoft.com/office/powerpoint/2010/main" val="827942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1730476"/>
            <a:ext cx="10058400" cy="4138617"/>
          </a:xfrm>
        </p:spPr>
        <p:txBody>
          <a:bodyPr>
            <a:normAutofit/>
          </a:bodyPr>
          <a:lstStyle/>
          <a:p>
            <a:pPr algn="ctr"/>
            <a:endParaRPr lang="en-US" sz="8000" dirty="0" smtClean="0">
              <a:latin typeface="Algerian" panose="04020705040A02060702" pitchFamily="82" charset="0"/>
            </a:endParaRPr>
          </a:p>
          <a:p>
            <a:pPr marL="0" indent="0" algn="ctr">
              <a:buNone/>
            </a:pPr>
            <a:r>
              <a:rPr lang="en-US" sz="8000" dirty="0" smtClean="0">
                <a:latin typeface="Algerian" panose="04020705040A02060702" pitchFamily="82" charset="0"/>
              </a:rPr>
              <a:t>THANK YOU</a:t>
            </a:r>
            <a:endParaRPr lang="en-IN" sz="8000" dirty="0">
              <a:latin typeface="Algerian" panose="04020705040A02060702" pitchFamily="82" charset="0"/>
            </a:endParaRPr>
          </a:p>
        </p:txBody>
      </p:sp>
    </p:spTree>
    <p:extLst>
      <p:ext uri="{BB962C8B-B14F-4D97-AF65-F5344CB8AC3E}">
        <p14:creationId xmlns:p14="http://schemas.microsoft.com/office/powerpoint/2010/main" val="2708554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981758"/>
          </a:xfrm>
        </p:spPr>
        <p:txBody>
          <a:bodyPr>
            <a:normAutofit/>
          </a:bodyPr>
          <a:lstStyle/>
          <a:p>
            <a:r>
              <a:rPr lang="en-US" sz="4000" u="sng" dirty="0" smtClean="0">
                <a:solidFill>
                  <a:srgbClr val="FF0000"/>
                </a:solidFill>
              </a:rPr>
              <a:t>THE SYLLABUS FOCUSSES ON 3 MAIN PROBLEMS</a:t>
            </a:r>
            <a:endParaRPr lang="en-IN" sz="4000" u="sng" dirty="0">
              <a:solidFill>
                <a:srgbClr val="FF0000"/>
              </a:solidFill>
            </a:endParaRPr>
          </a:p>
        </p:txBody>
      </p:sp>
      <p:sp>
        <p:nvSpPr>
          <p:cNvPr id="3" name="Content Placeholder 2"/>
          <p:cNvSpPr>
            <a:spLocks noGrp="1"/>
          </p:cNvSpPr>
          <p:nvPr>
            <p:ph idx="1"/>
          </p:nvPr>
        </p:nvSpPr>
        <p:spPr>
          <a:xfrm>
            <a:off x="1052052" y="1845734"/>
            <a:ext cx="10103628" cy="4023360"/>
          </a:xfrm>
        </p:spPr>
        <p:txBody>
          <a:bodyPr>
            <a:normAutofit/>
          </a:bodyPr>
          <a:lstStyle/>
          <a:p>
            <a:pPr>
              <a:lnSpc>
                <a:spcPct val="150000"/>
              </a:lnSpc>
              <a:buFont typeface="Wingdings" panose="05000000000000000000" pitchFamily="2" charset="2"/>
              <a:buChar char="v"/>
            </a:pPr>
            <a:r>
              <a:rPr lang="en-US" sz="5400" dirty="0" smtClean="0"/>
              <a:t>SOLID WASTE MANAGEMENT </a:t>
            </a:r>
          </a:p>
          <a:p>
            <a:pPr>
              <a:lnSpc>
                <a:spcPct val="150000"/>
              </a:lnSpc>
              <a:buFont typeface="Wingdings" panose="05000000000000000000" pitchFamily="2" charset="2"/>
              <a:buChar char="v"/>
            </a:pPr>
            <a:r>
              <a:rPr lang="en-US" sz="5400" dirty="0" smtClean="0"/>
              <a:t>DEFORESTATION</a:t>
            </a:r>
          </a:p>
          <a:p>
            <a:pPr>
              <a:lnSpc>
                <a:spcPct val="150000"/>
              </a:lnSpc>
              <a:buFont typeface="Wingdings" panose="05000000000000000000" pitchFamily="2" charset="2"/>
              <a:buChar char="v"/>
            </a:pPr>
            <a:r>
              <a:rPr lang="en-US" sz="5400" dirty="0" smtClean="0"/>
              <a:t>WATERSHED MANAGEMENT</a:t>
            </a:r>
            <a:endParaRPr lang="en-IN" sz="5400" dirty="0"/>
          </a:p>
        </p:txBody>
      </p:sp>
    </p:spTree>
    <p:extLst>
      <p:ext uri="{BB962C8B-B14F-4D97-AF65-F5344CB8AC3E}">
        <p14:creationId xmlns:p14="http://schemas.microsoft.com/office/powerpoint/2010/main" val="1865604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559131"/>
          </a:xfrm>
        </p:spPr>
        <p:txBody>
          <a:bodyPr>
            <a:normAutofit/>
          </a:bodyPr>
          <a:lstStyle/>
          <a:p>
            <a:pPr algn="ctr"/>
            <a:r>
              <a:rPr lang="en-US" sz="4000" b="1" dirty="0">
                <a:latin typeface="Bahnschrift SemiBold Condensed" panose="020B0502040204020203" pitchFamily="34" charset="0"/>
              </a:rPr>
              <a:t>SOLID WASTE MANAGEMENT </a:t>
            </a:r>
            <a:br>
              <a:rPr lang="en-US" sz="4000" b="1" dirty="0">
                <a:latin typeface="Bahnschrift SemiBold Condensed" panose="020B0502040204020203" pitchFamily="34" charset="0"/>
              </a:rPr>
            </a:br>
            <a:endParaRPr lang="en-IN" sz="4000" b="1" dirty="0">
              <a:latin typeface="Bahnschrift SemiBold Condensed" panose="020B0502040204020203" pitchFamily="34" charset="0"/>
            </a:endParaRPr>
          </a:p>
        </p:txBody>
      </p:sp>
      <p:sp>
        <p:nvSpPr>
          <p:cNvPr id="3" name="Content Placeholder 2"/>
          <p:cNvSpPr>
            <a:spLocks noGrp="1"/>
          </p:cNvSpPr>
          <p:nvPr>
            <p:ph idx="1"/>
          </p:nvPr>
        </p:nvSpPr>
        <p:spPr>
          <a:xfrm>
            <a:off x="609601" y="1845734"/>
            <a:ext cx="6154994" cy="4023360"/>
          </a:xfrm>
        </p:spPr>
        <p:txBody>
          <a:bodyPr>
            <a:normAutofit fontScale="92500" lnSpcReduction="20000"/>
          </a:bodyPr>
          <a:lstStyle/>
          <a:p>
            <a:pPr algn="just">
              <a:buFont typeface="Wingdings" panose="05000000000000000000" pitchFamily="2" charset="2"/>
              <a:buChar char="Ø"/>
            </a:pPr>
            <a:r>
              <a:rPr lang="en-US" sz="2800" dirty="0"/>
              <a:t>Solid waste is the unwanted or useless solid materials generated from human activities in residential, industrial or commercial areas. </a:t>
            </a:r>
            <a:endParaRPr lang="en-US" sz="2800" dirty="0" smtClean="0"/>
          </a:p>
          <a:p>
            <a:pPr algn="just">
              <a:buFont typeface="Wingdings" panose="05000000000000000000" pitchFamily="2" charset="2"/>
              <a:buChar char="Ø"/>
            </a:pPr>
            <a:r>
              <a:rPr lang="en-US" sz="2800" dirty="0" smtClean="0"/>
              <a:t>It </a:t>
            </a:r>
            <a:r>
              <a:rPr lang="en-US" sz="2800" dirty="0"/>
              <a:t>may be </a:t>
            </a:r>
            <a:r>
              <a:rPr lang="en-US" sz="2800" dirty="0" smtClean="0"/>
              <a:t>categorized </a:t>
            </a:r>
            <a:r>
              <a:rPr lang="en-US" sz="2800" dirty="0"/>
              <a:t>in three ways. According to its:</a:t>
            </a:r>
          </a:p>
          <a:p>
            <a:pPr lvl="3" algn="just">
              <a:buFont typeface="Wingdings" panose="05000000000000000000" pitchFamily="2" charset="2"/>
              <a:buChar char="v"/>
            </a:pPr>
            <a:r>
              <a:rPr lang="en-US" sz="2800" dirty="0"/>
              <a:t>origin (domestic, industrial, commercial, construction or </a:t>
            </a:r>
            <a:r>
              <a:rPr lang="en-US" sz="2800" dirty="0" smtClean="0"/>
              <a:t>institutional)</a:t>
            </a:r>
          </a:p>
          <a:p>
            <a:pPr lvl="3" algn="just">
              <a:buFont typeface="Wingdings" panose="05000000000000000000" pitchFamily="2" charset="2"/>
              <a:buChar char="v"/>
            </a:pPr>
            <a:r>
              <a:rPr lang="en-US" sz="2800" dirty="0" smtClean="0"/>
              <a:t>hazard </a:t>
            </a:r>
            <a:r>
              <a:rPr lang="en-US" sz="2800" dirty="0"/>
              <a:t>potential (toxic, non-toxin, flammable, radioactive, infectious </a:t>
            </a:r>
            <a:r>
              <a:rPr lang="en-US" sz="2800" dirty="0" err="1"/>
              <a:t>etc</a:t>
            </a:r>
            <a:r>
              <a:rPr lang="en-US" sz="2800" dirty="0" smtClean="0"/>
              <a:t>).</a:t>
            </a:r>
          </a:p>
          <a:p>
            <a:pPr lvl="3" algn="just">
              <a:buFont typeface="Wingdings" panose="05000000000000000000" pitchFamily="2" charset="2"/>
              <a:buChar char="v"/>
            </a:pPr>
            <a:r>
              <a:rPr lang="en-US" sz="2800" dirty="0" smtClean="0"/>
              <a:t>contents </a:t>
            </a:r>
            <a:r>
              <a:rPr lang="en-US" sz="2800" dirty="0"/>
              <a:t>(organic material, glass, metal, plastic paper </a:t>
            </a:r>
            <a:r>
              <a:rPr lang="en-US" sz="2800" dirty="0" err="1"/>
              <a:t>etc</a:t>
            </a:r>
            <a:r>
              <a:rPr lang="en-US" sz="2800" dirty="0"/>
              <a:t>)</a:t>
            </a:r>
          </a:p>
          <a:p>
            <a:pPr algn="just"/>
            <a:endParaRPr lang="en-IN" sz="2800" dirty="0"/>
          </a:p>
        </p:txBody>
      </p:sp>
      <p:pic>
        <p:nvPicPr>
          <p:cNvPr id="4" name="Picture 3"/>
          <p:cNvPicPr>
            <a:picLocks noChangeAspect="1"/>
          </p:cNvPicPr>
          <p:nvPr/>
        </p:nvPicPr>
        <p:blipFill>
          <a:blip r:embed="rId2"/>
          <a:stretch>
            <a:fillRect/>
          </a:stretch>
        </p:blipFill>
        <p:spPr>
          <a:xfrm>
            <a:off x="7199979" y="2153975"/>
            <a:ext cx="4640302" cy="3116115"/>
          </a:xfrm>
          <a:prstGeom prst="rect">
            <a:avLst/>
          </a:prstGeom>
        </p:spPr>
      </p:pic>
    </p:spTree>
    <p:extLst>
      <p:ext uri="{BB962C8B-B14F-4D97-AF65-F5344CB8AC3E}">
        <p14:creationId xmlns:p14="http://schemas.microsoft.com/office/powerpoint/2010/main" val="1585574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473371"/>
          </a:xfrm>
        </p:spPr>
        <p:txBody>
          <a:bodyPr/>
          <a:lstStyle/>
          <a:p>
            <a:pPr algn="ctr"/>
            <a:r>
              <a:rPr lang="en-US" b="1" dirty="0"/>
              <a:t>Types of Solid Waste</a:t>
            </a:r>
            <a:r>
              <a:rPr lang="en-US" dirty="0"/>
              <a:t/>
            </a:r>
            <a:br>
              <a:rPr lang="en-US" dirty="0"/>
            </a:br>
            <a:endParaRPr lang="en-IN" dirty="0"/>
          </a:p>
        </p:txBody>
      </p:sp>
      <p:sp>
        <p:nvSpPr>
          <p:cNvPr id="3" name="Content Placeholder 2"/>
          <p:cNvSpPr>
            <a:spLocks noGrp="1"/>
          </p:cNvSpPr>
          <p:nvPr>
            <p:ph idx="1"/>
          </p:nvPr>
        </p:nvSpPr>
        <p:spPr>
          <a:xfrm>
            <a:off x="1097280" y="1845734"/>
            <a:ext cx="10058400" cy="4250266"/>
          </a:xfrm>
        </p:spPr>
        <p:txBody>
          <a:bodyPr>
            <a:normAutofit/>
          </a:bodyPr>
          <a:lstStyle/>
          <a:p>
            <a:pPr algn="just">
              <a:buFont typeface="Wingdings" panose="05000000000000000000" pitchFamily="2" charset="2"/>
              <a:buChar char="v"/>
            </a:pPr>
            <a:r>
              <a:rPr lang="en-US" u="sng" dirty="0" smtClean="0">
                <a:solidFill>
                  <a:srgbClr val="FF0000"/>
                </a:solidFill>
              </a:rPr>
              <a:t>Municipal </a:t>
            </a:r>
            <a:r>
              <a:rPr lang="en-US" u="sng" dirty="0">
                <a:solidFill>
                  <a:srgbClr val="FF0000"/>
                </a:solidFill>
              </a:rPr>
              <a:t>Solid Waste (MSW): </a:t>
            </a:r>
            <a:r>
              <a:rPr lang="en-US" dirty="0"/>
              <a:t>It consists of household waste, construction and demolition debris (</a:t>
            </a:r>
            <a:r>
              <a:rPr lang="en-US" dirty="0" err="1"/>
              <a:t>CnD</a:t>
            </a:r>
            <a:r>
              <a:rPr lang="en-US" dirty="0"/>
              <a:t>), sanitation residue, and waste from streets, generated mainly from residential and commercial complexes. As per the </a:t>
            </a:r>
            <a:r>
              <a:rPr lang="en-US" dirty="0" err="1"/>
              <a:t>MoEF</a:t>
            </a:r>
            <a:r>
              <a:rPr lang="en-US" dirty="0"/>
              <a:t> it includes commercial and residential waste generated in municipal or notified areas in either solid or semi-solid form excluding industrial hazardous wastes but including treated bio-medical </a:t>
            </a:r>
            <a:r>
              <a:rPr lang="en-US" dirty="0" smtClean="0"/>
              <a:t>wastes;</a:t>
            </a:r>
          </a:p>
          <a:p>
            <a:pPr algn="just">
              <a:buFont typeface="Wingdings" panose="05000000000000000000" pitchFamily="2" charset="2"/>
              <a:buChar char="v"/>
            </a:pPr>
            <a:r>
              <a:rPr lang="en-US" u="sng" dirty="0" smtClean="0">
                <a:solidFill>
                  <a:srgbClr val="FF0000"/>
                </a:solidFill>
              </a:rPr>
              <a:t>Industrial </a:t>
            </a:r>
            <a:r>
              <a:rPr lang="en-US" u="sng" dirty="0">
                <a:solidFill>
                  <a:srgbClr val="FF0000"/>
                </a:solidFill>
              </a:rPr>
              <a:t>Solid Waste (ISW</a:t>
            </a:r>
            <a:r>
              <a:rPr lang="en-US" dirty="0">
                <a:solidFill>
                  <a:srgbClr val="FF0000"/>
                </a:solidFill>
              </a:rPr>
              <a:t>):</a:t>
            </a:r>
            <a:r>
              <a:rPr lang="en-US" dirty="0"/>
              <a:t>  In a majority of cases it is termed as hazardous waste as they may contain toxic substances, are corrosive, highly inflammable, or react when exposed to certain things e.g. </a:t>
            </a:r>
            <a:r>
              <a:rPr lang="en-US" dirty="0" smtClean="0"/>
              <a:t>gases.</a:t>
            </a:r>
          </a:p>
          <a:p>
            <a:pPr algn="just">
              <a:buFont typeface="Wingdings" panose="05000000000000000000" pitchFamily="2" charset="2"/>
              <a:buChar char="v"/>
            </a:pPr>
            <a:r>
              <a:rPr lang="en-US" u="sng" dirty="0" smtClean="0">
                <a:solidFill>
                  <a:srgbClr val="FF0000"/>
                </a:solidFill>
              </a:rPr>
              <a:t>Biomedical </a:t>
            </a:r>
            <a:r>
              <a:rPr lang="en-US" u="sng" dirty="0">
                <a:solidFill>
                  <a:srgbClr val="FF0000"/>
                </a:solidFill>
              </a:rPr>
              <a:t>waste or hospital waste</a:t>
            </a:r>
            <a:r>
              <a:rPr lang="en-US" dirty="0"/>
              <a:t>: It is usually  infectious waste that may include waste like sharps, soiled waste, disposables, anatomical waste, cultures, discarded medicines, chemical wastes, etc., usually in the form of disposable syringes, swabs, bandages, body fluids, human excreta, etc. These can be a serious threat to human health if not managed in a scientific and discriminate manner.</a:t>
            </a:r>
          </a:p>
          <a:p>
            <a:endParaRPr lang="en-IN" dirty="0"/>
          </a:p>
        </p:txBody>
      </p:sp>
    </p:spTree>
    <p:extLst>
      <p:ext uri="{BB962C8B-B14F-4D97-AF65-F5344CB8AC3E}">
        <p14:creationId xmlns:p14="http://schemas.microsoft.com/office/powerpoint/2010/main" val="1231018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Solid waste management</a:t>
            </a:r>
            <a:r>
              <a:rPr lang="en-US" dirty="0"/>
              <a:t/>
            </a:r>
            <a:br>
              <a:rPr lang="en-US" dirty="0"/>
            </a:br>
            <a:endParaRPr lang="en-IN" dirty="0"/>
          </a:p>
        </p:txBody>
      </p:sp>
      <p:sp>
        <p:nvSpPr>
          <p:cNvPr id="3" name="Content Placeholder 2"/>
          <p:cNvSpPr>
            <a:spLocks noGrp="1"/>
          </p:cNvSpPr>
          <p:nvPr>
            <p:ph idx="1"/>
          </p:nvPr>
        </p:nvSpPr>
        <p:spPr>
          <a:xfrm>
            <a:off x="1097280" y="1845734"/>
            <a:ext cx="10058400" cy="4387918"/>
          </a:xfrm>
        </p:spPr>
        <p:txBody>
          <a:bodyPr>
            <a:normAutofit fontScale="92500" lnSpcReduction="20000"/>
          </a:bodyPr>
          <a:lstStyle/>
          <a:p>
            <a:pPr algn="just">
              <a:buFont typeface="Wingdings" panose="05000000000000000000" pitchFamily="2" charset="2"/>
              <a:buChar char="v"/>
            </a:pPr>
            <a:r>
              <a:rPr lang="en-US" sz="2600" b="1" u="sng" dirty="0" err="1" smtClean="0">
                <a:solidFill>
                  <a:srgbClr val="FF0000"/>
                </a:solidFill>
              </a:rPr>
              <a:t>Centralised</a:t>
            </a:r>
            <a:r>
              <a:rPr lang="en-US" sz="2600" b="1" u="sng" dirty="0" smtClean="0">
                <a:solidFill>
                  <a:srgbClr val="FF0000"/>
                </a:solidFill>
              </a:rPr>
              <a:t> </a:t>
            </a:r>
            <a:r>
              <a:rPr lang="en-US" sz="2600" b="1" u="sng" dirty="0">
                <a:solidFill>
                  <a:srgbClr val="FF0000"/>
                </a:solidFill>
              </a:rPr>
              <a:t>method</a:t>
            </a:r>
            <a:r>
              <a:rPr lang="en-US" sz="2600" b="1" dirty="0">
                <a:solidFill>
                  <a:srgbClr val="FF0000"/>
                </a:solidFill>
              </a:rPr>
              <a:t>: </a:t>
            </a:r>
            <a:r>
              <a:rPr lang="en-US" sz="2600" dirty="0"/>
              <a:t>This method involves </a:t>
            </a:r>
            <a:r>
              <a:rPr lang="en-US" sz="2600" i="1" dirty="0"/>
              <a:t>collection of municipal waste from all over the local area and by means</a:t>
            </a:r>
            <a:r>
              <a:rPr lang="en-US" sz="2600" dirty="0"/>
              <a:t> of landfilling, dump outside the city/</a:t>
            </a:r>
            <a:r>
              <a:rPr lang="en-US" sz="2600" dirty="0" err="1"/>
              <a:t>nagar</a:t>
            </a:r>
            <a:r>
              <a:rPr lang="en-US" sz="2600" dirty="0"/>
              <a:t> panchayat limits. This process looks at </a:t>
            </a:r>
            <a:r>
              <a:rPr lang="en-US" sz="2600" i="1" dirty="0"/>
              <a:t>door-to-door collection of solid waste</a:t>
            </a:r>
            <a:r>
              <a:rPr lang="en-US" sz="2600" dirty="0"/>
              <a:t> by waste pickers who hand over to the collection team who then discard the collected waste in the landfill. The </a:t>
            </a:r>
            <a:r>
              <a:rPr lang="en-US" sz="2600" i="1" dirty="0"/>
              <a:t>waste pickers are employees of the Municipal Corporation or Nagar Panchayat</a:t>
            </a:r>
            <a:r>
              <a:rPr lang="en-US" sz="2600" dirty="0"/>
              <a:t>. The collection team is generally contracted out by a tendering process</a:t>
            </a:r>
            <a:r>
              <a:rPr lang="en-US" sz="2600" dirty="0" smtClean="0"/>
              <a:t>.</a:t>
            </a:r>
            <a:endParaRPr lang="en-US" sz="2600" dirty="0"/>
          </a:p>
          <a:p>
            <a:pPr algn="just">
              <a:buFont typeface="Wingdings" panose="05000000000000000000" pitchFamily="2" charset="2"/>
              <a:buChar char="v"/>
            </a:pPr>
            <a:r>
              <a:rPr lang="en-US" sz="2600" b="1" u="sng" dirty="0">
                <a:solidFill>
                  <a:srgbClr val="FF0000"/>
                </a:solidFill>
              </a:rPr>
              <a:t>De-centralized method: </a:t>
            </a:r>
            <a:r>
              <a:rPr lang="en-US" sz="2600" dirty="0"/>
              <a:t>This is a model seen in a few places like </a:t>
            </a:r>
            <a:r>
              <a:rPr lang="en-US" sz="2600" dirty="0" err="1"/>
              <a:t>Suryapet</a:t>
            </a:r>
            <a:r>
              <a:rPr lang="en-US" sz="2600" dirty="0"/>
              <a:t> in Andhra Pradesh and Bangalore in Karnataka. The waste is collected ward-wise and is segregated at source into bio-degradable and non-biodegradable. The biodegradable waste is composted at a nearby facility by different methods of aerobic and </a:t>
            </a:r>
            <a:r>
              <a:rPr lang="en-US" sz="2600" dirty="0" err="1"/>
              <a:t>anerobic</a:t>
            </a:r>
            <a:r>
              <a:rPr lang="en-US" sz="2600" dirty="0"/>
              <a:t> composting. The non-biodegradable waste is further </a:t>
            </a:r>
            <a:r>
              <a:rPr lang="en-US" sz="2600" dirty="0" err="1"/>
              <a:t>categorised</a:t>
            </a:r>
            <a:r>
              <a:rPr lang="en-US" sz="2600" dirty="0"/>
              <a:t> into paper, plastic, metal and other waste and then further collected by recyclers for up-cycling or </a:t>
            </a:r>
            <a:r>
              <a:rPr lang="en-US" sz="2600" dirty="0" err="1"/>
              <a:t>downcycling</a:t>
            </a:r>
            <a:r>
              <a:rPr lang="en-US" sz="2600" dirty="0"/>
              <a:t> of products</a:t>
            </a:r>
          </a:p>
          <a:p>
            <a:endParaRPr lang="en-IN" dirty="0"/>
          </a:p>
        </p:txBody>
      </p:sp>
    </p:spTree>
    <p:extLst>
      <p:ext uri="{BB962C8B-B14F-4D97-AF65-F5344CB8AC3E}">
        <p14:creationId xmlns:p14="http://schemas.microsoft.com/office/powerpoint/2010/main" val="2260772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050584"/>
          </a:xfrm>
        </p:spPr>
        <p:txBody>
          <a:bodyPr/>
          <a:lstStyle/>
          <a:p>
            <a:pPr algn="ctr"/>
            <a:r>
              <a:rPr lang="en-US" dirty="0" smtClean="0">
                <a:latin typeface="Bahnschrift SemiBold Condensed" panose="020B0502040204020203" pitchFamily="34" charset="0"/>
              </a:rPr>
              <a:t>DEFORESTATION</a:t>
            </a:r>
            <a:endParaRPr lang="en-IN" dirty="0">
              <a:latin typeface="Bahnschrift SemiBold Condensed" panose="020B0502040204020203" pitchFamily="34" charset="0"/>
            </a:endParaRPr>
          </a:p>
        </p:txBody>
      </p:sp>
      <p:sp>
        <p:nvSpPr>
          <p:cNvPr id="3" name="Content Placeholder 2"/>
          <p:cNvSpPr>
            <a:spLocks noGrp="1"/>
          </p:cNvSpPr>
          <p:nvPr>
            <p:ph idx="1"/>
          </p:nvPr>
        </p:nvSpPr>
        <p:spPr>
          <a:xfrm>
            <a:off x="816077" y="1845734"/>
            <a:ext cx="6577782" cy="4023360"/>
          </a:xfrm>
        </p:spPr>
        <p:txBody>
          <a:bodyPr>
            <a:normAutofit fontScale="92500"/>
          </a:bodyPr>
          <a:lstStyle/>
          <a:p>
            <a:pPr algn="just">
              <a:lnSpc>
                <a:spcPct val="150000"/>
              </a:lnSpc>
              <a:buFont typeface="Wingdings" panose="05000000000000000000" pitchFamily="2" charset="2"/>
              <a:buChar char="v"/>
            </a:pPr>
            <a:r>
              <a:rPr lang="en-US" sz="2400" dirty="0"/>
              <a:t>Deforestation is the permanent removal of trees to make room for something besides forest. This can include clearing the land for agriculture or grazing, or using the timber for fuel, construction or manufacturing. </a:t>
            </a:r>
            <a:endParaRPr lang="en-US" sz="2400" dirty="0" smtClean="0"/>
          </a:p>
          <a:p>
            <a:pPr algn="just">
              <a:lnSpc>
                <a:spcPct val="150000"/>
              </a:lnSpc>
              <a:buFont typeface="Wingdings" panose="05000000000000000000" pitchFamily="2" charset="2"/>
              <a:buChar char="v"/>
            </a:pPr>
            <a:r>
              <a:rPr lang="en-US" sz="2400" dirty="0"/>
              <a:t>The felling of the tree for firewood has been contributing to the </a:t>
            </a:r>
            <a:r>
              <a:rPr lang="en-US" sz="2400" b="1" dirty="0"/>
              <a:t>deforestation in Assam</a:t>
            </a:r>
            <a:r>
              <a:rPr lang="en-US" sz="2400" dirty="0"/>
              <a:t> and also has contributed towards worsening air pollution in the state.</a:t>
            </a:r>
            <a:endParaRPr lang="en-IN" sz="2400" dirty="0"/>
          </a:p>
        </p:txBody>
      </p:sp>
      <p:pic>
        <p:nvPicPr>
          <p:cNvPr id="4" name="Picture 3"/>
          <p:cNvPicPr>
            <a:picLocks noChangeAspect="1"/>
          </p:cNvPicPr>
          <p:nvPr/>
        </p:nvPicPr>
        <p:blipFill>
          <a:blip r:embed="rId2"/>
          <a:stretch>
            <a:fillRect/>
          </a:stretch>
        </p:blipFill>
        <p:spPr>
          <a:xfrm>
            <a:off x="7703221" y="2357591"/>
            <a:ext cx="4032731" cy="3020655"/>
          </a:xfrm>
          <a:prstGeom prst="rect">
            <a:avLst/>
          </a:prstGeom>
        </p:spPr>
      </p:pic>
    </p:spTree>
    <p:extLst>
      <p:ext uri="{BB962C8B-B14F-4D97-AF65-F5344CB8AC3E}">
        <p14:creationId xmlns:p14="http://schemas.microsoft.com/office/powerpoint/2010/main" val="3953627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Causes of Deforestation </a:t>
            </a:r>
            <a:endParaRPr lang="en-IN" b="1" u="sng" dirty="0"/>
          </a:p>
        </p:txBody>
      </p:sp>
      <p:sp>
        <p:nvSpPr>
          <p:cNvPr id="3" name="Content Placeholder 2"/>
          <p:cNvSpPr>
            <a:spLocks noGrp="1"/>
          </p:cNvSpPr>
          <p:nvPr>
            <p:ph idx="1"/>
          </p:nvPr>
        </p:nvSpPr>
        <p:spPr>
          <a:xfrm>
            <a:off x="855406" y="1887794"/>
            <a:ext cx="10300274" cy="4247534"/>
          </a:xfrm>
        </p:spPr>
        <p:txBody>
          <a:bodyPr>
            <a:normAutofit fontScale="70000" lnSpcReduction="20000"/>
          </a:bodyPr>
          <a:lstStyle/>
          <a:p>
            <a:pPr algn="just">
              <a:buFont typeface="Wingdings" panose="05000000000000000000" pitchFamily="2" charset="2"/>
              <a:buChar char="v"/>
            </a:pPr>
            <a:r>
              <a:rPr lang="en-US" sz="2800" dirty="0">
                <a:solidFill>
                  <a:srgbClr val="FF0000"/>
                </a:solidFill>
              </a:rPr>
              <a:t>Agricultural activities-Due </a:t>
            </a:r>
            <a:r>
              <a:rPr lang="en-US" sz="2800" dirty="0"/>
              <a:t>to the overgrowing demand for food products, a huge amount of trees are felled to grow crops, and 33% of agriculture-caused deforestation is because of subsistence agriculture.</a:t>
            </a:r>
            <a:endParaRPr lang="en-US" sz="2800" dirty="0" smtClean="0"/>
          </a:p>
          <a:p>
            <a:pPr algn="just">
              <a:buFont typeface="Wingdings" panose="05000000000000000000" pitchFamily="2" charset="2"/>
              <a:buChar char="v"/>
            </a:pPr>
            <a:r>
              <a:rPr lang="en-US" sz="2800" dirty="0">
                <a:solidFill>
                  <a:srgbClr val="FF0000"/>
                </a:solidFill>
              </a:rPr>
              <a:t>Livestock </a:t>
            </a:r>
            <a:r>
              <a:rPr lang="en-US" sz="2800" dirty="0" smtClean="0">
                <a:solidFill>
                  <a:srgbClr val="FF0000"/>
                </a:solidFill>
              </a:rPr>
              <a:t>Grazing- </a:t>
            </a:r>
            <a:r>
              <a:rPr lang="en-US" sz="2800" dirty="0" smtClean="0">
                <a:solidFill>
                  <a:schemeClr val="tx1"/>
                </a:solidFill>
              </a:rPr>
              <a:t>Farmers</a:t>
            </a:r>
            <a:r>
              <a:rPr lang="en-US" sz="2800" dirty="0" smtClean="0">
                <a:solidFill>
                  <a:srgbClr val="FF0000"/>
                </a:solidFill>
              </a:rPr>
              <a:t> </a:t>
            </a:r>
            <a:r>
              <a:rPr lang="en-US" sz="2800" dirty="0"/>
              <a:t>often clear the land by cutting down trees and burning them to raise livestock and grow food.</a:t>
            </a:r>
            <a:endParaRPr lang="en-US" sz="2800" dirty="0" smtClean="0"/>
          </a:p>
          <a:p>
            <a:pPr algn="just">
              <a:buFont typeface="Wingdings" panose="05000000000000000000" pitchFamily="2" charset="2"/>
              <a:buChar char="v"/>
            </a:pPr>
            <a:r>
              <a:rPr lang="en-US" sz="2800" dirty="0">
                <a:solidFill>
                  <a:srgbClr val="FF0000"/>
                </a:solidFill>
              </a:rPr>
              <a:t>Urbanization</a:t>
            </a:r>
            <a:r>
              <a:rPr lang="en-US" sz="2800" dirty="0"/>
              <a:t>-Further, to gain access to these forests, the </a:t>
            </a:r>
            <a:r>
              <a:rPr lang="en-US" sz="2800" dirty="0">
                <a:hlinkClick r:id="rId2"/>
              </a:rPr>
              <a:t>construction of roads</a:t>
            </a:r>
            <a:r>
              <a:rPr lang="en-US" sz="2800" dirty="0"/>
              <a:t> is undertaken; here again, trees are chopped to build roads</a:t>
            </a:r>
            <a:endParaRPr lang="en-US" sz="2800" dirty="0" smtClean="0"/>
          </a:p>
          <a:p>
            <a:pPr algn="just">
              <a:buFont typeface="Wingdings" panose="05000000000000000000" pitchFamily="2" charset="2"/>
              <a:buChar char="v"/>
            </a:pPr>
            <a:r>
              <a:rPr lang="en-US" sz="2800" dirty="0" smtClean="0">
                <a:solidFill>
                  <a:srgbClr val="FF0000"/>
                </a:solidFill>
              </a:rPr>
              <a:t>Desertification </a:t>
            </a:r>
            <a:r>
              <a:rPr lang="en-US" sz="2800" dirty="0">
                <a:solidFill>
                  <a:srgbClr val="FF0000"/>
                </a:solidFill>
              </a:rPr>
              <a:t>of land-It </a:t>
            </a:r>
            <a:r>
              <a:rPr lang="en-US" sz="2800" dirty="0"/>
              <a:t>occurs due to land abuse, making it unfit for the growth of trees. Many industries in petrochemicals release their waste into rivers, which </a:t>
            </a:r>
            <a:r>
              <a:rPr lang="en-US" sz="2800" dirty="0">
                <a:hlinkClick r:id="rId3"/>
              </a:rPr>
              <a:t>results in soil erosion</a:t>
            </a:r>
            <a:r>
              <a:rPr lang="en-US" sz="2800" dirty="0"/>
              <a:t> and make it unfit to grow plants and trees.</a:t>
            </a:r>
            <a:endParaRPr lang="en-US" sz="2800" dirty="0" smtClean="0"/>
          </a:p>
          <a:p>
            <a:pPr algn="just">
              <a:buFont typeface="Wingdings" panose="05000000000000000000" pitchFamily="2" charset="2"/>
              <a:buChar char="v"/>
            </a:pPr>
            <a:r>
              <a:rPr lang="en-US" sz="2800" dirty="0">
                <a:solidFill>
                  <a:srgbClr val="FF0000"/>
                </a:solidFill>
              </a:rPr>
              <a:t>Mining</a:t>
            </a:r>
            <a:r>
              <a:rPr lang="en-US" sz="2800" dirty="0"/>
              <a:t>-Oil and </a:t>
            </a:r>
            <a:r>
              <a:rPr lang="en-US" sz="2800" dirty="0">
                <a:hlinkClick r:id="rId4"/>
              </a:rPr>
              <a:t>coal mining</a:t>
            </a:r>
            <a:r>
              <a:rPr lang="en-US" sz="2800" dirty="0"/>
              <a:t> requires a considerable amount of forest land. Apart from this, roads and highways have to be built to make way for trucks and other equipment</a:t>
            </a:r>
            <a:endParaRPr lang="en-US" sz="2800" dirty="0" smtClean="0"/>
          </a:p>
          <a:p>
            <a:pPr algn="just">
              <a:buFont typeface="Wingdings" panose="05000000000000000000" pitchFamily="2" charset="2"/>
              <a:buChar char="v"/>
            </a:pPr>
            <a:r>
              <a:rPr lang="en-US" sz="2800" dirty="0">
                <a:solidFill>
                  <a:srgbClr val="FF0000"/>
                </a:solidFill>
              </a:rPr>
              <a:t>Forest fires-It </a:t>
            </a:r>
            <a:r>
              <a:rPr lang="en-US" sz="2800" dirty="0"/>
              <a:t>happens due to extreme warm summers and milder winters. Fires, whether caused by man or nature, results in a massive loss of forest cover.</a:t>
            </a:r>
            <a:endParaRPr lang="en-US" sz="2800" dirty="0" smtClean="0"/>
          </a:p>
          <a:p>
            <a:pPr marL="0" indent="0">
              <a:buNone/>
            </a:pPr>
            <a:endParaRPr lang="en-US" sz="2400" dirty="0" smtClean="0"/>
          </a:p>
          <a:p>
            <a:endParaRPr lang="en-IN" dirty="0"/>
          </a:p>
        </p:txBody>
      </p:sp>
    </p:spTree>
    <p:extLst>
      <p:ext uri="{BB962C8B-B14F-4D97-AF65-F5344CB8AC3E}">
        <p14:creationId xmlns:p14="http://schemas.microsoft.com/office/powerpoint/2010/main" val="1409181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Effects of Deforestation</a:t>
            </a:r>
            <a:br>
              <a:rPr lang="en-IN" b="1" dirty="0"/>
            </a:br>
            <a:endParaRPr lang="en-IN" dirty="0"/>
          </a:p>
        </p:txBody>
      </p:sp>
      <p:sp>
        <p:nvSpPr>
          <p:cNvPr id="3" name="Content Placeholder 2"/>
          <p:cNvSpPr>
            <a:spLocks noGrp="1"/>
          </p:cNvSpPr>
          <p:nvPr>
            <p:ph idx="1"/>
          </p:nvPr>
        </p:nvSpPr>
        <p:spPr>
          <a:xfrm>
            <a:off x="973394" y="1845733"/>
            <a:ext cx="10314038" cy="4220769"/>
          </a:xfrm>
        </p:spPr>
        <p:txBody>
          <a:bodyPr>
            <a:normAutofit fontScale="92500" lnSpcReduction="20000"/>
          </a:bodyPr>
          <a:lstStyle/>
          <a:p>
            <a:pPr algn="just"/>
            <a:r>
              <a:rPr lang="en-US" sz="2400" b="1" dirty="0"/>
              <a:t>1. Climate Imbalance and Climate Change</a:t>
            </a:r>
          </a:p>
          <a:p>
            <a:pPr algn="just"/>
            <a:r>
              <a:rPr lang="en-US" sz="2400" b="1" dirty="0"/>
              <a:t>2. Increase in Global Warming</a:t>
            </a:r>
          </a:p>
          <a:p>
            <a:pPr algn="just"/>
            <a:r>
              <a:rPr lang="en-US" sz="2400" b="1" dirty="0" smtClean="0"/>
              <a:t>3. </a:t>
            </a:r>
            <a:r>
              <a:rPr lang="en-US" sz="2400" b="1" dirty="0"/>
              <a:t>Soil Erosion</a:t>
            </a:r>
            <a:r>
              <a:rPr lang="en-US" sz="2400" dirty="0"/>
              <a:t>: The fertile soil is held in place by intricate root structures of many layers of trees. With the </a:t>
            </a:r>
            <a:r>
              <a:rPr lang="en-US" sz="2400" dirty="0">
                <a:hlinkClick r:id="rId2"/>
              </a:rPr>
              <a:t>clearance of tree cover</a:t>
            </a:r>
            <a:r>
              <a:rPr lang="en-US" sz="2400" dirty="0"/>
              <a:t>, the land is directly exposed to the sun, making it dry. </a:t>
            </a:r>
            <a:endParaRPr lang="en-US" sz="2400" dirty="0" smtClean="0"/>
          </a:p>
          <a:p>
            <a:pPr algn="just"/>
            <a:r>
              <a:rPr lang="en-US" sz="2400" b="1" dirty="0" smtClean="0"/>
              <a:t>4. </a:t>
            </a:r>
            <a:r>
              <a:rPr lang="en-US" sz="2400" b="1" dirty="0"/>
              <a:t>Floods </a:t>
            </a:r>
            <a:r>
              <a:rPr lang="en-US" sz="2400" b="1" dirty="0" smtClean="0"/>
              <a:t>: </a:t>
            </a:r>
            <a:r>
              <a:rPr lang="en-US" sz="2400" dirty="0" smtClean="0"/>
              <a:t>When </a:t>
            </a:r>
            <a:r>
              <a:rPr lang="en-US" sz="2400" dirty="0"/>
              <a:t>it rains, trees absorb and store a large amount of water with the help of their roots. When they are cut down, the flow of water is disrupted, and the soil loses its ability to retain water. It leads to floods in some areas and droughts in others</a:t>
            </a:r>
            <a:r>
              <a:rPr lang="en-US" sz="2400" dirty="0" smtClean="0"/>
              <a:t>.</a:t>
            </a:r>
          </a:p>
          <a:p>
            <a:pPr algn="just"/>
            <a:r>
              <a:rPr lang="en-US" sz="2400" b="1" dirty="0" smtClean="0"/>
              <a:t>5. </a:t>
            </a:r>
            <a:r>
              <a:rPr lang="en-US" sz="2400" b="1" dirty="0"/>
              <a:t>Wildlife Extinction &amp; Habitat </a:t>
            </a:r>
            <a:r>
              <a:rPr lang="en-US" sz="2400" b="1" dirty="0" smtClean="0"/>
              <a:t>Loss- </a:t>
            </a:r>
            <a:r>
              <a:rPr lang="en-US" sz="2400" dirty="0" smtClean="0"/>
              <a:t>Due </a:t>
            </a:r>
            <a:r>
              <a:rPr lang="en-US" sz="2400" dirty="0"/>
              <a:t>to the massive felling down of trees, various animal species are lost.</a:t>
            </a:r>
          </a:p>
          <a:p>
            <a:pPr algn="just"/>
            <a:r>
              <a:rPr lang="en-US" sz="2400" b="1" dirty="0" smtClean="0"/>
              <a:t>6. </a:t>
            </a:r>
            <a:r>
              <a:rPr lang="en-US" sz="2400" b="1" dirty="0"/>
              <a:t>The Decline in Life Quality of </a:t>
            </a:r>
            <a:r>
              <a:rPr lang="en-US" sz="2400" b="1" dirty="0" smtClean="0"/>
              <a:t>People- </a:t>
            </a:r>
            <a:r>
              <a:rPr lang="en-US" sz="2400" dirty="0" smtClean="0"/>
              <a:t>People </a:t>
            </a:r>
            <a:r>
              <a:rPr lang="en-US" sz="2400" dirty="0"/>
              <a:t>in millions all over the world depend on </a:t>
            </a:r>
            <a:r>
              <a:rPr lang="en-US" sz="2400" dirty="0">
                <a:hlinkClick r:id="rId3"/>
              </a:rPr>
              <a:t>forests for hunting</a:t>
            </a:r>
            <a:r>
              <a:rPr lang="en-US" sz="2400" dirty="0"/>
              <a:t>, small-scale agriculture, gathering, and medicine</a:t>
            </a:r>
          </a:p>
          <a:p>
            <a:endParaRPr lang="en-US" dirty="0"/>
          </a:p>
          <a:p>
            <a:endParaRPr lang="en-US" dirty="0" smtClean="0"/>
          </a:p>
          <a:p>
            <a:endParaRPr lang="en-IN" dirty="0"/>
          </a:p>
        </p:txBody>
      </p:sp>
    </p:spTree>
    <p:extLst>
      <p:ext uri="{BB962C8B-B14F-4D97-AF65-F5344CB8AC3E}">
        <p14:creationId xmlns:p14="http://schemas.microsoft.com/office/powerpoint/2010/main" val="1778443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757084"/>
            <a:ext cx="10058400" cy="747251"/>
          </a:xfrm>
        </p:spPr>
        <p:txBody>
          <a:bodyPr/>
          <a:lstStyle/>
          <a:p>
            <a:pPr algn="ctr"/>
            <a:r>
              <a:rPr lang="en-US" b="1" dirty="0" smtClean="0">
                <a:latin typeface="Bahnschrift SemiBold Condensed" panose="020B0502040204020203" pitchFamily="34" charset="0"/>
              </a:rPr>
              <a:t>Solutions to Deforestation</a:t>
            </a:r>
            <a:endParaRPr lang="en-IN" b="1" dirty="0">
              <a:latin typeface="Bahnschrift SemiBold Condensed" panose="020B0502040204020203" pitchFamily="34" charset="0"/>
            </a:endParaRPr>
          </a:p>
        </p:txBody>
      </p:sp>
      <p:sp>
        <p:nvSpPr>
          <p:cNvPr id="3" name="Content Placeholder 2"/>
          <p:cNvSpPr>
            <a:spLocks noGrp="1"/>
          </p:cNvSpPr>
          <p:nvPr>
            <p:ph idx="1"/>
          </p:nvPr>
        </p:nvSpPr>
        <p:spPr/>
        <p:txBody>
          <a:bodyPr>
            <a:normAutofit lnSpcReduction="10000"/>
          </a:bodyPr>
          <a:lstStyle/>
          <a:p>
            <a:pPr algn="just"/>
            <a:r>
              <a:rPr lang="en-US" sz="2400" b="1" dirty="0"/>
              <a:t>1. Government Regulations </a:t>
            </a:r>
            <a:r>
              <a:rPr lang="en-US" sz="2400" b="1" dirty="0" smtClean="0"/>
              <a:t>:</a:t>
            </a:r>
            <a:r>
              <a:rPr lang="en-US" sz="2400" dirty="0" smtClean="0"/>
              <a:t>The </a:t>
            </a:r>
            <a:r>
              <a:rPr lang="en-US" sz="2400" dirty="0"/>
              <a:t>best solution to deforestation is to curb the felling of trees by enforcing a series of rules and laws to govern it</a:t>
            </a:r>
            <a:r>
              <a:rPr lang="en-US" sz="2400" dirty="0" smtClean="0"/>
              <a:t>.</a:t>
            </a:r>
          </a:p>
          <a:p>
            <a:pPr algn="just"/>
            <a:r>
              <a:rPr lang="en-US" sz="2400" b="1" dirty="0"/>
              <a:t>2. Banning Clear-Cutting of </a:t>
            </a:r>
            <a:r>
              <a:rPr lang="en-US" sz="2400" b="1" dirty="0" smtClean="0"/>
              <a:t>Forests: </a:t>
            </a:r>
            <a:r>
              <a:rPr lang="en-US" sz="2400" dirty="0" smtClean="0"/>
              <a:t>This </a:t>
            </a:r>
            <a:r>
              <a:rPr lang="en-US" sz="2400" dirty="0"/>
              <a:t>will curb the total depletion of the forest cover. It is a practical </a:t>
            </a:r>
            <a:r>
              <a:rPr lang="en-US" sz="2400" dirty="0">
                <a:hlinkClick r:id="rId2"/>
              </a:rPr>
              <a:t>solution and is very feasible</a:t>
            </a:r>
            <a:r>
              <a:rPr lang="en-US" sz="2400" dirty="0" smtClean="0"/>
              <a:t>.</a:t>
            </a:r>
          </a:p>
          <a:p>
            <a:pPr algn="just"/>
            <a:r>
              <a:rPr lang="en-US" sz="2400" b="1" dirty="0"/>
              <a:t>3. Reforestation and </a:t>
            </a:r>
            <a:r>
              <a:rPr lang="en-US" sz="2400" b="1" dirty="0" smtClean="0"/>
              <a:t>Afforestation: </a:t>
            </a:r>
            <a:r>
              <a:rPr lang="en-US" sz="2400" dirty="0" smtClean="0"/>
              <a:t>Land </a:t>
            </a:r>
            <a:r>
              <a:rPr lang="en-US" sz="2400" dirty="0"/>
              <a:t>skinned of its tree cover for urban settlements should be urged to plant trees in the vicinity and </a:t>
            </a:r>
            <a:r>
              <a:rPr lang="en-US" sz="2400" dirty="0">
                <a:hlinkClick r:id="rId3"/>
              </a:rPr>
              <a:t>replace the cut trees</a:t>
            </a:r>
            <a:r>
              <a:rPr lang="en-US" sz="2400" dirty="0"/>
              <a:t>. Also, the cutting must be replaced by </a:t>
            </a:r>
            <a:r>
              <a:rPr lang="en-US" sz="2400" dirty="0">
                <a:hlinkClick r:id="rId4"/>
              </a:rPr>
              <a:t>planting young trees</a:t>
            </a:r>
            <a:r>
              <a:rPr lang="en-US" sz="2400" dirty="0"/>
              <a:t> to replace the older ones that were </a:t>
            </a:r>
            <a:r>
              <a:rPr lang="en-US" sz="2400" dirty="0" smtClean="0"/>
              <a:t>cut.</a:t>
            </a:r>
          </a:p>
          <a:p>
            <a:pPr algn="just"/>
            <a:r>
              <a:rPr lang="en-US" sz="2400" b="1" dirty="0" smtClean="0"/>
              <a:t>4. </a:t>
            </a:r>
            <a:r>
              <a:rPr lang="en-US" sz="2400" b="1" dirty="0"/>
              <a:t>Educate </a:t>
            </a:r>
            <a:r>
              <a:rPr lang="en-US" sz="2400" b="1" dirty="0" smtClean="0"/>
              <a:t>Others: </a:t>
            </a:r>
            <a:r>
              <a:rPr lang="en-US" sz="2400" dirty="0" smtClean="0"/>
              <a:t>Still</a:t>
            </a:r>
            <a:r>
              <a:rPr lang="en-US" sz="2400" dirty="0"/>
              <a:t>, many are entirely unaware of the global warming problem we’re facing. Educate your friends, family, and community by sharing the deforestation facts, and its causes and effects. </a:t>
            </a:r>
          </a:p>
          <a:p>
            <a:pPr algn="just"/>
            <a:endParaRPr lang="en-US" sz="2400" dirty="0"/>
          </a:p>
          <a:p>
            <a:endParaRPr lang="en-US" dirty="0"/>
          </a:p>
          <a:p>
            <a:endParaRPr lang="en-IN" dirty="0"/>
          </a:p>
        </p:txBody>
      </p:sp>
    </p:spTree>
    <p:extLst>
      <p:ext uri="{BB962C8B-B14F-4D97-AF65-F5344CB8AC3E}">
        <p14:creationId xmlns:p14="http://schemas.microsoft.com/office/powerpoint/2010/main" val="368699659"/>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160</TotalTime>
  <Words>1549</Words>
  <Application>Microsoft Office PowerPoint</Application>
  <PresentationFormat>Widescreen</PresentationFormat>
  <Paragraphs>69</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Algerian</vt:lpstr>
      <vt:lpstr>Bahnschrift SemiBold Condensed</vt:lpstr>
      <vt:lpstr>Calibri</vt:lpstr>
      <vt:lpstr>Calibri Light</vt:lpstr>
      <vt:lpstr>Wingdings</vt:lpstr>
      <vt:lpstr>Retrospect</vt:lpstr>
      <vt:lpstr>ENVIRONMENTAL PROBLEMS IN ASSAM</vt:lpstr>
      <vt:lpstr>THE SYLLABUS FOCUSSES ON 3 MAIN PROBLEMS</vt:lpstr>
      <vt:lpstr>SOLID WASTE MANAGEMENT  </vt:lpstr>
      <vt:lpstr>Types of Solid Waste </vt:lpstr>
      <vt:lpstr>Solid waste management </vt:lpstr>
      <vt:lpstr>DEFORESTATION</vt:lpstr>
      <vt:lpstr>Causes of Deforestation </vt:lpstr>
      <vt:lpstr>Effects of Deforestation </vt:lpstr>
      <vt:lpstr>Solutions to Deforestation</vt:lpstr>
      <vt:lpstr>WATERSHED MANAGEMENT </vt:lpstr>
      <vt:lpstr>Meaning</vt:lpstr>
      <vt:lpstr>Objectives of watershed management: </vt:lpstr>
      <vt:lpstr>Problems and Constraints in Watershed Management</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PROBLEMS IN ASSAM</dc:title>
  <dc:creator>LENOVO</dc:creator>
  <cp:lastModifiedBy>LENOVO</cp:lastModifiedBy>
  <cp:revision>11</cp:revision>
  <dcterms:created xsi:type="dcterms:W3CDTF">2021-06-14T02:47:21Z</dcterms:created>
  <dcterms:modified xsi:type="dcterms:W3CDTF">2021-06-14T05:27:27Z</dcterms:modified>
</cp:coreProperties>
</file>