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35CED1-B2A3-4318-8E57-D47EF8FFFBD6}" type="datetimeFigureOut">
              <a:rPr lang="en-IN" smtClean="0"/>
              <a:t>08-06-2021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38DD0E-F5F4-487F-B34C-3236B599473F}" type="slidenum">
              <a:rPr lang="en-IN" smtClean="0"/>
              <a:t>‹#›</a:t>
            </a:fld>
            <a:endParaRPr lang="en-IN"/>
          </a:p>
        </p:txBody>
      </p:sp>
    </p:spTree>
    <p:extLst>
      <p:ext uri="{BB962C8B-B14F-4D97-AF65-F5344CB8AC3E}">
        <p14:creationId xmlns:p14="http://schemas.microsoft.com/office/powerpoint/2010/main" val="178061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35CED1-B2A3-4318-8E57-D47EF8FFFBD6}" type="datetimeFigureOut">
              <a:rPr lang="en-IN" smtClean="0"/>
              <a:t>08-06-2021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638DD0E-F5F4-487F-B34C-3236B599473F}" type="slidenum">
              <a:rPr lang="en-IN" smtClean="0"/>
              <a:t>‹#›</a:t>
            </a:fld>
            <a:endParaRPr lang="en-IN"/>
          </a:p>
        </p:txBody>
      </p:sp>
    </p:spTree>
    <p:extLst>
      <p:ext uri="{BB962C8B-B14F-4D97-AF65-F5344CB8AC3E}">
        <p14:creationId xmlns:p14="http://schemas.microsoft.com/office/powerpoint/2010/main" val="1514986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35CED1-B2A3-4318-8E57-D47EF8FFFBD6}" type="datetimeFigureOut">
              <a:rPr lang="en-IN" smtClean="0"/>
              <a:t>08-06-2021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638DD0E-F5F4-487F-B34C-3236B599473F}" type="slidenum">
              <a:rPr lang="en-IN" smtClean="0"/>
              <a:t>‹#›</a:t>
            </a:fld>
            <a:endParaRPr lang="en-IN"/>
          </a:p>
        </p:txBody>
      </p:sp>
    </p:spTree>
    <p:extLst>
      <p:ext uri="{BB962C8B-B14F-4D97-AF65-F5344CB8AC3E}">
        <p14:creationId xmlns:p14="http://schemas.microsoft.com/office/powerpoint/2010/main" val="2579775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35CED1-B2A3-4318-8E57-D47EF8FFFBD6}" type="datetimeFigureOut">
              <a:rPr lang="en-IN" smtClean="0"/>
              <a:t>08-06-2021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638DD0E-F5F4-487F-B34C-3236B599473F}" type="slidenum">
              <a:rPr lang="en-IN" smtClean="0"/>
              <a:t>‹#›</a:t>
            </a:fld>
            <a:endParaRPr lang="en-IN"/>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36402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35CED1-B2A3-4318-8E57-D47EF8FFFBD6}" type="datetimeFigureOut">
              <a:rPr lang="en-IN" smtClean="0"/>
              <a:t>08-06-2021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638DD0E-F5F4-487F-B34C-3236B599473F}" type="slidenum">
              <a:rPr lang="en-IN" smtClean="0"/>
              <a:t>‹#›</a:t>
            </a:fld>
            <a:endParaRPr lang="en-IN"/>
          </a:p>
        </p:txBody>
      </p:sp>
    </p:spTree>
    <p:extLst>
      <p:ext uri="{BB962C8B-B14F-4D97-AF65-F5344CB8AC3E}">
        <p14:creationId xmlns:p14="http://schemas.microsoft.com/office/powerpoint/2010/main" val="3311341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535CED1-B2A3-4318-8E57-D47EF8FFFBD6}" type="datetimeFigureOut">
              <a:rPr lang="en-IN" smtClean="0"/>
              <a:t>08-06-2021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638DD0E-F5F4-487F-B34C-3236B599473F}" type="slidenum">
              <a:rPr lang="en-IN" smtClean="0"/>
              <a:t>‹#›</a:t>
            </a:fld>
            <a:endParaRPr lang="en-IN"/>
          </a:p>
        </p:txBody>
      </p:sp>
    </p:spTree>
    <p:extLst>
      <p:ext uri="{BB962C8B-B14F-4D97-AF65-F5344CB8AC3E}">
        <p14:creationId xmlns:p14="http://schemas.microsoft.com/office/powerpoint/2010/main" val="1443896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535CED1-B2A3-4318-8E57-D47EF8FFFBD6}" type="datetimeFigureOut">
              <a:rPr lang="en-IN" smtClean="0"/>
              <a:t>08-06-2021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638DD0E-F5F4-487F-B34C-3236B599473F}" type="slidenum">
              <a:rPr lang="en-IN" smtClean="0"/>
              <a:t>‹#›</a:t>
            </a:fld>
            <a:endParaRPr lang="en-IN"/>
          </a:p>
        </p:txBody>
      </p:sp>
    </p:spTree>
    <p:extLst>
      <p:ext uri="{BB962C8B-B14F-4D97-AF65-F5344CB8AC3E}">
        <p14:creationId xmlns:p14="http://schemas.microsoft.com/office/powerpoint/2010/main" val="1650848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35CED1-B2A3-4318-8E57-D47EF8FFFBD6}" type="datetimeFigureOut">
              <a:rPr lang="en-IN" smtClean="0"/>
              <a:t>08-06-2021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38DD0E-F5F4-487F-B34C-3236B599473F}" type="slidenum">
              <a:rPr lang="en-IN" smtClean="0"/>
              <a:t>‹#›</a:t>
            </a:fld>
            <a:endParaRPr lang="en-IN"/>
          </a:p>
        </p:txBody>
      </p:sp>
    </p:spTree>
    <p:extLst>
      <p:ext uri="{BB962C8B-B14F-4D97-AF65-F5344CB8AC3E}">
        <p14:creationId xmlns:p14="http://schemas.microsoft.com/office/powerpoint/2010/main" val="2841300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35CED1-B2A3-4318-8E57-D47EF8FFFBD6}" type="datetimeFigureOut">
              <a:rPr lang="en-IN" smtClean="0"/>
              <a:t>08-06-2021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38DD0E-F5F4-487F-B34C-3236B599473F}" type="slidenum">
              <a:rPr lang="en-IN" smtClean="0"/>
              <a:t>‹#›</a:t>
            </a:fld>
            <a:endParaRPr lang="en-IN"/>
          </a:p>
        </p:txBody>
      </p:sp>
    </p:spTree>
    <p:extLst>
      <p:ext uri="{BB962C8B-B14F-4D97-AF65-F5344CB8AC3E}">
        <p14:creationId xmlns:p14="http://schemas.microsoft.com/office/powerpoint/2010/main" val="1635921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35CED1-B2A3-4318-8E57-D47EF8FFFBD6}" type="datetimeFigureOut">
              <a:rPr lang="en-IN" smtClean="0"/>
              <a:t>08-06-2021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38DD0E-F5F4-487F-B34C-3236B599473F}" type="slidenum">
              <a:rPr lang="en-IN" smtClean="0"/>
              <a:t>‹#›</a:t>
            </a:fld>
            <a:endParaRPr lang="en-IN"/>
          </a:p>
        </p:txBody>
      </p:sp>
    </p:spTree>
    <p:extLst>
      <p:ext uri="{BB962C8B-B14F-4D97-AF65-F5344CB8AC3E}">
        <p14:creationId xmlns:p14="http://schemas.microsoft.com/office/powerpoint/2010/main" val="303277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535CED1-B2A3-4318-8E57-D47EF8FFFBD6}" type="datetimeFigureOut">
              <a:rPr lang="en-IN" smtClean="0"/>
              <a:t>08-06-2021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38DD0E-F5F4-487F-B34C-3236B599473F}" type="slidenum">
              <a:rPr lang="en-IN" smtClean="0"/>
              <a:t>‹#›</a:t>
            </a:fld>
            <a:endParaRPr lang="en-IN"/>
          </a:p>
        </p:txBody>
      </p:sp>
    </p:spTree>
    <p:extLst>
      <p:ext uri="{BB962C8B-B14F-4D97-AF65-F5344CB8AC3E}">
        <p14:creationId xmlns:p14="http://schemas.microsoft.com/office/powerpoint/2010/main" val="779757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35CED1-B2A3-4318-8E57-D47EF8FFFBD6}" type="datetimeFigureOut">
              <a:rPr lang="en-IN" smtClean="0"/>
              <a:t>08-06-2021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638DD0E-F5F4-487F-B34C-3236B599473F}" type="slidenum">
              <a:rPr lang="en-IN" smtClean="0"/>
              <a:t>‹#›</a:t>
            </a:fld>
            <a:endParaRPr lang="en-IN"/>
          </a:p>
        </p:txBody>
      </p:sp>
    </p:spTree>
    <p:extLst>
      <p:ext uri="{BB962C8B-B14F-4D97-AF65-F5344CB8AC3E}">
        <p14:creationId xmlns:p14="http://schemas.microsoft.com/office/powerpoint/2010/main" val="321280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35CED1-B2A3-4318-8E57-D47EF8FFFBD6}" type="datetimeFigureOut">
              <a:rPr lang="en-IN" smtClean="0"/>
              <a:t>08-06-2021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638DD0E-F5F4-487F-B34C-3236B599473F}" type="slidenum">
              <a:rPr lang="en-IN" smtClean="0"/>
              <a:t>‹#›</a:t>
            </a:fld>
            <a:endParaRPr lang="en-IN"/>
          </a:p>
        </p:txBody>
      </p:sp>
    </p:spTree>
    <p:extLst>
      <p:ext uri="{BB962C8B-B14F-4D97-AF65-F5344CB8AC3E}">
        <p14:creationId xmlns:p14="http://schemas.microsoft.com/office/powerpoint/2010/main" val="89168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35CED1-B2A3-4318-8E57-D47EF8FFFBD6}" type="datetimeFigureOut">
              <a:rPr lang="en-IN" smtClean="0"/>
              <a:t>08-06-2021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638DD0E-F5F4-487F-B34C-3236B599473F}" type="slidenum">
              <a:rPr lang="en-IN" smtClean="0"/>
              <a:t>‹#›</a:t>
            </a:fld>
            <a:endParaRPr lang="en-IN"/>
          </a:p>
        </p:txBody>
      </p:sp>
    </p:spTree>
    <p:extLst>
      <p:ext uri="{BB962C8B-B14F-4D97-AF65-F5344CB8AC3E}">
        <p14:creationId xmlns:p14="http://schemas.microsoft.com/office/powerpoint/2010/main" val="57077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5CED1-B2A3-4318-8E57-D47EF8FFFBD6}" type="datetimeFigureOut">
              <a:rPr lang="en-IN" smtClean="0"/>
              <a:t>08-06-2021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638DD0E-F5F4-487F-B34C-3236B599473F}" type="slidenum">
              <a:rPr lang="en-IN" smtClean="0"/>
              <a:t>‹#›</a:t>
            </a:fld>
            <a:endParaRPr lang="en-IN"/>
          </a:p>
        </p:txBody>
      </p:sp>
    </p:spTree>
    <p:extLst>
      <p:ext uri="{BB962C8B-B14F-4D97-AF65-F5344CB8AC3E}">
        <p14:creationId xmlns:p14="http://schemas.microsoft.com/office/powerpoint/2010/main" val="343198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35CED1-B2A3-4318-8E57-D47EF8FFFBD6}" type="datetimeFigureOut">
              <a:rPr lang="en-IN" smtClean="0"/>
              <a:t>08-06-2021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638DD0E-F5F4-487F-B34C-3236B599473F}" type="slidenum">
              <a:rPr lang="en-IN" smtClean="0"/>
              <a:t>‹#›</a:t>
            </a:fld>
            <a:endParaRPr lang="en-IN"/>
          </a:p>
        </p:txBody>
      </p:sp>
    </p:spTree>
    <p:extLst>
      <p:ext uri="{BB962C8B-B14F-4D97-AF65-F5344CB8AC3E}">
        <p14:creationId xmlns:p14="http://schemas.microsoft.com/office/powerpoint/2010/main" val="2793141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35CED1-B2A3-4318-8E57-D47EF8FFFBD6}" type="datetimeFigureOut">
              <a:rPr lang="en-IN" smtClean="0"/>
              <a:t>08-06-2021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638DD0E-F5F4-487F-B34C-3236B599473F}" type="slidenum">
              <a:rPr lang="en-IN" smtClean="0"/>
              <a:t>‹#›</a:t>
            </a:fld>
            <a:endParaRPr lang="en-IN"/>
          </a:p>
        </p:txBody>
      </p:sp>
    </p:spTree>
    <p:extLst>
      <p:ext uri="{BB962C8B-B14F-4D97-AF65-F5344CB8AC3E}">
        <p14:creationId xmlns:p14="http://schemas.microsoft.com/office/powerpoint/2010/main" val="2141932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535CED1-B2A3-4318-8E57-D47EF8FFFBD6}" type="datetimeFigureOut">
              <a:rPr lang="en-IN" smtClean="0"/>
              <a:t>08-06-2021</a:t>
            </a:fld>
            <a:endParaRPr lang="en-IN"/>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638DD0E-F5F4-487F-B34C-3236B599473F}" type="slidenum">
              <a:rPr lang="en-IN" smtClean="0"/>
              <a:t>‹#›</a:t>
            </a:fld>
            <a:endParaRPr lang="en-IN"/>
          </a:p>
        </p:txBody>
      </p:sp>
    </p:spTree>
    <p:extLst>
      <p:ext uri="{BB962C8B-B14F-4D97-AF65-F5344CB8AC3E}">
        <p14:creationId xmlns:p14="http://schemas.microsoft.com/office/powerpoint/2010/main" val="249446351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3257" y="2042319"/>
            <a:ext cx="9001462" cy="2387600"/>
          </a:xfrm>
        </p:spPr>
        <p:txBody>
          <a:bodyPr>
            <a:normAutofit/>
          </a:bodyPr>
          <a:lstStyle/>
          <a:p>
            <a:r>
              <a:rPr lang="en-US" sz="4000" dirty="0" smtClean="0"/>
              <a:t>deflation and its effects</a:t>
            </a:r>
            <a:endParaRPr lang="en-IN" sz="4000" dirty="0"/>
          </a:p>
        </p:txBody>
      </p:sp>
      <p:sp>
        <p:nvSpPr>
          <p:cNvPr id="3" name="Subtitle 2"/>
          <p:cNvSpPr>
            <a:spLocks noGrp="1"/>
          </p:cNvSpPr>
          <p:nvPr>
            <p:ph type="subTitle" idx="1"/>
          </p:nvPr>
        </p:nvSpPr>
        <p:spPr>
          <a:xfrm>
            <a:off x="1526443" y="5003066"/>
            <a:ext cx="9001462" cy="3083897"/>
          </a:xfrm>
        </p:spPr>
        <p:txBody>
          <a:bodyPr/>
          <a:lstStyle/>
          <a:p>
            <a:r>
              <a:rPr lang="en-US" dirty="0" smtClean="0"/>
              <a:t>Prepared by </a:t>
            </a:r>
          </a:p>
          <a:p>
            <a:r>
              <a:rPr lang="en-US" dirty="0" smtClean="0"/>
              <a:t>ANINDITA CHAKRAVARTY</a:t>
            </a:r>
            <a:endParaRPr lang="en-IN" dirty="0"/>
          </a:p>
        </p:txBody>
      </p:sp>
      <p:pic>
        <p:nvPicPr>
          <p:cNvPr id="4" name="Picture 3"/>
          <p:cNvPicPr>
            <a:picLocks noChangeAspect="1"/>
          </p:cNvPicPr>
          <p:nvPr/>
        </p:nvPicPr>
        <p:blipFill>
          <a:blip r:embed="rId2">
            <a:duotone>
              <a:schemeClr val="bg2">
                <a:shade val="45000"/>
                <a:satMod val="135000"/>
              </a:schemeClr>
              <a:prstClr val="white"/>
            </a:duotone>
          </a:blip>
          <a:stretch>
            <a:fillRect/>
          </a:stretch>
        </p:blipFill>
        <p:spPr>
          <a:xfrm>
            <a:off x="2566218" y="367173"/>
            <a:ext cx="7039897" cy="3315271"/>
          </a:xfrm>
          <a:prstGeom prst="rect">
            <a:avLst/>
          </a:prstGeom>
        </p:spPr>
      </p:pic>
    </p:spTree>
    <p:extLst>
      <p:ext uri="{BB962C8B-B14F-4D97-AF65-F5344CB8AC3E}">
        <p14:creationId xmlns:p14="http://schemas.microsoft.com/office/powerpoint/2010/main" val="349675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MEANING</a:t>
            </a:r>
            <a:endParaRPr lang="en-IN" u="sng" dirty="0"/>
          </a:p>
        </p:txBody>
      </p:sp>
      <p:sp>
        <p:nvSpPr>
          <p:cNvPr id="3" name="Content Placeholder 2"/>
          <p:cNvSpPr>
            <a:spLocks noGrp="1"/>
          </p:cNvSpPr>
          <p:nvPr>
            <p:ph idx="1"/>
          </p:nvPr>
        </p:nvSpPr>
        <p:spPr>
          <a:xfrm>
            <a:off x="913795" y="1769806"/>
            <a:ext cx="10353762" cy="4021394"/>
          </a:xfrm>
        </p:spPr>
        <p:txBody>
          <a:bodyPr>
            <a:normAutofit/>
          </a:bodyPr>
          <a:lstStyle/>
          <a:p>
            <a:pPr algn="just">
              <a:lnSpc>
                <a:spcPct val="200000"/>
              </a:lnSpc>
            </a:pPr>
            <a:r>
              <a:rPr lang="en-US" sz="2400" dirty="0"/>
              <a:t>This is a situation where decreasing price levels trigger a chain reaction that leads to lower production, lower wages, decreased demand, and even lower price levels. </a:t>
            </a:r>
            <a:endParaRPr lang="en-US" sz="2400" dirty="0" smtClean="0"/>
          </a:p>
          <a:p>
            <a:pPr algn="just">
              <a:lnSpc>
                <a:spcPct val="200000"/>
              </a:lnSpc>
            </a:pPr>
            <a:r>
              <a:rPr lang="en-US" sz="2400" dirty="0" smtClean="0"/>
              <a:t>During </a:t>
            </a:r>
            <a:r>
              <a:rPr lang="en-US" sz="2400" dirty="0"/>
              <a:t>a recession, the </a:t>
            </a:r>
            <a:r>
              <a:rPr lang="en-US" sz="2400" b="1" dirty="0"/>
              <a:t>deflation</a:t>
            </a:r>
            <a:r>
              <a:rPr lang="en-US" sz="2400" dirty="0"/>
              <a:t> spiral is a significant economic challenge because it further worsens the economic situation.</a:t>
            </a:r>
            <a:endParaRPr lang="en-IN" sz="2400" dirty="0"/>
          </a:p>
        </p:txBody>
      </p:sp>
    </p:spTree>
    <p:extLst>
      <p:ext uri="{BB962C8B-B14F-4D97-AF65-F5344CB8AC3E}">
        <p14:creationId xmlns:p14="http://schemas.microsoft.com/office/powerpoint/2010/main" val="228785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277" y="235974"/>
            <a:ext cx="10756279" cy="1268361"/>
          </a:xfrm>
        </p:spPr>
        <p:txBody>
          <a:bodyPr/>
          <a:lstStyle/>
          <a:p>
            <a:r>
              <a:rPr lang="en-US" u="sng" dirty="0" smtClean="0"/>
              <a:t>CAUSES</a:t>
            </a:r>
            <a:endParaRPr lang="en-IN" u="sng" dirty="0"/>
          </a:p>
        </p:txBody>
      </p:sp>
      <p:sp>
        <p:nvSpPr>
          <p:cNvPr id="3" name="Content Placeholder 2"/>
          <p:cNvSpPr>
            <a:spLocks noGrp="1"/>
          </p:cNvSpPr>
          <p:nvPr>
            <p:ph idx="1"/>
          </p:nvPr>
        </p:nvSpPr>
        <p:spPr>
          <a:xfrm>
            <a:off x="698091" y="1268361"/>
            <a:ext cx="10923640" cy="4778478"/>
          </a:xfrm>
        </p:spPr>
        <p:txBody>
          <a:bodyPr>
            <a:normAutofit/>
          </a:bodyPr>
          <a:lstStyle/>
          <a:p>
            <a:pPr algn="just"/>
            <a:r>
              <a:rPr lang="en-US" dirty="0"/>
              <a:t>Economists determine the two major causes of deflation in an economy as </a:t>
            </a:r>
            <a:endParaRPr lang="en-US" dirty="0" smtClean="0"/>
          </a:p>
          <a:p>
            <a:pPr marL="0" indent="0" algn="just">
              <a:buNone/>
            </a:pPr>
            <a:r>
              <a:rPr lang="en-US" dirty="0"/>
              <a:t> </a:t>
            </a:r>
            <a:r>
              <a:rPr lang="en-US" dirty="0" smtClean="0"/>
              <a:t>               </a:t>
            </a:r>
            <a:r>
              <a:rPr lang="en-US" b="1" dirty="0" smtClean="0"/>
              <a:t>(</a:t>
            </a:r>
            <a:r>
              <a:rPr lang="en-US" b="1" dirty="0"/>
              <a:t>1) fall in aggregate demand and </a:t>
            </a:r>
            <a:endParaRPr lang="en-US" b="1" dirty="0" smtClean="0"/>
          </a:p>
          <a:p>
            <a:pPr marL="0" indent="0" algn="just">
              <a:buNone/>
            </a:pPr>
            <a:r>
              <a:rPr lang="en-US" b="1" dirty="0"/>
              <a:t> </a:t>
            </a:r>
            <a:r>
              <a:rPr lang="en-US" b="1" dirty="0" smtClean="0"/>
              <a:t>               (</a:t>
            </a:r>
            <a:r>
              <a:rPr lang="en-US" b="1" dirty="0"/>
              <a:t>2) increase in aggregate </a:t>
            </a:r>
            <a:r>
              <a:rPr lang="en-US" b="1" dirty="0" smtClean="0"/>
              <a:t>supply.</a:t>
            </a:r>
          </a:p>
          <a:p>
            <a:pPr algn="just"/>
            <a:r>
              <a:rPr lang="en-US" u="sng" dirty="0"/>
              <a:t>Some factors leading to a decline in aggregate demand are</a:t>
            </a:r>
            <a:r>
              <a:rPr lang="en-US" u="sng" dirty="0" smtClean="0"/>
              <a:t>:</a:t>
            </a:r>
          </a:p>
          <a:p>
            <a:pPr marL="0" indent="0" algn="just">
              <a:buNone/>
            </a:pPr>
            <a:r>
              <a:rPr lang="en-US" dirty="0" smtClean="0">
                <a:latin typeface="Arial Rounded MT Bold" panose="020F0704030504030204" pitchFamily="34" charset="0"/>
              </a:rPr>
              <a:t>     a. </a:t>
            </a:r>
            <a:r>
              <a:rPr lang="en-US" dirty="0">
                <a:latin typeface="Arial Rounded MT Bold" panose="020F0704030504030204" pitchFamily="34" charset="0"/>
              </a:rPr>
              <a:t>Fall in the money </a:t>
            </a:r>
            <a:r>
              <a:rPr lang="en-US" dirty="0" smtClean="0">
                <a:latin typeface="Arial Rounded MT Bold" panose="020F0704030504030204" pitchFamily="34" charset="0"/>
              </a:rPr>
              <a:t>supply- </a:t>
            </a:r>
            <a:r>
              <a:rPr lang="en-US" dirty="0" err="1" smtClean="0">
                <a:latin typeface="Arial Rounded MT Bold" panose="020F0704030504030204" pitchFamily="34" charset="0"/>
              </a:rPr>
              <a:t>cental</a:t>
            </a:r>
            <a:r>
              <a:rPr lang="en-US" dirty="0" smtClean="0">
                <a:latin typeface="Arial Rounded MT Bold" panose="020F0704030504030204" pitchFamily="34" charset="0"/>
              </a:rPr>
              <a:t> bank may increase interest rates, high savings </a:t>
            </a:r>
          </a:p>
          <a:p>
            <a:pPr marL="0" indent="0" algn="just">
              <a:buNone/>
            </a:pPr>
            <a:r>
              <a:rPr lang="en-US" dirty="0">
                <a:latin typeface="Arial Rounded MT Bold" panose="020F0704030504030204" pitchFamily="34" charset="0"/>
              </a:rPr>
              <a:t> </a:t>
            </a:r>
            <a:r>
              <a:rPr lang="en-US" dirty="0" smtClean="0">
                <a:latin typeface="Arial Rounded MT Bold" panose="020F0704030504030204" pitchFamily="34" charset="0"/>
              </a:rPr>
              <a:t>    b. </a:t>
            </a:r>
            <a:r>
              <a:rPr lang="en-US" dirty="0">
                <a:latin typeface="Arial Rounded MT Bold" panose="020F0704030504030204" pitchFamily="34" charset="0"/>
              </a:rPr>
              <a:t>Negative events in the </a:t>
            </a:r>
            <a:r>
              <a:rPr lang="en-US" dirty="0" smtClean="0">
                <a:latin typeface="Arial Rounded MT Bold" panose="020F0704030504030204" pitchFamily="34" charset="0"/>
              </a:rPr>
              <a:t>economy- </a:t>
            </a:r>
            <a:r>
              <a:rPr lang="en-IN" dirty="0" smtClean="0">
                <a:latin typeface="Arial Rounded MT Bold" panose="020F0704030504030204" pitchFamily="34" charset="0"/>
              </a:rPr>
              <a:t>recession</a:t>
            </a:r>
          </a:p>
          <a:p>
            <a:pPr algn="just"/>
            <a:r>
              <a:rPr lang="en-US" u="sng" dirty="0" smtClean="0">
                <a:latin typeface="Arial Rounded MT Bold" panose="020F0704030504030204" pitchFamily="34" charset="0"/>
              </a:rPr>
              <a:t>Some factors leading to increase in aggregate supply are: </a:t>
            </a:r>
          </a:p>
          <a:p>
            <a:pPr marL="0" indent="0" algn="just">
              <a:buNone/>
            </a:pPr>
            <a:r>
              <a:rPr lang="en-US" dirty="0" smtClean="0">
                <a:latin typeface="Arial Rounded MT Bold" panose="020F0704030504030204" pitchFamily="34" charset="0"/>
              </a:rPr>
              <a:t>     a. </a:t>
            </a:r>
            <a:r>
              <a:rPr lang="en-IN" b="1" dirty="0"/>
              <a:t>Lower production </a:t>
            </a:r>
            <a:r>
              <a:rPr lang="en-IN" b="1" dirty="0" smtClean="0"/>
              <a:t>costs- </a:t>
            </a:r>
            <a:r>
              <a:rPr lang="en-US" dirty="0"/>
              <a:t>Producers will </a:t>
            </a:r>
            <a:r>
              <a:rPr lang="en-US" dirty="0" smtClean="0"/>
              <a:t>increase output, no demand, fall in price</a:t>
            </a:r>
          </a:p>
          <a:p>
            <a:pPr marL="0" indent="0" algn="just">
              <a:buNone/>
            </a:pPr>
            <a:r>
              <a:rPr lang="en-US" b="1" dirty="0"/>
              <a:t> </a:t>
            </a:r>
            <a:r>
              <a:rPr lang="en-US" b="1" dirty="0" smtClean="0"/>
              <a:t>    b. </a:t>
            </a:r>
            <a:r>
              <a:rPr lang="en-IN" b="1" dirty="0"/>
              <a:t>Technological </a:t>
            </a:r>
            <a:r>
              <a:rPr lang="en-IN" b="1" dirty="0" smtClean="0"/>
              <a:t>advances-</a:t>
            </a:r>
            <a:r>
              <a:rPr lang="en-US" dirty="0"/>
              <a:t>Technological advances will allow producers to lower costs. </a:t>
            </a:r>
            <a:endParaRPr lang="en-IN" b="1" dirty="0"/>
          </a:p>
          <a:p>
            <a:pPr marL="0" indent="0">
              <a:buNone/>
            </a:pPr>
            <a:endParaRPr lang="en-IN" b="1" dirty="0"/>
          </a:p>
          <a:p>
            <a:pPr marL="0" indent="0">
              <a:buNone/>
            </a:pPr>
            <a:endParaRPr lang="en-US" dirty="0">
              <a:latin typeface="Arial Rounded MT Bold" panose="020F0704030504030204" pitchFamily="34" charset="0"/>
            </a:endParaRPr>
          </a:p>
        </p:txBody>
      </p:sp>
    </p:spTree>
    <p:extLst>
      <p:ext uri="{BB962C8B-B14F-4D97-AF65-F5344CB8AC3E}">
        <p14:creationId xmlns:p14="http://schemas.microsoft.com/office/powerpoint/2010/main" val="758960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65471"/>
            <a:ext cx="10353761" cy="816077"/>
          </a:xfrm>
        </p:spPr>
        <p:txBody>
          <a:bodyPr/>
          <a:lstStyle/>
          <a:p>
            <a:r>
              <a:rPr lang="en-US" u="sng" dirty="0" smtClean="0"/>
              <a:t>effects</a:t>
            </a:r>
            <a:endParaRPr lang="en-IN" u="sng" dirty="0"/>
          </a:p>
        </p:txBody>
      </p:sp>
      <p:sp>
        <p:nvSpPr>
          <p:cNvPr id="3" name="Content Placeholder 2"/>
          <p:cNvSpPr>
            <a:spLocks noGrp="1"/>
          </p:cNvSpPr>
          <p:nvPr>
            <p:ph idx="1"/>
          </p:nvPr>
        </p:nvSpPr>
        <p:spPr>
          <a:xfrm>
            <a:off x="776749" y="1081548"/>
            <a:ext cx="10490808" cy="5319251"/>
          </a:xfrm>
        </p:spPr>
        <p:txBody>
          <a:bodyPr>
            <a:normAutofit fontScale="92500" lnSpcReduction="20000"/>
          </a:bodyPr>
          <a:lstStyle/>
          <a:p>
            <a:pPr>
              <a:lnSpc>
                <a:spcPct val="200000"/>
              </a:lnSpc>
            </a:pPr>
            <a:r>
              <a:rPr lang="en-IN" b="1" u="sng" dirty="0"/>
              <a:t>Increase in </a:t>
            </a:r>
            <a:r>
              <a:rPr lang="en-IN" b="1" u="sng" dirty="0" smtClean="0"/>
              <a:t>unemployment-</a:t>
            </a:r>
            <a:r>
              <a:rPr lang="en-US" dirty="0"/>
              <a:t>Since price levels are decreasing, producers tend to cut their costs by laying off their employees</a:t>
            </a:r>
            <a:r>
              <a:rPr lang="en-US" dirty="0" smtClean="0"/>
              <a:t>.</a:t>
            </a:r>
          </a:p>
          <a:p>
            <a:pPr algn="just">
              <a:lnSpc>
                <a:spcPct val="200000"/>
              </a:lnSpc>
            </a:pPr>
            <a:r>
              <a:rPr lang="en-US" b="1" u="sng" dirty="0"/>
              <a:t>Increase in the real value of </a:t>
            </a:r>
            <a:r>
              <a:rPr lang="en-US" b="1" u="sng" dirty="0" smtClean="0"/>
              <a:t>debt-</a:t>
            </a:r>
            <a:r>
              <a:rPr lang="en-US" dirty="0"/>
              <a:t>Deflation is associated with an increase in interest rates, which will cause an increase in the real value of debt</a:t>
            </a:r>
            <a:r>
              <a:rPr lang="en-US" dirty="0" smtClean="0"/>
              <a:t>.</a:t>
            </a:r>
          </a:p>
          <a:p>
            <a:pPr algn="just">
              <a:lnSpc>
                <a:spcPct val="200000"/>
              </a:lnSpc>
            </a:pPr>
            <a:r>
              <a:rPr lang="en-IN" b="1" u="sng" dirty="0"/>
              <a:t>Deflation </a:t>
            </a:r>
            <a:r>
              <a:rPr lang="en-IN" b="1" u="sng" dirty="0" smtClean="0"/>
              <a:t>spiral-</a:t>
            </a:r>
            <a:r>
              <a:rPr lang="en-US" dirty="0"/>
              <a:t>decreasing price levels trigger a chain reaction that leads to lower production, lower wages, decreased demand, and even lower price levels. </a:t>
            </a:r>
            <a:endParaRPr lang="en-US" dirty="0" smtClean="0"/>
          </a:p>
          <a:p>
            <a:pPr algn="just">
              <a:lnSpc>
                <a:spcPct val="200000"/>
              </a:lnSpc>
            </a:pPr>
            <a:r>
              <a:rPr lang="en-IN" b="1" u="sng" dirty="0"/>
              <a:t>Reduction in Business </a:t>
            </a:r>
            <a:r>
              <a:rPr lang="en-IN" b="1" u="sng" dirty="0" smtClean="0"/>
              <a:t>Revenues</a:t>
            </a:r>
            <a:r>
              <a:rPr lang="en-US" dirty="0"/>
              <a:t>-</a:t>
            </a:r>
            <a:r>
              <a:rPr lang="en-US" dirty="0" smtClean="0"/>
              <a:t> </a:t>
            </a:r>
            <a:r>
              <a:rPr lang="en-US" dirty="0"/>
              <a:t>businesses operate with improved production efficiency, their profit margins eventually </a:t>
            </a:r>
            <a:r>
              <a:rPr lang="en-US" dirty="0" smtClean="0"/>
              <a:t>drop</a:t>
            </a:r>
          </a:p>
          <a:p>
            <a:pPr algn="just">
              <a:lnSpc>
                <a:spcPct val="200000"/>
              </a:lnSpc>
            </a:pPr>
            <a:r>
              <a:rPr lang="en-IN" b="1" u="sng" dirty="0"/>
              <a:t>Reduced </a:t>
            </a:r>
            <a:r>
              <a:rPr lang="en-IN" b="1" u="sng" dirty="0" smtClean="0"/>
              <a:t>Credit-</a:t>
            </a:r>
            <a:endParaRPr lang="en-IN" b="1" u="sng" dirty="0"/>
          </a:p>
          <a:p>
            <a:pPr algn="just">
              <a:lnSpc>
                <a:spcPct val="200000"/>
              </a:lnSpc>
            </a:pPr>
            <a:endParaRPr lang="en-US" dirty="0" smtClean="0"/>
          </a:p>
          <a:p>
            <a:pPr algn="just">
              <a:lnSpc>
                <a:spcPct val="200000"/>
              </a:lnSpc>
            </a:pPr>
            <a:endParaRPr lang="en-IN" b="1" dirty="0"/>
          </a:p>
          <a:p>
            <a:pPr algn="just">
              <a:lnSpc>
                <a:spcPct val="200000"/>
              </a:lnSpc>
            </a:pPr>
            <a:endParaRPr lang="en-IN" b="1" u="sng" dirty="0"/>
          </a:p>
          <a:p>
            <a:pPr algn="just"/>
            <a:endParaRPr lang="en-US" b="1" u="sng" dirty="0"/>
          </a:p>
          <a:p>
            <a:pPr algn="just"/>
            <a:endParaRPr lang="en-IN" b="1" u="sng" dirty="0"/>
          </a:p>
          <a:p>
            <a:endParaRPr lang="en-IN" dirty="0"/>
          </a:p>
        </p:txBody>
      </p:sp>
    </p:spTree>
    <p:extLst>
      <p:ext uri="{BB962C8B-B14F-4D97-AF65-F5344CB8AC3E}">
        <p14:creationId xmlns:p14="http://schemas.microsoft.com/office/powerpoint/2010/main" val="3242853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648929"/>
          </a:xfrm>
        </p:spPr>
        <p:txBody>
          <a:bodyPr>
            <a:normAutofit fontScale="90000"/>
          </a:bodyPr>
          <a:lstStyle/>
          <a:p>
            <a:r>
              <a:rPr lang="en-IN" u="sng" dirty="0"/>
              <a:t>Historical Examples of Deflation</a:t>
            </a:r>
            <a:br>
              <a:rPr lang="en-IN" u="sng" dirty="0"/>
            </a:br>
            <a:endParaRPr lang="en-IN" u="sng" dirty="0"/>
          </a:p>
        </p:txBody>
      </p:sp>
      <p:sp>
        <p:nvSpPr>
          <p:cNvPr id="3" name="Content Placeholder 2"/>
          <p:cNvSpPr>
            <a:spLocks noGrp="1"/>
          </p:cNvSpPr>
          <p:nvPr>
            <p:ph idx="1"/>
          </p:nvPr>
        </p:nvSpPr>
        <p:spPr>
          <a:xfrm>
            <a:off x="913795" y="1160206"/>
            <a:ext cx="10353762" cy="5378246"/>
          </a:xfrm>
        </p:spPr>
        <p:txBody>
          <a:bodyPr>
            <a:normAutofit lnSpcReduction="10000"/>
          </a:bodyPr>
          <a:lstStyle/>
          <a:p>
            <a:pPr marL="0" indent="0">
              <a:buNone/>
            </a:pPr>
            <a:r>
              <a:rPr lang="en-US" b="1" u="sng" dirty="0">
                <a:solidFill>
                  <a:schemeClr val="accent6">
                    <a:lumMod val="60000"/>
                    <a:lumOff val="40000"/>
                  </a:schemeClr>
                </a:solidFill>
              </a:rPr>
              <a:t>1. Late 19th Century: The Aftermath of the Industrial Revolution</a:t>
            </a:r>
          </a:p>
          <a:p>
            <a:pPr marL="0" indent="0" algn="just">
              <a:buNone/>
            </a:pPr>
            <a:r>
              <a:rPr lang="en-US" dirty="0"/>
              <a:t>During the late 19th century, manufacturers took advantage of new technology that allowed them to increase their productivity. As a result, the supply of goods in the economy increased substantially, and consequently, the prices of those goods decreased. Although the increase in the level of productivity after the Industrial Revolution was a positive development for the economy, it also led to a period of deflation</a:t>
            </a:r>
            <a:r>
              <a:rPr lang="en-US" dirty="0" smtClean="0"/>
              <a:t>.</a:t>
            </a:r>
          </a:p>
          <a:p>
            <a:pPr marL="0" indent="0">
              <a:buNone/>
            </a:pPr>
            <a:r>
              <a:rPr lang="en-US" u="sng" dirty="0" smtClean="0">
                <a:solidFill>
                  <a:schemeClr val="accent6">
                    <a:lumMod val="60000"/>
                    <a:lumOff val="40000"/>
                  </a:schemeClr>
                </a:solidFill>
              </a:rPr>
              <a:t>2. </a:t>
            </a:r>
            <a:r>
              <a:rPr lang="en-US" b="1" u="sng" dirty="0">
                <a:solidFill>
                  <a:schemeClr val="accent6">
                    <a:lumMod val="60000"/>
                    <a:lumOff val="40000"/>
                  </a:schemeClr>
                </a:solidFill>
              </a:rPr>
              <a:t>Early 20th Century: Great Depression</a:t>
            </a:r>
          </a:p>
          <a:p>
            <a:pPr marL="0" indent="0" algn="just">
              <a:buNone/>
            </a:pPr>
            <a:r>
              <a:rPr lang="en-US" dirty="0"/>
              <a:t>The Great Depression was the most financially trying time in American history. During this dark period, unemployment spiked, the stock market crashed, and consumers lost much of their savings. Employees in high-production industries such as farming and mining were producing a great amount but not getting paid accordingly. As a result, they had less money to spend and were unable to afford basic commodities, despite how much vendors were forced to reduce prices.</a:t>
            </a:r>
          </a:p>
          <a:p>
            <a:pPr marL="0" indent="0">
              <a:buNone/>
            </a:pPr>
            <a:endParaRPr lang="en-US" dirty="0"/>
          </a:p>
          <a:p>
            <a:endParaRPr lang="en-IN" dirty="0"/>
          </a:p>
        </p:txBody>
      </p:sp>
    </p:spTree>
    <p:extLst>
      <p:ext uri="{BB962C8B-B14F-4D97-AF65-F5344CB8AC3E}">
        <p14:creationId xmlns:p14="http://schemas.microsoft.com/office/powerpoint/2010/main" val="1974132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4877" y="1779638"/>
            <a:ext cx="6567949" cy="1323439"/>
          </a:xfrm>
          <a:prstGeom prst="rect">
            <a:avLst/>
          </a:prstGeom>
          <a:noFill/>
        </p:spPr>
        <p:txBody>
          <a:bodyPr wrap="square" rtlCol="0">
            <a:spAutoFit/>
          </a:bodyPr>
          <a:lstStyle/>
          <a:p>
            <a:r>
              <a:rPr lang="en-US" sz="8000" dirty="0" smtClean="0">
                <a:latin typeface="Algerian" panose="04020705040A02060702" pitchFamily="82" charset="0"/>
              </a:rPr>
              <a:t>THANK YOU</a:t>
            </a:r>
            <a:endParaRPr lang="en-IN" sz="8000" dirty="0">
              <a:latin typeface="Algerian" panose="04020705040A02060702" pitchFamily="82" charset="0"/>
            </a:endParaRPr>
          </a:p>
        </p:txBody>
      </p:sp>
    </p:spTree>
    <p:extLst>
      <p:ext uri="{BB962C8B-B14F-4D97-AF65-F5344CB8AC3E}">
        <p14:creationId xmlns:p14="http://schemas.microsoft.com/office/powerpoint/2010/main" val="19754217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50</TotalTime>
  <Words>446</Words>
  <Application>Microsoft Office PowerPoint</Application>
  <PresentationFormat>Widescreen</PresentationFormat>
  <Paragraphs>32</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Algerian</vt:lpstr>
      <vt:lpstr>Arial</vt:lpstr>
      <vt:lpstr>Arial Rounded MT Bold</vt:lpstr>
      <vt:lpstr>Bookman Old Style</vt:lpstr>
      <vt:lpstr>Rockwell</vt:lpstr>
      <vt:lpstr>Damask</vt:lpstr>
      <vt:lpstr>deflation and its effects</vt:lpstr>
      <vt:lpstr>MEANING</vt:lpstr>
      <vt:lpstr>CAUSES</vt:lpstr>
      <vt:lpstr>effects</vt:lpstr>
      <vt:lpstr>Historical Examples of Deflation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deflation and its effects</dc:title>
  <dc:creator>LENOVO</dc:creator>
  <cp:lastModifiedBy>LENOVO</cp:lastModifiedBy>
  <cp:revision>6</cp:revision>
  <dcterms:created xsi:type="dcterms:W3CDTF">2021-06-08T05:43:24Z</dcterms:created>
  <dcterms:modified xsi:type="dcterms:W3CDTF">2021-06-08T06:34:08Z</dcterms:modified>
</cp:coreProperties>
</file>