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EB17-9396-4A27-B617-530D3DA3435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05CC-87CC-42CC-9E17-F59B326D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7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EB17-9396-4A27-B617-530D3DA3435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05CC-87CC-42CC-9E17-F59B326D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6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EB17-9396-4A27-B617-530D3DA3435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05CC-87CC-42CC-9E17-F59B326D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59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EB17-9396-4A27-B617-530D3DA3435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05CC-87CC-42CC-9E17-F59B326D94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6194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EB17-9396-4A27-B617-530D3DA3435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05CC-87CC-42CC-9E17-F59B326D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4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EB17-9396-4A27-B617-530D3DA3435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05CC-87CC-42CC-9E17-F59B326D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03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EB17-9396-4A27-B617-530D3DA3435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05CC-87CC-42CC-9E17-F59B326D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EB17-9396-4A27-B617-530D3DA3435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05CC-87CC-42CC-9E17-F59B326D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2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EB17-9396-4A27-B617-530D3DA3435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05CC-87CC-42CC-9E17-F59B326D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6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EB17-9396-4A27-B617-530D3DA3435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05CC-87CC-42CC-9E17-F59B326D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EB17-9396-4A27-B617-530D3DA3435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05CC-87CC-42CC-9E17-F59B326D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EB17-9396-4A27-B617-530D3DA3435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05CC-87CC-42CC-9E17-F59B326D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3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EB17-9396-4A27-B617-530D3DA3435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05CC-87CC-42CC-9E17-F59B326D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6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EB17-9396-4A27-B617-530D3DA3435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05CC-87CC-42CC-9E17-F59B326D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1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EB17-9396-4A27-B617-530D3DA3435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05CC-87CC-42CC-9E17-F59B326D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8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EB17-9396-4A27-B617-530D3DA3435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05CC-87CC-42CC-9E17-F59B326D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5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EB17-9396-4A27-B617-530D3DA3435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05CC-87CC-42CC-9E17-F59B326D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A9BEB17-9396-4A27-B617-530D3DA3435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405CC-87CC-42CC-9E17-F59B326D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89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"/>
            <a:ext cx="7772400" cy="857232"/>
          </a:xfrm>
        </p:spPr>
        <p:txBody>
          <a:bodyPr/>
          <a:lstStyle/>
          <a:p>
            <a:r>
              <a:rPr lang="en-US"/>
              <a:t>CLASSIFICATION OF ANNELIDA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5929330"/>
            <a:ext cx="8286808" cy="714380"/>
          </a:xfrm>
        </p:spPr>
        <p:txBody>
          <a:bodyPr>
            <a:normAutofit/>
          </a:bodyPr>
          <a:lstStyle/>
          <a:p>
            <a:r>
              <a:rPr lang="en-US"/>
              <a:t>PRESENTED BY SAIMOUN</a:t>
            </a:r>
            <a:endParaRPr lang="en-US" dirty="0"/>
          </a:p>
        </p:txBody>
      </p:sp>
      <p:pic>
        <p:nvPicPr>
          <p:cNvPr id="1026" name="Picture 2" descr="C:\Users\hp\Desktop\Annelida-Exampl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5000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en-US" dirty="0"/>
              <a:t>7. Fertilization external  (in cocoon); development direct ,no larval stage.</a:t>
            </a:r>
          </a:p>
          <a:p>
            <a:pPr>
              <a:buNone/>
            </a:pPr>
            <a:r>
              <a:rPr lang="en-US" dirty="0"/>
              <a:t>Example :-Aelosoma ,Nais ,Dero, Tubifex,Enchytraeus ,Branchiobdella,Lumbricus, Pheretima ,Megascolex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Aelosoma</a:t>
            </a:r>
          </a:p>
        </p:txBody>
      </p:sp>
      <p:pic>
        <p:nvPicPr>
          <p:cNvPr id="7170" name="Picture 2" descr="C:\Users\hp\Desktop\542.4535171432.260x1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928802"/>
            <a:ext cx="535785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Nais</a:t>
            </a:r>
          </a:p>
        </p:txBody>
      </p:sp>
      <p:pic>
        <p:nvPicPr>
          <p:cNvPr id="8194" name="Picture 2" descr="C:\Users\hp\Desktop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9" y="1643051"/>
            <a:ext cx="5929354" cy="3005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Tubifex</a:t>
            </a:r>
            <a:endParaRPr lang="en-US" dirty="0"/>
          </a:p>
        </p:txBody>
      </p:sp>
      <p:pic>
        <p:nvPicPr>
          <p:cNvPr id="9218" name="Picture 2" descr="C:\Users\hp\Desktop\tubifex-1dfde9d6-ac2a-41d5-b6f0-031d19157b8-resize-750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6500858" cy="3144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Desktop\annelida1-11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571480"/>
            <a:ext cx="7715304" cy="5554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3 :-Hirudinea(Hirudo , leech)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1.Fresh water, marine or terrestrial . generally ectoparasite, blood sucking or carnivores.</a:t>
            </a:r>
          </a:p>
          <a:p>
            <a:pPr>
              <a:buNone/>
            </a:pPr>
            <a:r>
              <a:rPr lang="en-US" dirty="0"/>
              <a:t>2.Body with fixed number of segments(33).Each segment subdivided externally into annuli.</a:t>
            </a:r>
          </a:p>
          <a:p>
            <a:pPr>
              <a:buNone/>
            </a:pPr>
            <a:r>
              <a:rPr lang="en-US" dirty="0"/>
              <a:t>3.Segmentation external without internal septa .parapodia and setae absent .</a:t>
            </a:r>
          </a:p>
          <a:p>
            <a:pPr>
              <a:buNone/>
            </a:pPr>
            <a:r>
              <a:rPr lang="en-US" dirty="0"/>
              <a:t>4.Both anterior and posterior ends of body with suckers.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en-US" dirty="0"/>
              <a:t>5.Coelom much reduced due to its filling by botryoidal tissue , and forms haemocoelomic sinuses .</a:t>
            </a:r>
          </a:p>
          <a:p>
            <a:pPr>
              <a:buNone/>
            </a:pPr>
            <a:r>
              <a:rPr lang="en-US" dirty="0"/>
              <a:t>6.Hermaphroditic with one male and female gonopore . Fertilization internal . development in cocoons , direct without larval stages. </a:t>
            </a:r>
          </a:p>
          <a:p>
            <a:pPr>
              <a:buNone/>
            </a:pPr>
            <a:r>
              <a:rPr lang="en-US" dirty="0"/>
              <a:t>Example :-Acanthobdella,Glossiphonia ,Placobdella,Hirudinaria ,Hirudo , </a:t>
            </a:r>
            <a:r>
              <a:rPr lang="en-US" dirty="0" err="1"/>
              <a:t>Haemadipsa</a:t>
            </a:r>
            <a:r>
              <a:rPr lang="en-US" dirty="0"/>
              <a:t> , Piscicola , Pontobdella ,Dina, Erpobdella.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HIRUDINARIA</a:t>
            </a:r>
          </a:p>
        </p:txBody>
      </p:sp>
      <p:pic>
        <p:nvPicPr>
          <p:cNvPr id="11266" name="Picture 2" descr="C:\Users\hp\Desktop\The-color-pattern-of-A-Hirudinaria-javanica-CUMZ-3424-from-Mukdahan-B-Hirudinari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1" y="1600200"/>
            <a:ext cx="678661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HIRUDO</a:t>
            </a:r>
          </a:p>
        </p:txBody>
      </p:sp>
      <p:pic>
        <p:nvPicPr>
          <p:cNvPr id="12290" name="Picture 2" descr="C:\Users\hp\Desktop\Adult-specimens-of-the-medicinal-leech-Hirudo-medicinalis-a-blood-feeder-and-th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41075" y="2052638"/>
            <a:ext cx="3283975" cy="4195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ACANTHOBDELLA</a:t>
            </a:r>
          </a:p>
        </p:txBody>
      </p:sp>
      <p:pic>
        <p:nvPicPr>
          <p:cNvPr id="13314" name="Picture 2" descr="C:\Users\hp\Desktop\Acanthobdella_00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39438" y="2052638"/>
            <a:ext cx="4087250" cy="4195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072098"/>
          </a:xfrm>
        </p:spPr>
        <p:txBody>
          <a:bodyPr>
            <a:normAutofit/>
          </a:bodyPr>
          <a:lstStyle/>
          <a:p>
            <a:r>
              <a:rPr lang="en-US" dirty="0"/>
              <a:t>About 8700 known species of annelida are divided into  four main classes , primarily  on the basis of presence or absence of parapodia , setae , metameres ,and other morphological features :-</a:t>
            </a:r>
          </a:p>
          <a:p>
            <a:pPr>
              <a:buNone/>
            </a:pPr>
            <a:r>
              <a:rPr lang="en-US" dirty="0"/>
              <a:t>         </a:t>
            </a:r>
            <a:r>
              <a:rPr lang="en-US" dirty="0">
                <a:solidFill>
                  <a:srgbClr val="FF0000"/>
                </a:solidFill>
              </a:rPr>
              <a:t>Class 1 . Polychaeta </a:t>
            </a:r>
            <a:r>
              <a:rPr lang="en-US" dirty="0"/>
              <a:t>(polys , many +chaite ,hair)</a:t>
            </a:r>
          </a:p>
          <a:p>
            <a:pPr>
              <a:buNone/>
            </a:pPr>
            <a:r>
              <a:rPr lang="en-US" dirty="0"/>
              <a:t>A . Chiefly marine ,some in fresh water .</a:t>
            </a:r>
          </a:p>
          <a:p>
            <a:pPr>
              <a:buNone/>
            </a:pPr>
            <a:r>
              <a:rPr lang="en-US" dirty="0"/>
              <a:t>B. Segmentation  internal and external .</a:t>
            </a:r>
          </a:p>
          <a:p>
            <a:pPr>
              <a:buNone/>
            </a:pPr>
            <a:r>
              <a:rPr lang="en-US" dirty="0"/>
              <a:t>C. Head distinct with eyes , palps and tentacles.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Glossiphonia</a:t>
            </a:r>
            <a:endParaRPr lang="en-US" dirty="0"/>
          </a:p>
        </p:txBody>
      </p:sp>
      <p:pic>
        <p:nvPicPr>
          <p:cNvPr id="14338" name="Picture 2" descr="C:\Users\hp\Desktop\Glossiphonia-sp-1-below-and-Alboglossiphonia-heteroclita-above-from-Kurma-Bay-of-th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60123" y="2052638"/>
            <a:ext cx="6245880" cy="4195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Placobdella</a:t>
            </a:r>
            <a:endParaRPr lang="en-US" dirty="0"/>
          </a:p>
        </p:txBody>
      </p:sp>
      <p:pic>
        <p:nvPicPr>
          <p:cNvPr id="15362" name="Picture 2" descr="C:\Users\hp\Desktop\Diagram-of-the-external-and-internal-morphology-of-Helobdella-blinni-sp-n-drawn-by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27088" y="2251432"/>
            <a:ext cx="6711950" cy="3798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4:Archiannellida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About one dozen genera of small ,marine worms of unknown affinities .</a:t>
            </a:r>
          </a:p>
          <a:p>
            <a:pPr marL="514350" indent="-514350">
              <a:buAutoNum type="arabicPeriod"/>
            </a:pPr>
            <a:r>
              <a:rPr lang="en-US" dirty="0"/>
              <a:t>Segmentation chiefly internal . No parapodia and setae.</a:t>
            </a:r>
          </a:p>
          <a:p>
            <a:pPr marL="514350" indent="-514350">
              <a:buAutoNum type="arabicPeriod"/>
            </a:pPr>
            <a:r>
              <a:rPr lang="en-US" dirty="0"/>
              <a:t>Sexes usually separate.</a:t>
            </a:r>
          </a:p>
          <a:p>
            <a:pPr marL="514350" indent="-514350">
              <a:buAutoNum type="arabicPeriod"/>
            </a:pPr>
            <a:r>
              <a:rPr lang="en-US" dirty="0"/>
              <a:t>Usually trochophore larva.</a:t>
            </a:r>
          </a:p>
          <a:p>
            <a:pPr marL="514350" indent="-514350">
              <a:buAutoNum type="arabicPeriod"/>
            </a:pPr>
            <a:r>
              <a:rPr lang="en-US" dirty="0"/>
              <a:t>Example:-Polygordius ,Dinophilus ,Protodrilus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p\Desktop\16f64246-8cdc-49dd-95a8-1c36cd6b7c56-3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YOU</a:t>
            </a:r>
          </a:p>
        </p:txBody>
      </p:sp>
      <p:pic>
        <p:nvPicPr>
          <p:cNvPr id="17410" name="Picture 2" descr="C:\Users\hp\Desktop\ba24b94eca057f8507643bc41563d6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7"/>
            <a:ext cx="914400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en-US" dirty="0"/>
              <a:t>D. Setae numerous , on lateral parapodia .</a:t>
            </a:r>
          </a:p>
          <a:p>
            <a:pPr>
              <a:buNone/>
            </a:pPr>
            <a:r>
              <a:rPr lang="en-US" dirty="0"/>
              <a:t>E. Clitemllu absent .</a:t>
            </a:r>
          </a:p>
          <a:p>
            <a:pPr>
              <a:buNone/>
            </a:pPr>
            <a:r>
              <a:rPr lang="en-US" dirty="0"/>
              <a:t>F. Sexes are separate . Gonads temporary and in many segments.</a:t>
            </a:r>
          </a:p>
          <a:p>
            <a:pPr>
              <a:buNone/>
            </a:pPr>
            <a:r>
              <a:rPr lang="en-US" dirty="0"/>
              <a:t>G. Trochophore larva present .</a:t>
            </a:r>
          </a:p>
          <a:p>
            <a:pPr>
              <a:buNone/>
            </a:pPr>
            <a:r>
              <a:rPr lang="en-US" dirty="0"/>
              <a:t>Polychaetes has divided into two subclasses –</a:t>
            </a:r>
          </a:p>
          <a:p>
            <a:pPr>
              <a:buNone/>
            </a:pPr>
            <a:r>
              <a:rPr lang="en-US" dirty="0"/>
              <a:t>Errantia :-example –Aphrodite(sea mouse),Phyllodoce ,Tomopteris ,Syllis ,Nereis ,Glycera ,Diopatra.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15106"/>
          </a:xfrm>
        </p:spPr>
        <p:txBody>
          <a:bodyPr/>
          <a:lstStyle/>
          <a:p>
            <a:pPr>
              <a:buNone/>
            </a:pPr>
            <a:r>
              <a:rPr lang="en-US" dirty="0"/>
              <a:t>Sedentaria :-example –Chaetopterus , arenicola , owenia, sabella ,sabellaria , terebella, amphitrite ,serpula.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714380"/>
          </a:xfrm>
        </p:spPr>
        <p:txBody>
          <a:bodyPr>
            <a:normAutofit fontScale="90000"/>
          </a:bodyPr>
          <a:lstStyle/>
          <a:p>
            <a:r>
              <a:rPr lang="en-US" dirty="0"/>
              <a:t>Sea mouse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2000240"/>
            <a:ext cx="6715172" cy="35004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hp\Desktop\mg20727725.000-1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572428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Phyllodoce</a:t>
            </a:r>
          </a:p>
        </p:txBody>
      </p:sp>
      <p:pic>
        <p:nvPicPr>
          <p:cNvPr id="4098" name="Picture 2" descr="C:\Users\hp\Desktop\A-marine-worm-Polychaeta-Phyllodocidae-Phyllodoce-A-Photograph-CC-BY-SA-Han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00200"/>
            <a:ext cx="698242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Syllis</a:t>
            </a:r>
          </a:p>
        </p:txBody>
      </p:sp>
      <p:pic>
        <p:nvPicPr>
          <p:cNvPr id="5122" name="Picture 2" descr="C:\Users\hp\Desktop\Syllis-amicarmillaris-sp-nov-A-whole-gravid-female-B-anterior-end-C-pharynx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79291" y="2052638"/>
            <a:ext cx="5607543" cy="4195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Chaetopterus</a:t>
            </a:r>
          </a:p>
        </p:txBody>
      </p:sp>
      <p:pic>
        <p:nvPicPr>
          <p:cNvPr id="6146" name="Picture 2" descr="C:\Users\hp\Desktop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14488"/>
            <a:ext cx="535785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        Class 2. – Oligochaeta</a:t>
            </a:r>
            <a:br>
              <a:rPr lang="en-US" dirty="0"/>
            </a:br>
            <a:r>
              <a:rPr lang="en-US" dirty="0"/>
              <a:t>(oligos, few +chaite , hair)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1.Mostly terrestrial , some in fresh water .</a:t>
            </a:r>
          </a:p>
          <a:p>
            <a:pPr>
              <a:buNone/>
            </a:pPr>
            <a:r>
              <a:rPr lang="en-US" dirty="0"/>
              <a:t>2. Segmentation external as well as internal .</a:t>
            </a:r>
          </a:p>
          <a:p>
            <a:pPr>
              <a:buNone/>
            </a:pPr>
            <a:r>
              <a:rPr lang="en-US" dirty="0"/>
              <a:t>3. Head indistinct, without sensory organs .</a:t>
            </a:r>
          </a:p>
          <a:p>
            <a:pPr>
              <a:buNone/>
            </a:pPr>
            <a:r>
              <a:rPr lang="en-US" dirty="0"/>
              <a:t>4.Setae few, embedded in skin . Parapodia absent. </a:t>
            </a:r>
          </a:p>
          <a:p>
            <a:pPr>
              <a:buNone/>
            </a:pPr>
            <a:r>
              <a:rPr lang="en-US" dirty="0"/>
              <a:t>5.Glandular </a:t>
            </a:r>
            <a:r>
              <a:rPr lang="en-US" dirty="0" err="1"/>
              <a:t>clitellum</a:t>
            </a:r>
            <a:r>
              <a:rPr lang="en-US" dirty="0"/>
              <a:t> present for cocoon formation.</a:t>
            </a:r>
          </a:p>
          <a:p>
            <a:pPr>
              <a:buNone/>
            </a:pPr>
            <a:r>
              <a:rPr lang="en-US" dirty="0"/>
              <a:t>6. Hermaphroditic . Testes anterior to ovaries.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118</TotalTime>
  <Words>458</Words>
  <Application>Microsoft Office PowerPoint</Application>
  <PresentationFormat>On-screen Show (4:3)</PresentationFormat>
  <Paragraphs>51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Ion</vt:lpstr>
      <vt:lpstr>CLASSIFICATION OF ANNELIDA</vt:lpstr>
      <vt:lpstr>Classification</vt:lpstr>
      <vt:lpstr>PowerPoint Presentation</vt:lpstr>
      <vt:lpstr>PowerPoint Presentation</vt:lpstr>
      <vt:lpstr>Sea mouse</vt:lpstr>
      <vt:lpstr>Phyllodoce</vt:lpstr>
      <vt:lpstr>Syllis</vt:lpstr>
      <vt:lpstr>Chaetopterus</vt:lpstr>
      <vt:lpstr>        Class 2. – Oligochaeta (oligos, few +chaite , hair)</vt:lpstr>
      <vt:lpstr>PowerPoint Presentation</vt:lpstr>
      <vt:lpstr>Aelosoma</vt:lpstr>
      <vt:lpstr>Nais</vt:lpstr>
      <vt:lpstr>Tubifex</vt:lpstr>
      <vt:lpstr>PowerPoint Presentation</vt:lpstr>
      <vt:lpstr>Class 3 :-Hirudinea(Hirudo , leech)</vt:lpstr>
      <vt:lpstr>PowerPoint Presentation</vt:lpstr>
      <vt:lpstr>HIRUDINARIA</vt:lpstr>
      <vt:lpstr>HIRUDO</vt:lpstr>
      <vt:lpstr>ACANTHOBDELLA</vt:lpstr>
      <vt:lpstr>Glossiphonia</vt:lpstr>
      <vt:lpstr>Placobdella</vt:lpstr>
      <vt:lpstr>Class 4:Archiannellida</vt:lpstr>
      <vt:lpstr>PowerPoint Presentation</vt:lpstr>
      <vt:lpstr>THANKS YOU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ANNELIDA</dc:title>
  <dc:creator>hp</dc:creator>
  <cp:lastModifiedBy>hp</cp:lastModifiedBy>
  <cp:revision>13</cp:revision>
  <dcterms:created xsi:type="dcterms:W3CDTF">2021-06-01T05:14:24Z</dcterms:created>
  <dcterms:modified xsi:type="dcterms:W3CDTF">2021-06-01T07:19:19Z</dcterms:modified>
</cp:coreProperties>
</file>