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22CFE82-A9AE-43EA-8A67-67AA386DD276}" type="datetimeFigureOut">
              <a:rPr lang="en-IN" smtClean="0"/>
              <a:t>30-05-2021</a:t>
            </a:fld>
            <a:endParaRPr lang="en-IN"/>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IN"/>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8876502-3D20-4338-BE5C-863E75943806}" type="slidenum">
              <a:rPr lang="en-IN" smtClean="0"/>
              <a:t>‹#›</a:t>
            </a:fld>
            <a:endParaRPr lang="en-IN"/>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94065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2CFE82-A9AE-43EA-8A67-67AA386DD276}" type="datetimeFigureOut">
              <a:rPr lang="en-IN" smtClean="0"/>
              <a:t>30-05-2021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8876502-3D20-4338-BE5C-863E75943806}" type="slidenum">
              <a:rPr lang="en-IN" smtClean="0"/>
              <a:t>‹#›</a:t>
            </a:fld>
            <a:endParaRPr lang="en-IN"/>
          </a:p>
        </p:txBody>
      </p:sp>
    </p:spTree>
    <p:extLst>
      <p:ext uri="{BB962C8B-B14F-4D97-AF65-F5344CB8AC3E}">
        <p14:creationId xmlns:p14="http://schemas.microsoft.com/office/powerpoint/2010/main" val="3744983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2CFE82-A9AE-43EA-8A67-67AA386DD276}" type="datetimeFigureOut">
              <a:rPr lang="en-IN" smtClean="0"/>
              <a:t>30-05-2021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8876502-3D20-4338-BE5C-863E75943806}" type="slidenum">
              <a:rPr lang="en-IN" smtClean="0"/>
              <a:t>‹#›</a:t>
            </a:fld>
            <a:endParaRPr lang="en-IN"/>
          </a:p>
        </p:txBody>
      </p:sp>
    </p:spTree>
    <p:extLst>
      <p:ext uri="{BB962C8B-B14F-4D97-AF65-F5344CB8AC3E}">
        <p14:creationId xmlns:p14="http://schemas.microsoft.com/office/powerpoint/2010/main" val="87824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2CFE82-A9AE-43EA-8A67-67AA386DD276}" type="datetimeFigureOut">
              <a:rPr lang="en-IN" smtClean="0"/>
              <a:t>30-05-2021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8876502-3D20-4338-BE5C-863E75943806}" type="slidenum">
              <a:rPr lang="en-IN" smtClean="0"/>
              <a:t>‹#›</a:t>
            </a:fld>
            <a:endParaRPr lang="en-IN"/>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1950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2CFE82-A9AE-43EA-8A67-67AA386DD276}" type="datetimeFigureOut">
              <a:rPr lang="en-IN" smtClean="0"/>
              <a:t>30-05-2021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8876502-3D20-4338-BE5C-863E75943806}" type="slidenum">
              <a:rPr lang="en-IN" smtClean="0"/>
              <a:t>‹#›</a:t>
            </a:fld>
            <a:endParaRPr lang="en-IN"/>
          </a:p>
        </p:txBody>
      </p:sp>
    </p:spTree>
    <p:extLst>
      <p:ext uri="{BB962C8B-B14F-4D97-AF65-F5344CB8AC3E}">
        <p14:creationId xmlns:p14="http://schemas.microsoft.com/office/powerpoint/2010/main" val="232641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22CFE82-A9AE-43EA-8A67-67AA386DD276}" type="datetimeFigureOut">
              <a:rPr lang="en-IN" smtClean="0"/>
              <a:t>30-05-2021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8876502-3D20-4338-BE5C-863E75943806}" type="slidenum">
              <a:rPr lang="en-IN" smtClean="0"/>
              <a:t>‹#›</a:t>
            </a:fld>
            <a:endParaRPr lang="en-IN"/>
          </a:p>
        </p:txBody>
      </p:sp>
    </p:spTree>
    <p:extLst>
      <p:ext uri="{BB962C8B-B14F-4D97-AF65-F5344CB8AC3E}">
        <p14:creationId xmlns:p14="http://schemas.microsoft.com/office/powerpoint/2010/main" val="4154415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22CFE82-A9AE-43EA-8A67-67AA386DD276}" type="datetimeFigureOut">
              <a:rPr lang="en-IN" smtClean="0"/>
              <a:t>30-05-2021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8876502-3D20-4338-BE5C-863E75943806}" type="slidenum">
              <a:rPr lang="en-IN" smtClean="0"/>
              <a:t>‹#›</a:t>
            </a:fld>
            <a:endParaRPr lang="en-IN"/>
          </a:p>
        </p:txBody>
      </p:sp>
    </p:spTree>
    <p:extLst>
      <p:ext uri="{BB962C8B-B14F-4D97-AF65-F5344CB8AC3E}">
        <p14:creationId xmlns:p14="http://schemas.microsoft.com/office/powerpoint/2010/main" val="1510734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2CFE82-A9AE-43EA-8A67-67AA386DD276}" type="datetimeFigureOut">
              <a:rPr lang="en-IN" smtClean="0"/>
              <a:t>30-05-2021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876502-3D20-4338-BE5C-863E75943806}" type="slidenum">
              <a:rPr lang="en-IN" smtClean="0"/>
              <a:t>‹#›</a:t>
            </a:fld>
            <a:endParaRPr lang="en-IN"/>
          </a:p>
        </p:txBody>
      </p:sp>
    </p:spTree>
    <p:extLst>
      <p:ext uri="{BB962C8B-B14F-4D97-AF65-F5344CB8AC3E}">
        <p14:creationId xmlns:p14="http://schemas.microsoft.com/office/powerpoint/2010/main" val="2650717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2CFE82-A9AE-43EA-8A67-67AA386DD276}" type="datetimeFigureOut">
              <a:rPr lang="en-IN" smtClean="0"/>
              <a:t>30-05-2021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876502-3D20-4338-BE5C-863E75943806}" type="slidenum">
              <a:rPr lang="en-IN" smtClean="0"/>
              <a:t>‹#›</a:t>
            </a:fld>
            <a:endParaRPr lang="en-IN"/>
          </a:p>
        </p:txBody>
      </p:sp>
    </p:spTree>
    <p:extLst>
      <p:ext uri="{BB962C8B-B14F-4D97-AF65-F5344CB8AC3E}">
        <p14:creationId xmlns:p14="http://schemas.microsoft.com/office/powerpoint/2010/main" val="362563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2CFE82-A9AE-43EA-8A67-67AA386DD276}" type="datetimeFigureOut">
              <a:rPr lang="en-IN" smtClean="0"/>
              <a:t>30-05-2021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876502-3D20-4338-BE5C-863E75943806}" type="slidenum">
              <a:rPr lang="en-IN" smtClean="0"/>
              <a:t>‹#›</a:t>
            </a:fld>
            <a:endParaRPr lang="en-IN"/>
          </a:p>
        </p:txBody>
      </p:sp>
    </p:spTree>
    <p:extLst>
      <p:ext uri="{BB962C8B-B14F-4D97-AF65-F5344CB8AC3E}">
        <p14:creationId xmlns:p14="http://schemas.microsoft.com/office/powerpoint/2010/main" val="65187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2CFE82-A9AE-43EA-8A67-67AA386DD276}" type="datetimeFigureOut">
              <a:rPr lang="en-IN" smtClean="0"/>
              <a:t>30-05-2021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876502-3D20-4338-BE5C-863E75943806}" type="slidenum">
              <a:rPr lang="en-IN" smtClean="0"/>
              <a:t>‹#›</a:t>
            </a:fld>
            <a:endParaRPr lang="en-IN"/>
          </a:p>
        </p:txBody>
      </p:sp>
    </p:spTree>
    <p:extLst>
      <p:ext uri="{BB962C8B-B14F-4D97-AF65-F5344CB8AC3E}">
        <p14:creationId xmlns:p14="http://schemas.microsoft.com/office/powerpoint/2010/main" val="421441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2CFE82-A9AE-43EA-8A67-67AA386DD276}" type="datetimeFigureOut">
              <a:rPr lang="en-IN" smtClean="0"/>
              <a:t>30-05-2021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8876502-3D20-4338-BE5C-863E75943806}" type="slidenum">
              <a:rPr lang="en-IN" smtClean="0"/>
              <a:t>‹#›</a:t>
            </a:fld>
            <a:endParaRPr lang="en-IN"/>
          </a:p>
        </p:txBody>
      </p:sp>
    </p:spTree>
    <p:extLst>
      <p:ext uri="{BB962C8B-B14F-4D97-AF65-F5344CB8AC3E}">
        <p14:creationId xmlns:p14="http://schemas.microsoft.com/office/powerpoint/2010/main" val="389818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2CFE82-A9AE-43EA-8A67-67AA386DD276}" type="datetimeFigureOut">
              <a:rPr lang="en-IN" smtClean="0"/>
              <a:t>30-05-2021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8876502-3D20-4338-BE5C-863E75943806}" type="slidenum">
              <a:rPr lang="en-IN" smtClean="0"/>
              <a:t>‹#›</a:t>
            </a:fld>
            <a:endParaRPr lang="en-IN"/>
          </a:p>
        </p:txBody>
      </p:sp>
    </p:spTree>
    <p:extLst>
      <p:ext uri="{BB962C8B-B14F-4D97-AF65-F5344CB8AC3E}">
        <p14:creationId xmlns:p14="http://schemas.microsoft.com/office/powerpoint/2010/main" val="27740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2CFE82-A9AE-43EA-8A67-67AA386DD276}" type="datetimeFigureOut">
              <a:rPr lang="en-IN" smtClean="0"/>
              <a:t>30-05-2021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8876502-3D20-4338-BE5C-863E75943806}" type="slidenum">
              <a:rPr lang="en-IN" smtClean="0"/>
              <a:t>‹#›</a:t>
            </a:fld>
            <a:endParaRPr lang="en-IN"/>
          </a:p>
        </p:txBody>
      </p:sp>
    </p:spTree>
    <p:extLst>
      <p:ext uri="{BB962C8B-B14F-4D97-AF65-F5344CB8AC3E}">
        <p14:creationId xmlns:p14="http://schemas.microsoft.com/office/powerpoint/2010/main" val="105298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CFE82-A9AE-43EA-8A67-67AA386DD276}" type="datetimeFigureOut">
              <a:rPr lang="en-IN" smtClean="0"/>
              <a:t>30-05-2021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8876502-3D20-4338-BE5C-863E75943806}" type="slidenum">
              <a:rPr lang="en-IN" smtClean="0"/>
              <a:t>‹#›</a:t>
            </a:fld>
            <a:endParaRPr lang="en-IN"/>
          </a:p>
        </p:txBody>
      </p:sp>
    </p:spTree>
    <p:extLst>
      <p:ext uri="{BB962C8B-B14F-4D97-AF65-F5344CB8AC3E}">
        <p14:creationId xmlns:p14="http://schemas.microsoft.com/office/powerpoint/2010/main" val="241610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2CFE82-A9AE-43EA-8A67-67AA386DD276}" type="datetimeFigureOut">
              <a:rPr lang="en-IN" smtClean="0"/>
              <a:t>30-05-2021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8876502-3D20-4338-BE5C-863E75943806}" type="slidenum">
              <a:rPr lang="en-IN" smtClean="0"/>
              <a:t>‹#›</a:t>
            </a:fld>
            <a:endParaRPr lang="en-IN"/>
          </a:p>
        </p:txBody>
      </p:sp>
    </p:spTree>
    <p:extLst>
      <p:ext uri="{BB962C8B-B14F-4D97-AF65-F5344CB8AC3E}">
        <p14:creationId xmlns:p14="http://schemas.microsoft.com/office/powerpoint/2010/main" val="15629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2CFE82-A9AE-43EA-8A67-67AA386DD276}" type="datetimeFigureOut">
              <a:rPr lang="en-IN" smtClean="0"/>
              <a:t>30-05-2021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8876502-3D20-4338-BE5C-863E75943806}" type="slidenum">
              <a:rPr lang="en-IN" smtClean="0"/>
              <a:t>‹#›</a:t>
            </a:fld>
            <a:endParaRPr lang="en-IN"/>
          </a:p>
        </p:txBody>
      </p:sp>
    </p:spTree>
    <p:extLst>
      <p:ext uri="{BB962C8B-B14F-4D97-AF65-F5344CB8AC3E}">
        <p14:creationId xmlns:p14="http://schemas.microsoft.com/office/powerpoint/2010/main" val="207376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22CFE82-A9AE-43EA-8A67-67AA386DD276}" type="datetimeFigureOut">
              <a:rPr lang="en-IN" smtClean="0"/>
              <a:t>30-05-2021</a:t>
            </a:fld>
            <a:endParaRPr lang="en-IN"/>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IN"/>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8876502-3D20-4338-BE5C-863E75943806}" type="slidenum">
              <a:rPr lang="en-IN" smtClean="0"/>
              <a:t>‹#›</a:t>
            </a:fld>
            <a:endParaRPr lang="en-IN"/>
          </a:p>
        </p:txBody>
      </p:sp>
    </p:spTree>
    <p:extLst>
      <p:ext uri="{BB962C8B-B14F-4D97-AF65-F5344CB8AC3E}">
        <p14:creationId xmlns:p14="http://schemas.microsoft.com/office/powerpoint/2010/main" val="2581267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economicshelp.org/blog/2578/economics/food-infl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a:t>Cost-Push Inflation</a:t>
            </a:r>
            <a:br>
              <a:rPr lang="en-IN" b="1" dirty="0"/>
            </a:br>
            <a:endParaRPr lang="en-IN" dirty="0"/>
          </a:p>
        </p:txBody>
      </p:sp>
      <p:sp>
        <p:nvSpPr>
          <p:cNvPr id="3" name="Subtitle 2"/>
          <p:cNvSpPr>
            <a:spLocks noGrp="1"/>
          </p:cNvSpPr>
          <p:nvPr>
            <p:ph type="subTitle" idx="1"/>
          </p:nvPr>
        </p:nvSpPr>
        <p:spPr>
          <a:xfrm rot="21420000">
            <a:off x="939231" y="3124694"/>
            <a:ext cx="9755187" cy="931109"/>
          </a:xfrm>
        </p:spPr>
        <p:txBody>
          <a:bodyPr/>
          <a:lstStyle/>
          <a:p>
            <a:pPr algn="ctr"/>
            <a:r>
              <a:rPr lang="en-US" dirty="0" smtClean="0"/>
              <a:t>Unit:4</a:t>
            </a:r>
          </a:p>
          <a:p>
            <a:pPr algn="ctr"/>
            <a:r>
              <a:rPr lang="en-US" dirty="0" smtClean="0"/>
              <a:t>Prepared by anindita </a:t>
            </a:r>
            <a:r>
              <a:rPr lang="en-US" dirty="0" err="1" smtClean="0"/>
              <a:t>chakravarty</a:t>
            </a:r>
            <a:endParaRPr lang="en-IN" dirty="0"/>
          </a:p>
        </p:txBody>
      </p:sp>
    </p:spTree>
    <p:extLst>
      <p:ext uri="{BB962C8B-B14F-4D97-AF65-F5344CB8AC3E}">
        <p14:creationId xmlns:p14="http://schemas.microsoft.com/office/powerpoint/2010/main" val="2736829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5303"/>
            <a:ext cx="10396882" cy="934065"/>
          </a:xfrm>
        </p:spPr>
        <p:txBody>
          <a:bodyPr>
            <a:normAutofit/>
          </a:bodyPr>
          <a:lstStyle/>
          <a:p>
            <a:r>
              <a:rPr lang="en-IN" sz="3600" b="1" dirty="0">
                <a:latin typeface="Arial" panose="020B0604020202020204" pitchFamily="34" charset="0"/>
                <a:cs typeface="Arial" panose="020B0604020202020204" pitchFamily="34" charset="0"/>
              </a:rPr>
              <a:t>Definition</a:t>
            </a:r>
            <a:endParaRPr lang="en-IN" sz="36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685800" y="1288026"/>
            <a:ext cx="10394707" cy="4086560"/>
          </a:xfrm>
        </p:spPr>
        <p:txBody>
          <a:bodyPr>
            <a:normAutofit lnSpcReduction="10000"/>
          </a:bodyPr>
          <a:lstStyle/>
          <a:p>
            <a:pPr algn="just"/>
            <a:r>
              <a:rPr lang="en-US" dirty="0">
                <a:latin typeface="Arial" panose="020B0604020202020204" pitchFamily="34" charset="0"/>
                <a:cs typeface="Arial" panose="020B0604020202020204" pitchFamily="34" charset="0"/>
              </a:rPr>
              <a:t>Cost-push inflation occurs when we experience rising prices due to higher costs of production and higher costs of raw materials</a:t>
            </a:r>
            <a:r>
              <a:rPr lang="en-US" dirty="0" smtClean="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Cost-push inflation is determined by supply-side factors, such as higher wages and higher oil prices</a:t>
            </a:r>
            <a:r>
              <a:rPr lang="en-US" dirty="0" smtClean="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Cost-push inflation is different to </a:t>
            </a:r>
            <a:r>
              <a:rPr lang="en-US" dirty="0" smtClean="0">
                <a:latin typeface="Arial" panose="020B0604020202020204" pitchFamily="34" charset="0"/>
                <a:cs typeface="Arial" panose="020B0604020202020204" pitchFamily="34" charset="0"/>
              </a:rPr>
              <a:t>demand pull inflation which </a:t>
            </a:r>
            <a:r>
              <a:rPr lang="en-US" dirty="0">
                <a:latin typeface="Arial" panose="020B0604020202020204" pitchFamily="34" charset="0"/>
                <a:cs typeface="Arial" panose="020B0604020202020204" pitchFamily="34" charset="0"/>
              </a:rPr>
              <a:t>occurs when aggregate demand grows faster than aggregate supply</a:t>
            </a:r>
            <a:r>
              <a:rPr lang="en-US" dirty="0" smtClean="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Cost-push inflation can lead to lower economic growth and often causes a fall in living standards, though it often proves to be temporary.</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994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15" y="101601"/>
            <a:ext cx="9233203" cy="1339272"/>
          </a:xfrm>
        </p:spPr>
        <p:txBody>
          <a:bodyPr>
            <a:normAutofit/>
          </a:bodyPr>
          <a:lstStyle/>
          <a:p>
            <a:pPr algn="ctr"/>
            <a:r>
              <a:rPr lang="en-IN" sz="2200" b="1" dirty="0">
                <a:latin typeface="Arial" panose="020B0604020202020204" pitchFamily="34" charset="0"/>
                <a:cs typeface="Arial" panose="020B0604020202020204" pitchFamily="34" charset="0"/>
              </a:rPr>
              <a:t>Diagram Showing Cost-Push </a:t>
            </a:r>
            <a:r>
              <a:rPr lang="en-IN" sz="2200" b="1" dirty="0" smtClean="0">
                <a:latin typeface="Arial" panose="020B0604020202020204" pitchFamily="34" charset="0"/>
                <a:cs typeface="Arial" panose="020B0604020202020204" pitchFamily="34" charset="0"/>
              </a:rPr>
              <a:t>Inflation</a:t>
            </a:r>
            <a:r>
              <a:rPr lang="en-IN" b="1" dirty="0" smtClean="0"/>
              <a:t/>
            </a:r>
            <a:br>
              <a:rPr lang="en-IN" b="1" dirty="0" smtClean="0"/>
            </a:br>
            <a:endParaRPr lang="en-IN" dirty="0"/>
          </a:p>
        </p:txBody>
      </p:sp>
      <p:pic>
        <p:nvPicPr>
          <p:cNvPr id="4" name="Content Placeholder 3"/>
          <p:cNvPicPr>
            <a:picLocks noGrp="1" noChangeAspect="1"/>
          </p:cNvPicPr>
          <p:nvPr>
            <p:ph sz="quarter" idx="13"/>
          </p:nvPr>
        </p:nvPicPr>
        <p:blipFill>
          <a:blip r:embed="rId2"/>
          <a:stretch>
            <a:fillRect/>
          </a:stretch>
        </p:blipFill>
        <p:spPr>
          <a:xfrm>
            <a:off x="372615" y="729673"/>
            <a:ext cx="6665190" cy="4729018"/>
          </a:xfrm>
          <a:prstGeom prst="rect">
            <a:avLst/>
          </a:prstGeom>
        </p:spPr>
      </p:pic>
      <p:sp>
        <p:nvSpPr>
          <p:cNvPr id="5" name="TextBox 4"/>
          <p:cNvSpPr txBox="1"/>
          <p:nvPr/>
        </p:nvSpPr>
        <p:spPr>
          <a:xfrm>
            <a:off x="7324436" y="868219"/>
            <a:ext cx="4091709" cy="3693319"/>
          </a:xfrm>
          <a:prstGeom prst="rect">
            <a:avLst/>
          </a:prstGeom>
          <a:noFill/>
        </p:spPr>
        <p:txBody>
          <a:bodyPr wrap="square" rtlCol="0">
            <a:spAutoFit/>
          </a:bodyPr>
          <a:lstStyle/>
          <a:p>
            <a:pPr algn="just"/>
            <a:endParaRPr lang="en-US"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b="1" dirty="0" smtClean="0">
                <a:solidFill>
                  <a:schemeClr val="accent1"/>
                </a:solidFill>
                <a:latin typeface="Arial" panose="020B0604020202020204" pitchFamily="34" charset="0"/>
                <a:cs typeface="Arial" panose="020B0604020202020204" pitchFamily="34" charset="0"/>
              </a:rPr>
              <a:t>Assuming demand is constant (AD)</a:t>
            </a:r>
          </a:p>
          <a:p>
            <a:pPr marL="285750" indent="-285750" algn="just">
              <a:lnSpc>
                <a:spcPct val="150000"/>
              </a:lnSpc>
              <a:buFont typeface="Arial" panose="020B0604020202020204" pitchFamily="34" charset="0"/>
              <a:buChar char="•"/>
            </a:pPr>
            <a:r>
              <a:rPr lang="en-US" b="1" dirty="0" smtClean="0">
                <a:solidFill>
                  <a:schemeClr val="accent1"/>
                </a:solidFill>
                <a:latin typeface="Arial" panose="020B0604020202020204" pitchFamily="34" charset="0"/>
                <a:cs typeface="Arial" panose="020B0604020202020204" pitchFamily="34" charset="0"/>
              </a:rPr>
              <a:t>Short-run </a:t>
            </a:r>
            <a:r>
              <a:rPr lang="en-US" b="1" dirty="0">
                <a:solidFill>
                  <a:schemeClr val="accent1"/>
                </a:solidFill>
                <a:latin typeface="Arial" panose="020B0604020202020204" pitchFamily="34" charset="0"/>
                <a:cs typeface="Arial" panose="020B0604020202020204" pitchFamily="34" charset="0"/>
              </a:rPr>
              <a:t>aggregate supply </a:t>
            </a:r>
            <a:r>
              <a:rPr lang="en-US" b="1" dirty="0" smtClean="0">
                <a:solidFill>
                  <a:schemeClr val="accent1"/>
                </a:solidFill>
                <a:latin typeface="Arial" panose="020B0604020202020204" pitchFamily="34" charset="0"/>
                <a:cs typeface="Arial" panose="020B0604020202020204" pitchFamily="34" charset="0"/>
              </a:rPr>
              <a:t>curve (SRAS) </a:t>
            </a:r>
            <a:r>
              <a:rPr lang="en-US" b="1" dirty="0">
                <a:solidFill>
                  <a:schemeClr val="accent1"/>
                </a:solidFill>
                <a:latin typeface="Arial" panose="020B0604020202020204" pitchFamily="34" charset="0"/>
                <a:cs typeface="Arial" panose="020B0604020202020204" pitchFamily="34" charset="0"/>
              </a:rPr>
              <a:t>shifts to the left, causing a higher price level and lower real GDP</a:t>
            </a:r>
            <a:r>
              <a:rPr lang="en-US" b="1" dirty="0" smtClean="0">
                <a:solidFill>
                  <a:schemeClr val="accent1"/>
                </a:solidFill>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en-US" b="1" dirty="0" smtClean="0">
                <a:solidFill>
                  <a:schemeClr val="accent1"/>
                </a:solidFill>
                <a:latin typeface="Arial" panose="020B0604020202020204" pitchFamily="34" charset="0"/>
                <a:cs typeface="Arial" panose="020B0604020202020204" pitchFamily="34" charset="0"/>
              </a:rPr>
              <a:t>Price rises to P</a:t>
            </a:r>
            <a:r>
              <a:rPr lang="en-US" b="1" baseline="-25000" dirty="0" smtClean="0">
                <a:solidFill>
                  <a:schemeClr val="accent1"/>
                </a:solidFill>
                <a:latin typeface="Arial" panose="020B0604020202020204" pitchFamily="34" charset="0"/>
                <a:cs typeface="Arial" panose="020B0604020202020204" pitchFamily="34" charset="0"/>
              </a:rPr>
              <a:t>2</a:t>
            </a:r>
          </a:p>
          <a:p>
            <a:pPr marL="285750" indent="-285750" algn="just">
              <a:lnSpc>
                <a:spcPct val="150000"/>
              </a:lnSpc>
              <a:buFont typeface="Arial" panose="020B0604020202020204" pitchFamily="34" charset="0"/>
              <a:buChar char="•"/>
            </a:pPr>
            <a:r>
              <a:rPr lang="en-US" b="1" dirty="0" smtClean="0">
                <a:solidFill>
                  <a:schemeClr val="accent1"/>
                </a:solidFill>
                <a:latin typeface="Arial" panose="020B0604020202020204" pitchFamily="34" charset="0"/>
                <a:cs typeface="Arial" panose="020B0604020202020204" pitchFamily="34" charset="0"/>
              </a:rPr>
              <a:t>Output falls to Y</a:t>
            </a:r>
            <a:r>
              <a:rPr lang="en-US" b="1" baseline="-25000" dirty="0" smtClean="0">
                <a:solidFill>
                  <a:schemeClr val="accent1"/>
                </a:solidFill>
                <a:latin typeface="Arial" panose="020B0604020202020204" pitchFamily="34" charset="0"/>
                <a:cs typeface="Arial" panose="020B0604020202020204" pitchFamily="34" charset="0"/>
              </a:rPr>
              <a:t>2</a:t>
            </a:r>
            <a:endParaRPr lang="en-IN"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977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309" y="-110835"/>
            <a:ext cx="9937374" cy="1736436"/>
          </a:xfrm>
        </p:spPr>
        <p:txBody>
          <a:bodyPr>
            <a:normAutofit/>
          </a:bodyPr>
          <a:lstStyle/>
          <a:p>
            <a:pPr algn="ctr"/>
            <a:r>
              <a:rPr lang="en-IN" sz="2400" b="1" dirty="0"/>
              <a:t>Causes of Cost-Push Inflation</a:t>
            </a:r>
            <a:r>
              <a:rPr lang="en-IN" b="1" dirty="0"/>
              <a:t/>
            </a:r>
            <a:br>
              <a:rPr lang="en-IN" b="1" dirty="0"/>
            </a:br>
            <a:endParaRPr lang="en-IN" dirty="0"/>
          </a:p>
        </p:txBody>
      </p:sp>
      <p:pic>
        <p:nvPicPr>
          <p:cNvPr id="4" name="Content Placeholder 3"/>
          <p:cNvPicPr>
            <a:picLocks noGrp="1" noChangeAspect="1"/>
          </p:cNvPicPr>
          <p:nvPr>
            <p:ph sz="quarter" idx="13"/>
          </p:nvPr>
        </p:nvPicPr>
        <p:blipFill rotWithShape="1">
          <a:blip r:embed="rId2"/>
          <a:srcRect b="5147"/>
          <a:stretch/>
        </p:blipFill>
        <p:spPr>
          <a:xfrm>
            <a:off x="1856509" y="572655"/>
            <a:ext cx="8211127" cy="4969163"/>
          </a:xfrm>
          <a:prstGeom prst="rect">
            <a:avLst/>
          </a:prstGeom>
        </p:spPr>
      </p:pic>
    </p:spTree>
    <p:extLst>
      <p:ext uri="{BB962C8B-B14F-4D97-AF65-F5344CB8AC3E}">
        <p14:creationId xmlns:p14="http://schemas.microsoft.com/office/powerpoint/2010/main" val="1471631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27" y="175492"/>
            <a:ext cx="10593155" cy="387926"/>
          </a:xfrm>
        </p:spPr>
        <p:txBody>
          <a:bodyPr>
            <a:normAutofit/>
          </a:bodyPr>
          <a:lstStyle/>
          <a:p>
            <a:pPr algn="ctr"/>
            <a:r>
              <a:rPr lang="en-US" sz="1800" dirty="0" smtClean="0"/>
              <a:t>EXPLANATION OF THE CAUSES</a:t>
            </a:r>
            <a:endParaRPr lang="en-IN" sz="1800" dirty="0"/>
          </a:p>
        </p:txBody>
      </p:sp>
      <p:sp>
        <p:nvSpPr>
          <p:cNvPr id="3" name="Content Placeholder 2"/>
          <p:cNvSpPr>
            <a:spLocks noGrp="1"/>
          </p:cNvSpPr>
          <p:nvPr>
            <p:ph sz="quarter" idx="13"/>
          </p:nvPr>
        </p:nvSpPr>
        <p:spPr>
          <a:xfrm>
            <a:off x="267855" y="563418"/>
            <a:ext cx="11388435" cy="5237018"/>
          </a:xfrm>
        </p:spPr>
        <p:txBody>
          <a:bodyPr>
            <a:normAutofit fontScale="85000" lnSpcReduction="10000"/>
          </a:bodyPr>
          <a:lstStyle/>
          <a:p>
            <a:pPr algn="just"/>
            <a:r>
              <a:rPr lang="en-US" b="1" dirty="0">
                <a:solidFill>
                  <a:schemeClr val="accent1"/>
                </a:solidFill>
                <a:latin typeface="Arial" panose="020B0604020202020204" pitchFamily="34" charset="0"/>
                <a:cs typeface="Arial" panose="020B0604020202020204" pitchFamily="34" charset="0"/>
              </a:rPr>
              <a:t>Higher Price of Commodities</a:t>
            </a:r>
            <a:r>
              <a:rPr lang="en-US" dirty="0">
                <a:latin typeface="Arial" panose="020B0604020202020204" pitchFamily="34" charset="0"/>
                <a:cs typeface="Arial" panose="020B0604020202020204" pitchFamily="34" charset="0"/>
              </a:rPr>
              <a:t>. A rise in the price of oil would lead to higher petrol prices and higher transport costs. All firms would see some rise in costs. As the most important commodity, higher oil prices often lead to cost-push inflation (e.g. 1970s, 2008, 2010-11)</a:t>
            </a:r>
            <a:endParaRPr lang="en-US" dirty="0">
              <a:solidFill>
                <a:schemeClr val="accent1"/>
              </a:solidFill>
              <a:latin typeface="Arial" panose="020B0604020202020204" pitchFamily="34" charset="0"/>
              <a:cs typeface="Arial" panose="020B0604020202020204" pitchFamily="34" charset="0"/>
            </a:endParaRPr>
          </a:p>
          <a:p>
            <a:pPr algn="just"/>
            <a:r>
              <a:rPr lang="en-US" b="1" dirty="0">
                <a:solidFill>
                  <a:schemeClr val="accent1"/>
                </a:solidFill>
                <a:latin typeface="Arial" panose="020B0604020202020204" pitchFamily="34" charset="0"/>
                <a:cs typeface="Arial" panose="020B0604020202020204" pitchFamily="34" charset="0"/>
              </a:rPr>
              <a:t>Imported Inflation</a:t>
            </a:r>
            <a:r>
              <a:rPr lang="en-US" dirty="0">
                <a:latin typeface="Arial" panose="020B0604020202020204" pitchFamily="34" charset="0"/>
                <a:cs typeface="Arial" panose="020B0604020202020204" pitchFamily="34" charset="0"/>
              </a:rPr>
              <a:t>. A devaluation will increase the domestic price of imports. Therefore, after a devaluation, we often get an increase in inflation due to rising cost of imports.</a:t>
            </a:r>
          </a:p>
          <a:p>
            <a:pPr algn="just"/>
            <a:r>
              <a:rPr lang="en-US" b="1" dirty="0">
                <a:solidFill>
                  <a:schemeClr val="accent1"/>
                </a:solidFill>
                <a:latin typeface="Arial" panose="020B0604020202020204" pitchFamily="34" charset="0"/>
                <a:cs typeface="Arial" panose="020B0604020202020204" pitchFamily="34" charset="0"/>
              </a:rPr>
              <a:t>Higher Wages</a:t>
            </a:r>
            <a:r>
              <a:rPr lang="en-US" dirty="0">
                <a:solidFill>
                  <a:schemeClr val="accent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Wages are one of the main costs facing firms. Rising wages will push up prices as firms have to pay higher costs (higher wages may also cause rising demand)</a:t>
            </a:r>
          </a:p>
          <a:p>
            <a:pPr algn="just"/>
            <a:r>
              <a:rPr lang="en-US" b="1" dirty="0">
                <a:solidFill>
                  <a:schemeClr val="accent1"/>
                </a:solidFill>
                <a:latin typeface="Arial" panose="020B0604020202020204" pitchFamily="34" charset="0"/>
                <a:cs typeface="Arial" panose="020B0604020202020204" pitchFamily="34" charset="0"/>
              </a:rPr>
              <a:t>Higher Taxes</a:t>
            </a:r>
            <a:r>
              <a:rPr lang="en-US" dirty="0">
                <a:latin typeface="Arial" panose="020B0604020202020204" pitchFamily="34" charset="0"/>
                <a:cs typeface="Arial" panose="020B0604020202020204" pitchFamily="34" charset="0"/>
              </a:rPr>
              <a:t>. Higher VAT and Excise duties will increase the prices of goods. This price increase will be a temporary increase.</a:t>
            </a:r>
          </a:p>
          <a:p>
            <a:pPr algn="just"/>
            <a:r>
              <a:rPr lang="en-US" b="1" dirty="0">
                <a:solidFill>
                  <a:schemeClr val="accent1"/>
                </a:solidFill>
                <a:latin typeface="Arial" panose="020B0604020202020204" pitchFamily="34" charset="0"/>
                <a:cs typeface="Arial" panose="020B0604020202020204" pitchFamily="34" charset="0"/>
              </a:rPr>
              <a:t>Profit-push inflation</a:t>
            </a:r>
            <a:r>
              <a:rPr lang="en-US" dirty="0">
                <a:latin typeface="Arial" panose="020B0604020202020204" pitchFamily="34" charset="0"/>
                <a:cs typeface="Arial" panose="020B0604020202020204" pitchFamily="34" charset="0"/>
              </a:rPr>
              <a:t>. If firms gain increased monopoly power, they are in a position to push up prices to make more profit</a:t>
            </a:r>
          </a:p>
          <a:p>
            <a:pPr algn="just"/>
            <a:r>
              <a:rPr lang="en-US" b="1" dirty="0">
                <a:solidFill>
                  <a:schemeClr val="accent1"/>
                </a:solidFill>
                <a:latin typeface="Arial" panose="020B0604020202020204" pitchFamily="34" charset="0"/>
                <a:cs typeface="Arial" panose="020B0604020202020204" pitchFamily="34" charset="0"/>
              </a:rPr>
              <a:t>Higher Food Prices</a:t>
            </a:r>
            <a:r>
              <a:rPr lang="en-US" dirty="0">
                <a:latin typeface="Arial" panose="020B0604020202020204" pitchFamily="34" charset="0"/>
                <a:cs typeface="Arial" panose="020B0604020202020204" pitchFamily="34" charset="0"/>
              </a:rPr>
              <a:t>. In western economies, food is a smaller % of overall spending, but in developing countries, it plays a bigger role. (</a:t>
            </a:r>
            <a:r>
              <a:rPr lang="en-US" dirty="0">
                <a:latin typeface="Arial" panose="020B0604020202020204" pitchFamily="34" charset="0"/>
                <a:cs typeface="Arial" panose="020B0604020202020204" pitchFamily="34" charset="0"/>
                <a:hlinkClick r:id="rId2"/>
              </a:rPr>
              <a:t>food inflation</a:t>
            </a:r>
            <a:r>
              <a:rPr lang="en-US" dirty="0">
                <a:latin typeface="Arial" panose="020B0604020202020204" pitchFamily="34" charset="0"/>
                <a:cs typeface="Arial" panose="020B0604020202020204" pitchFamily="34" charset="0"/>
              </a:rPr>
              <a:t>)</a:t>
            </a:r>
          </a:p>
          <a:p>
            <a:endParaRPr lang="en-IN" dirty="0"/>
          </a:p>
        </p:txBody>
      </p:sp>
    </p:spTree>
    <p:extLst>
      <p:ext uri="{BB962C8B-B14F-4D97-AF65-F5344CB8AC3E}">
        <p14:creationId xmlns:p14="http://schemas.microsoft.com/office/powerpoint/2010/main" val="128661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THANK YOU </a:t>
            </a:r>
            <a:endParaRPr lang="en-IN" dirty="0"/>
          </a:p>
        </p:txBody>
      </p:sp>
    </p:spTree>
    <p:extLst>
      <p:ext uri="{BB962C8B-B14F-4D97-AF65-F5344CB8AC3E}">
        <p14:creationId xmlns:p14="http://schemas.microsoft.com/office/powerpoint/2010/main" val="19815246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59</TotalTime>
  <Words>346</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Impact</vt:lpstr>
      <vt:lpstr>Main Event</vt:lpstr>
      <vt:lpstr>Cost-Push Inflation </vt:lpstr>
      <vt:lpstr>Definition</vt:lpstr>
      <vt:lpstr>Diagram Showing Cost-Push Inflation </vt:lpstr>
      <vt:lpstr>Causes of Cost-Push Inflation </vt:lpstr>
      <vt:lpstr>EXPLANATION OF THE CAUSES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Cost-Push Inflation</dc:title>
  <dc:creator>LENOVO</dc:creator>
  <cp:lastModifiedBy>LENOVO</cp:lastModifiedBy>
  <cp:revision>3</cp:revision>
  <dcterms:created xsi:type="dcterms:W3CDTF">2021-05-30T10:12:57Z</dcterms:created>
  <dcterms:modified xsi:type="dcterms:W3CDTF">2021-05-30T11:13:08Z</dcterms:modified>
</cp:coreProperties>
</file>