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74" r:id="rId4"/>
    <p:sldId id="277" r:id="rId5"/>
    <p:sldId id="272" r:id="rId6"/>
    <p:sldId id="278"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16-05-2022</a:t>
            </a:fld>
            <a:endParaRPr lang="en-IN"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ctr"/>
            <a:r>
              <a:rPr lang="en-IN" sz="5200" b="1" dirty="0" smtClean="0"/>
              <a:t>TRUANCY:</a:t>
            </a:r>
            <a:endParaRPr lang="en-IN" sz="5200" b="1" dirty="0" smtClean="0"/>
          </a:p>
          <a:p>
            <a:pPr algn="just"/>
            <a:r>
              <a:rPr lang="en-US" sz="3600" dirty="0" smtClean="0"/>
              <a:t>Truancy is a </a:t>
            </a:r>
            <a:r>
              <a:rPr lang="en-US" sz="3600" dirty="0" err="1" smtClean="0"/>
              <a:t>behavioural</a:t>
            </a:r>
            <a:r>
              <a:rPr lang="en-US" sz="3600" dirty="0" smtClean="0"/>
              <a:t> as well as adjustment problem that occurs in childhood period. The feelings of truancy occur in a child when his desires or needs remain unfulfilled. It also occurs when he feels insecure and unloved or feels shy and hesitates to participate in events or activities of his daily life at home or in the school.  </a:t>
            </a:r>
            <a:endParaRPr lang="en-US" sz="3600" dirty="0" smtClean="0"/>
          </a:p>
          <a:p>
            <a:pPr algn="just"/>
            <a:endParaRPr lang="en-IN" dirty="0"/>
          </a:p>
        </p:txBody>
      </p:sp>
    </p:spTree>
    <p:extLst>
      <p:ext uri="{BB962C8B-B14F-4D97-AF65-F5344CB8AC3E}">
        <p14:creationId xmlns:p14="http://schemas.microsoft.com/office/powerpoint/2010/main" val="99633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As such, there is every possibility that the child avoids home and school and develops a tendency to escape from that situation.</a:t>
            </a:r>
            <a:endParaRPr lang="en-US" sz="3600" dirty="0" smtClean="0"/>
          </a:p>
          <a:p>
            <a:pPr algn="just"/>
            <a:r>
              <a:rPr lang="en-US" sz="3600" dirty="0" smtClean="0"/>
              <a:t>It is more often seen that some children skip or run away from classes when they do not wish to attend and learn. Instead, they roam about in the streets or watch movies or loiter in parks.</a:t>
            </a:r>
            <a:endParaRPr lang="en-US" sz="3600" dirty="0" smtClean="0"/>
          </a:p>
          <a:p>
            <a:pPr algn="just"/>
            <a:endParaRPr lang="en-IN" dirty="0"/>
          </a:p>
        </p:txBody>
      </p:sp>
    </p:spTree>
    <p:extLst>
      <p:ext uri="{BB962C8B-B14F-4D97-AF65-F5344CB8AC3E}">
        <p14:creationId xmlns:p14="http://schemas.microsoft.com/office/powerpoint/2010/main" val="248960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Truancy taking place in an educational institution, can be attributed to the following reasons:</a:t>
            </a:r>
          </a:p>
          <a:p>
            <a:pPr algn="just"/>
            <a:endParaRPr lang="en-US" sz="3600" dirty="0" smtClean="0"/>
          </a:p>
          <a:p>
            <a:pPr algn="just"/>
            <a:r>
              <a:rPr lang="en-US" sz="3600" b="1" dirty="0" smtClean="0"/>
              <a:t>a)</a:t>
            </a:r>
            <a:r>
              <a:rPr lang="en-US" sz="3600" dirty="0" smtClean="0"/>
              <a:t> Unattractive teaching methods.</a:t>
            </a:r>
          </a:p>
          <a:p>
            <a:pPr algn="just"/>
            <a:r>
              <a:rPr lang="en-US" sz="3600" b="1" dirty="0" smtClean="0">
                <a:solidFill>
                  <a:srgbClr val="212745"/>
                </a:solidFill>
              </a:rPr>
              <a:t>b)</a:t>
            </a:r>
            <a:r>
              <a:rPr lang="en-US" sz="3600" dirty="0" smtClean="0">
                <a:solidFill>
                  <a:srgbClr val="212745"/>
                </a:solidFill>
              </a:rPr>
              <a:t> </a:t>
            </a:r>
            <a:r>
              <a:rPr lang="en-US" sz="3600" dirty="0">
                <a:solidFill>
                  <a:srgbClr val="212745"/>
                </a:solidFill>
              </a:rPr>
              <a:t>Unattractive </a:t>
            </a:r>
            <a:r>
              <a:rPr lang="en-US" sz="3600" dirty="0" smtClean="0">
                <a:solidFill>
                  <a:srgbClr val="212745"/>
                </a:solidFill>
              </a:rPr>
              <a:t>curriculum.</a:t>
            </a:r>
          </a:p>
          <a:p>
            <a:pPr algn="just"/>
            <a:r>
              <a:rPr lang="en-US" sz="3600" b="1" dirty="0" smtClean="0">
                <a:solidFill>
                  <a:srgbClr val="212745"/>
                </a:solidFill>
              </a:rPr>
              <a:t>c)</a:t>
            </a:r>
            <a:r>
              <a:rPr lang="en-US" sz="3600" dirty="0" smtClean="0">
                <a:solidFill>
                  <a:srgbClr val="212745"/>
                </a:solidFill>
              </a:rPr>
              <a:t> Lack of interest of the child towards studies.</a:t>
            </a:r>
          </a:p>
          <a:p>
            <a:pPr algn="just"/>
            <a:endParaRPr lang="en-IN" b="1" dirty="0"/>
          </a:p>
        </p:txBody>
      </p:sp>
    </p:spTree>
    <p:extLst>
      <p:ext uri="{BB962C8B-B14F-4D97-AF65-F5344CB8AC3E}">
        <p14:creationId xmlns:p14="http://schemas.microsoft.com/office/powerpoint/2010/main" val="370753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b="1" dirty="0" smtClean="0"/>
          </a:p>
          <a:p>
            <a:pPr algn="just"/>
            <a:r>
              <a:rPr lang="en-US" sz="3600" b="1" dirty="0" smtClean="0"/>
              <a:t>d)</a:t>
            </a:r>
            <a:r>
              <a:rPr lang="en-US" sz="3600" dirty="0" smtClean="0"/>
              <a:t> Incomplete home works by the students.</a:t>
            </a:r>
          </a:p>
          <a:p>
            <a:pPr algn="just"/>
            <a:r>
              <a:rPr lang="en-US" sz="3600" b="1" dirty="0" smtClean="0">
                <a:solidFill>
                  <a:srgbClr val="212745"/>
                </a:solidFill>
              </a:rPr>
              <a:t>e)</a:t>
            </a:r>
            <a:r>
              <a:rPr lang="en-US" sz="3600" dirty="0" smtClean="0">
                <a:solidFill>
                  <a:srgbClr val="212745"/>
                </a:solidFill>
              </a:rPr>
              <a:t> Lack of adjustment among children.</a:t>
            </a:r>
          </a:p>
          <a:p>
            <a:pPr algn="just"/>
            <a:r>
              <a:rPr lang="en-US" sz="3600" b="1" dirty="0" smtClean="0">
                <a:solidFill>
                  <a:srgbClr val="212745"/>
                </a:solidFill>
              </a:rPr>
              <a:t>f)</a:t>
            </a:r>
            <a:r>
              <a:rPr lang="en-US" sz="3600" dirty="0" smtClean="0">
                <a:solidFill>
                  <a:srgbClr val="212745"/>
                </a:solidFill>
              </a:rPr>
              <a:t> Fear of punishment.</a:t>
            </a:r>
          </a:p>
          <a:p>
            <a:pPr algn="just"/>
            <a:r>
              <a:rPr lang="en-US" sz="3600" b="1" dirty="0" smtClean="0">
                <a:solidFill>
                  <a:srgbClr val="212745"/>
                </a:solidFill>
              </a:rPr>
              <a:t>g)</a:t>
            </a:r>
            <a:r>
              <a:rPr lang="en-US" sz="3600" dirty="0" smtClean="0">
                <a:solidFill>
                  <a:srgbClr val="212745"/>
                </a:solidFill>
              </a:rPr>
              <a:t> Lack of discipline in the class room.</a:t>
            </a:r>
            <a:endParaRPr lang="en-IN" b="1" dirty="0"/>
          </a:p>
        </p:txBody>
      </p:sp>
    </p:spTree>
    <p:extLst>
      <p:ext uri="{BB962C8B-B14F-4D97-AF65-F5344CB8AC3E}">
        <p14:creationId xmlns:p14="http://schemas.microsoft.com/office/powerpoint/2010/main" val="249152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4000" b="1" u="sng" dirty="0" smtClean="0"/>
              <a:t>Prevention and Correction of Truancy</a:t>
            </a:r>
            <a:r>
              <a:rPr lang="en-US" sz="4000" b="1" dirty="0" smtClean="0"/>
              <a:t>:</a:t>
            </a:r>
            <a:endParaRPr lang="en-US" sz="4000" b="1" dirty="0" smtClean="0"/>
          </a:p>
          <a:p>
            <a:pPr algn="just"/>
            <a:r>
              <a:rPr lang="en-US" sz="3200" dirty="0" smtClean="0"/>
              <a:t>The following steps may be taken for prevention and correction of truancy:</a:t>
            </a:r>
            <a:endParaRPr lang="en-US" sz="3200" dirty="0" smtClean="0"/>
          </a:p>
          <a:p>
            <a:pPr algn="just"/>
            <a:r>
              <a:rPr lang="en-US" sz="3600" b="1" dirty="0" smtClean="0"/>
              <a:t>a)</a:t>
            </a:r>
            <a:r>
              <a:rPr lang="en-US" sz="3600" dirty="0" smtClean="0"/>
              <a:t> </a:t>
            </a:r>
            <a:r>
              <a:rPr lang="en-US" sz="3600" dirty="0" smtClean="0"/>
              <a:t>To find out the causes as to why children feel inclined to truancy and remain away from the class. </a:t>
            </a:r>
            <a:endParaRPr lang="en-US" sz="3600" dirty="0" smtClean="0"/>
          </a:p>
          <a:p>
            <a:pPr algn="just"/>
            <a:r>
              <a:rPr lang="en-US" sz="3600" b="1" dirty="0" smtClean="0"/>
              <a:t>b</a:t>
            </a:r>
            <a:r>
              <a:rPr lang="en-US" sz="3600" b="1" dirty="0" smtClean="0"/>
              <a:t>)</a:t>
            </a:r>
            <a:r>
              <a:rPr lang="en-US" sz="3600" dirty="0" smtClean="0"/>
              <a:t> </a:t>
            </a:r>
            <a:r>
              <a:rPr lang="en-US" sz="3600" dirty="0" smtClean="0"/>
              <a:t>To provide and enrich school environment to the child so that they can continue their learning with interest.</a:t>
            </a:r>
          </a:p>
          <a:p>
            <a:pPr algn="just"/>
            <a:r>
              <a:rPr lang="en-US" sz="3600" b="1" dirty="0" smtClean="0"/>
              <a:t>c)</a:t>
            </a:r>
            <a:r>
              <a:rPr lang="en-US" sz="3600" dirty="0" smtClean="0"/>
              <a:t> Proper guidance and </a:t>
            </a:r>
            <a:r>
              <a:rPr lang="en-US" sz="3600" dirty="0" err="1" smtClean="0"/>
              <a:t>counselling</a:t>
            </a:r>
            <a:r>
              <a:rPr lang="en-US" sz="3600" dirty="0" smtClean="0"/>
              <a:t> by teachers, </a:t>
            </a:r>
            <a:r>
              <a:rPr lang="en-US" sz="3600" dirty="0" err="1" smtClean="0"/>
              <a:t>counsellors</a:t>
            </a:r>
            <a:r>
              <a:rPr lang="en-US" sz="3600" dirty="0" smtClean="0"/>
              <a:t>, parents, etc.</a:t>
            </a:r>
            <a:endParaRPr lang="en-US" sz="3600" dirty="0" smtClean="0"/>
          </a:p>
          <a:p>
            <a:pPr algn="just"/>
            <a:endParaRPr lang="en-IN" dirty="0"/>
          </a:p>
        </p:txBody>
      </p:sp>
    </p:spTree>
    <p:extLst>
      <p:ext uri="{BB962C8B-B14F-4D97-AF65-F5344CB8AC3E}">
        <p14:creationId xmlns:p14="http://schemas.microsoft.com/office/powerpoint/2010/main" val="256801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d)</a:t>
            </a:r>
            <a:r>
              <a:rPr lang="en-US" sz="3600" dirty="0" smtClean="0"/>
              <a:t> Individual differences should be taken care of in a class room situation. </a:t>
            </a:r>
            <a:endParaRPr lang="en-US" sz="3600" dirty="0" smtClean="0"/>
          </a:p>
          <a:p>
            <a:pPr algn="just"/>
            <a:r>
              <a:rPr lang="en-US" sz="3600" b="1" dirty="0" smtClean="0"/>
              <a:t>e)</a:t>
            </a:r>
            <a:r>
              <a:rPr lang="en-US" sz="3600" dirty="0" smtClean="0"/>
              <a:t> Constructive activities, games and fun, outings, social work </a:t>
            </a:r>
            <a:r>
              <a:rPr lang="en-US" sz="3600" dirty="0" err="1" smtClean="0"/>
              <a:t>programmes</a:t>
            </a:r>
            <a:r>
              <a:rPr lang="en-US" sz="3600" dirty="0" smtClean="0"/>
              <a:t> can be practiced and introduced among children.</a:t>
            </a:r>
          </a:p>
          <a:p>
            <a:pPr algn="just"/>
            <a:r>
              <a:rPr lang="en-US" sz="3600" b="1" dirty="0" smtClean="0"/>
              <a:t>f)</a:t>
            </a:r>
            <a:r>
              <a:rPr lang="en-US" sz="3600" dirty="0" smtClean="0"/>
              <a:t> Regular supervision on  class room transaction needs to be done so that the teachers gets to know what problems the children face while receiving knowledge.</a:t>
            </a:r>
            <a:endParaRPr lang="en-US" sz="3600" dirty="0" smtClean="0"/>
          </a:p>
          <a:p>
            <a:pPr algn="just"/>
            <a:endParaRPr lang="en-IN" dirty="0"/>
          </a:p>
        </p:txBody>
      </p:sp>
    </p:spTree>
    <p:extLst>
      <p:ext uri="{BB962C8B-B14F-4D97-AF65-F5344CB8AC3E}">
        <p14:creationId xmlns:p14="http://schemas.microsoft.com/office/powerpoint/2010/main" val="46477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134</TotalTime>
  <Words>343</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17</cp:revision>
  <dcterms:created xsi:type="dcterms:W3CDTF">2022-05-04T13:13:15Z</dcterms:created>
  <dcterms:modified xsi:type="dcterms:W3CDTF">2022-05-16T11:14:36Z</dcterms:modified>
</cp:coreProperties>
</file>