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0" r:id="rId2"/>
    <p:sldId id="274" r:id="rId3"/>
    <p:sldId id="275" r:id="rId4"/>
    <p:sldId id="276" r:id="rId5"/>
    <p:sldId id="277" r:id="rId6"/>
    <p:sldId id="278" r:id="rId7"/>
    <p:sldId id="27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9A86299-B41C-4163-A14C-E11F4A8EB93A}" type="datetimeFigureOut">
              <a:rPr lang="en-IN" smtClean="0"/>
              <a:t>26-05-2022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D17DE4A-BA24-44E0-9111-DD3FF2DF96E4}"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A86299-B41C-4163-A14C-E11F4A8EB93A}" type="datetimeFigureOut">
              <a:rPr lang="en-IN" smtClean="0"/>
              <a:t>26-05-2022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D17DE4A-BA24-44E0-9111-DD3FF2DF96E4}"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A86299-B41C-4163-A14C-E11F4A8EB93A}" type="datetimeFigureOut">
              <a:rPr lang="en-IN" smtClean="0"/>
              <a:t>26-05-2022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D17DE4A-BA24-44E0-9111-DD3FF2DF96E4}"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A86299-B41C-4163-A14C-E11F4A8EB93A}" type="datetimeFigureOut">
              <a:rPr lang="en-IN" smtClean="0"/>
              <a:t>26-05-2022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D17DE4A-BA24-44E0-9111-DD3FF2DF96E4}"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A86299-B41C-4163-A14C-E11F4A8EB93A}" type="datetimeFigureOut">
              <a:rPr lang="en-IN" smtClean="0"/>
              <a:t>26-05-2022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D17DE4A-BA24-44E0-9111-DD3FF2DF96E4}"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9A86299-B41C-4163-A14C-E11F4A8EB93A}" type="datetimeFigureOut">
              <a:rPr lang="en-IN" smtClean="0"/>
              <a:t>26-05-2022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D17DE4A-BA24-44E0-9111-DD3FF2DF96E4}"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9A86299-B41C-4163-A14C-E11F4A8EB93A}" type="datetimeFigureOut">
              <a:rPr lang="en-IN" smtClean="0"/>
              <a:t>26-05-2022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D17DE4A-BA24-44E0-9111-DD3FF2DF96E4}"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9A86299-B41C-4163-A14C-E11F4A8EB93A}" type="datetimeFigureOut">
              <a:rPr lang="en-IN" smtClean="0"/>
              <a:t>26-05-2022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D17DE4A-BA24-44E0-9111-DD3FF2DF96E4}"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A86299-B41C-4163-A14C-E11F4A8EB93A}" type="datetimeFigureOut">
              <a:rPr lang="en-IN" smtClean="0"/>
              <a:t>26-05-2022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D17DE4A-BA24-44E0-9111-DD3FF2DF96E4}"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A86299-B41C-4163-A14C-E11F4A8EB93A}" type="datetimeFigureOut">
              <a:rPr lang="en-IN" smtClean="0"/>
              <a:t>26-05-2022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D17DE4A-BA24-44E0-9111-DD3FF2DF96E4}" type="slidenum">
              <a:rPr lang="en-IN" smtClean="0"/>
              <a:t>‹#›</a:t>
            </a:fld>
            <a:endParaRPr lang="en-IN"/>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F9A86299-B41C-4163-A14C-E11F4A8EB93A}" type="datetimeFigureOut">
              <a:rPr lang="en-IN" smtClean="0"/>
              <a:t>26-05-2022</a:t>
            </a:fld>
            <a:endParaRPr lang="en-IN"/>
          </a:p>
        </p:txBody>
      </p:sp>
      <p:sp>
        <p:nvSpPr>
          <p:cNvPr id="9" name="Slide Number Placeholder 8"/>
          <p:cNvSpPr>
            <a:spLocks noGrp="1"/>
          </p:cNvSpPr>
          <p:nvPr>
            <p:ph type="sldNum" sz="quarter" idx="11"/>
          </p:nvPr>
        </p:nvSpPr>
        <p:spPr/>
        <p:txBody>
          <a:bodyPr/>
          <a:lstStyle/>
          <a:p>
            <a:fld id="{8D17DE4A-BA24-44E0-9111-DD3FF2DF96E4}" type="slidenum">
              <a:rPr lang="en-IN" smtClean="0"/>
              <a:t>‹#›</a:t>
            </a:fld>
            <a:endParaRPr lang="en-IN"/>
          </a:p>
        </p:txBody>
      </p:sp>
      <p:sp>
        <p:nvSpPr>
          <p:cNvPr id="10" name="Footer Placeholder 9"/>
          <p:cNvSpPr>
            <a:spLocks noGrp="1"/>
          </p:cNvSpPr>
          <p:nvPr>
            <p:ph type="ftr" sz="quarter" idx="12"/>
          </p:nvPr>
        </p:nvSpPr>
        <p:spPr/>
        <p:txBody>
          <a:bodyPr/>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8D17DE4A-BA24-44E0-9111-DD3FF2DF96E4}" type="slidenum">
              <a:rPr lang="en-IN" smtClean="0"/>
              <a:t>‹#›</a:t>
            </a:fld>
            <a:endParaRPr lang="en-IN"/>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IN"/>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F9A86299-B41C-4163-A14C-E11F4A8EB93A}" type="datetimeFigureOut">
              <a:rPr lang="en-IN" smtClean="0"/>
              <a:t>26-05-2022</a:t>
            </a:fld>
            <a:endParaRPr lang="en-IN"/>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Adolescent Psychology</a:t>
            </a:r>
            <a:endParaRPr lang="en-IN" dirty="0"/>
          </a:p>
        </p:txBody>
      </p:sp>
      <p:sp>
        <p:nvSpPr>
          <p:cNvPr id="3" name="Content Placeholder 2"/>
          <p:cNvSpPr>
            <a:spLocks noGrp="1"/>
          </p:cNvSpPr>
          <p:nvPr>
            <p:ph idx="1"/>
          </p:nvPr>
        </p:nvSpPr>
        <p:spPr>
          <a:xfrm>
            <a:off x="457200" y="1268760"/>
            <a:ext cx="7620000" cy="5132040"/>
          </a:xfrm>
        </p:spPr>
        <p:txBody>
          <a:bodyPr>
            <a:normAutofit/>
          </a:bodyPr>
          <a:lstStyle/>
          <a:p>
            <a:pPr marL="114300" indent="0" algn="just">
              <a:buNone/>
            </a:pPr>
            <a:r>
              <a:rPr lang="en-US" sz="3000" dirty="0" smtClean="0"/>
              <a:t>Adolescent Psychology is the field of psychology that focuses on the issues that are unique to adolescents. Adolescence is a time of fluctuating and rapidly changing interests and desires, high energy, sexual maturation, physical growth, and limited emotional insight.  </a:t>
            </a:r>
            <a:endParaRPr lang="en-US" sz="3000" dirty="0"/>
          </a:p>
          <a:p>
            <a:pPr marL="114300" indent="0" algn="just">
              <a:buNone/>
            </a:pPr>
            <a:endParaRPr lang="en-US" sz="3000" dirty="0" smtClean="0"/>
          </a:p>
          <a:p>
            <a:pPr marL="114300" indent="0" algn="just">
              <a:buNone/>
            </a:pPr>
            <a:r>
              <a:rPr lang="en-US" sz="3000" dirty="0" smtClean="0"/>
              <a:t>This creates fertile ground for many emotional problems and challenges that might benefit from professional intervention.</a:t>
            </a:r>
            <a:endParaRPr lang="en-US" sz="3000" dirty="0" smtClean="0"/>
          </a:p>
          <a:p>
            <a:pPr algn="just"/>
            <a:endParaRPr lang="en-IN" sz="3200" dirty="0"/>
          </a:p>
        </p:txBody>
      </p:sp>
    </p:spTree>
    <p:extLst>
      <p:ext uri="{BB962C8B-B14F-4D97-AF65-F5344CB8AC3E}">
        <p14:creationId xmlns:p14="http://schemas.microsoft.com/office/powerpoint/2010/main" val="26103733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7620000" cy="5924128"/>
          </a:xfrm>
        </p:spPr>
        <p:txBody>
          <a:bodyPr/>
          <a:lstStyle/>
          <a:p>
            <a:pPr marL="114300" indent="0" algn="just">
              <a:buNone/>
            </a:pPr>
            <a:r>
              <a:rPr lang="en-US" sz="4000" b="1" dirty="0" smtClean="0"/>
              <a:t>Meaning of Adolescence:</a:t>
            </a:r>
            <a:r>
              <a:rPr lang="en-US" sz="4000" dirty="0" smtClean="0"/>
              <a:t> </a:t>
            </a:r>
          </a:p>
          <a:p>
            <a:pPr marL="114300" indent="0" algn="just">
              <a:buNone/>
            </a:pPr>
            <a:r>
              <a:rPr lang="en-US" sz="3200" dirty="0" smtClean="0"/>
              <a:t>The word ‘adolescence’ comes from the Latin word ‘</a:t>
            </a:r>
            <a:r>
              <a:rPr lang="en-US" sz="3200" dirty="0" err="1" smtClean="0"/>
              <a:t>adolescere</a:t>
            </a:r>
            <a:r>
              <a:rPr lang="en-US" sz="3200" dirty="0" smtClean="0"/>
              <a:t>’ which means ‘to grow’.  </a:t>
            </a:r>
          </a:p>
          <a:p>
            <a:pPr marL="114300" indent="0" algn="just">
              <a:buNone/>
            </a:pPr>
            <a:endParaRPr lang="en-US" sz="3200" dirty="0" smtClean="0"/>
          </a:p>
          <a:p>
            <a:pPr marL="114300" indent="0" algn="just">
              <a:buNone/>
            </a:pPr>
            <a:r>
              <a:rPr lang="en-US" sz="3200" dirty="0" smtClean="0"/>
              <a:t>Adolescence is the most important and complicated of human life. It is the phase of transition from being a child to an adult.  </a:t>
            </a:r>
          </a:p>
          <a:p>
            <a:pPr marL="114300" indent="0" algn="just">
              <a:buNone/>
            </a:pPr>
            <a:endParaRPr lang="en-US" sz="3200" dirty="0" smtClean="0"/>
          </a:p>
          <a:p>
            <a:pPr marL="114300" indent="0" algn="just">
              <a:buNone/>
            </a:pPr>
            <a:endParaRPr lang="en-US" sz="3200" dirty="0" smtClean="0"/>
          </a:p>
          <a:p>
            <a:pPr marL="114300" indent="0" algn="just">
              <a:buNone/>
            </a:pPr>
            <a:endParaRPr lang="en-US" sz="3200" dirty="0" smtClean="0"/>
          </a:p>
          <a:p>
            <a:pPr marL="114300" indent="0" algn="just">
              <a:buNone/>
            </a:pPr>
            <a:endParaRPr lang="en-IN" sz="3200" dirty="0"/>
          </a:p>
        </p:txBody>
      </p:sp>
    </p:spTree>
    <p:extLst>
      <p:ext uri="{BB962C8B-B14F-4D97-AF65-F5344CB8AC3E}">
        <p14:creationId xmlns:p14="http://schemas.microsoft.com/office/powerpoint/2010/main" val="12008300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7620000" cy="5924128"/>
          </a:xfrm>
        </p:spPr>
        <p:txBody>
          <a:bodyPr/>
          <a:lstStyle/>
          <a:p>
            <a:pPr marL="114300" indent="0" algn="just">
              <a:buNone/>
            </a:pPr>
            <a:r>
              <a:rPr lang="en-US" sz="3200" dirty="0"/>
              <a:t>It extends from 12 to 19 years and it can be broadly categorized into three stages – early adolescence, middle adolescence and late adolescence</a:t>
            </a:r>
            <a:r>
              <a:rPr lang="en-US" sz="3200" dirty="0" smtClean="0"/>
              <a:t>. </a:t>
            </a:r>
            <a:r>
              <a:rPr lang="en-US" sz="3200" dirty="0" smtClean="0"/>
              <a:t>This transition involves biological (i.e. pubertal), psychological and social changes.</a:t>
            </a:r>
          </a:p>
          <a:p>
            <a:pPr marL="114300" indent="0" algn="just">
              <a:buNone/>
            </a:pPr>
            <a:endParaRPr lang="en-US" sz="3200" dirty="0" smtClean="0"/>
          </a:p>
          <a:p>
            <a:pPr marL="114300" indent="0" algn="just">
              <a:buNone/>
            </a:pPr>
            <a:r>
              <a:rPr lang="en-US" sz="3200" dirty="0" smtClean="0"/>
              <a:t>The “father of adolescence”, G. Hall theorized adolescence as the beginning of a new life and also viewed that adolescence is a period of heightened “storm and stress”. </a:t>
            </a:r>
          </a:p>
          <a:p>
            <a:pPr marL="114300" indent="0" algn="just">
              <a:buNone/>
            </a:pPr>
            <a:endParaRPr lang="en-US" sz="3200" dirty="0" smtClean="0"/>
          </a:p>
          <a:p>
            <a:pPr marL="114300" indent="0" algn="just">
              <a:buNone/>
            </a:pPr>
            <a:endParaRPr lang="en-US" sz="3200" dirty="0" smtClean="0"/>
          </a:p>
          <a:p>
            <a:pPr marL="114300" indent="0" algn="just">
              <a:buNone/>
            </a:pPr>
            <a:endParaRPr lang="en-IN" sz="3200" dirty="0"/>
          </a:p>
        </p:txBody>
      </p:sp>
    </p:spTree>
    <p:extLst>
      <p:ext uri="{BB962C8B-B14F-4D97-AF65-F5344CB8AC3E}">
        <p14:creationId xmlns:p14="http://schemas.microsoft.com/office/powerpoint/2010/main" val="29562628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7620000" cy="5924128"/>
          </a:xfrm>
        </p:spPr>
        <p:txBody>
          <a:bodyPr>
            <a:normAutofit/>
          </a:bodyPr>
          <a:lstStyle/>
          <a:p>
            <a:pPr marL="114300" indent="0" algn="just">
              <a:buNone/>
            </a:pPr>
            <a:r>
              <a:rPr lang="en-US" sz="4000" b="1" dirty="0" smtClean="0"/>
              <a:t>Need for study</a:t>
            </a:r>
          </a:p>
          <a:p>
            <a:pPr marL="114300" indent="0" algn="just">
              <a:buNone/>
            </a:pPr>
            <a:r>
              <a:rPr lang="en-US" sz="3200" dirty="0" smtClean="0"/>
              <a:t>We may state the need for the adolescence psychology. Adolescent psychology is that field of psychology through which we learn about the physical, psychological and emotional changes faced by teenagers, learn about the crises and challenges faced by the adolescents, understand how to offer support and guidance by understanding underlying issues.</a:t>
            </a:r>
            <a:endParaRPr lang="en-US" sz="3200" dirty="0" smtClean="0"/>
          </a:p>
          <a:p>
            <a:pPr marL="114300" indent="0" algn="just">
              <a:buNone/>
            </a:pPr>
            <a:endParaRPr lang="en-US" sz="3200" dirty="0" smtClean="0"/>
          </a:p>
          <a:p>
            <a:pPr marL="114300" indent="0" algn="just">
              <a:buNone/>
            </a:pPr>
            <a:endParaRPr lang="en-US" sz="3200" dirty="0" smtClean="0"/>
          </a:p>
          <a:p>
            <a:pPr marL="114300" indent="0" algn="just">
              <a:buNone/>
            </a:pPr>
            <a:endParaRPr lang="en-US" sz="3200" dirty="0" smtClean="0"/>
          </a:p>
          <a:p>
            <a:pPr marL="114300" indent="0" algn="just">
              <a:buNone/>
            </a:pPr>
            <a:endParaRPr lang="en-US" sz="3200" dirty="0" smtClean="0"/>
          </a:p>
          <a:p>
            <a:pPr marL="114300" indent="0" algn="just">
              <a:buNone/>
            </a:pPr>
            <a:endParaRPr lang="en-IN" sz="3200" dirty="0"/>
          </a:p>
        </p:txBody>
      </p:sp>
    </p:spTree>
    <p:extLst>
      <p:ext uri="{BB962C8B-B14F-4D97-AF65-F5344CB8AC3E}">
        <p14:creationId xmlns:p14="http://schemas.microsoft.com/office/powerpoint/2010/main" val="41034259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7620000" cy="5924128"/>
          </a:xfrm>
        </p:spPr>
        <p:txBody>
          <a:bodyPr>
            <a:normAutofit/>
          </a:bodyPr>
          <a:lstStyle/>
          <a:p>
            <a:pPr marL="114300" indent="0" algn="just">
              <a:buNone/>
            </a:pPr>
            <a:endParaRPr lang="en-US" sz="3200" dirty="0" smtClean="0"/>
          </a:p>
          <a:p>
            <a:pPr marL="114300" indent="0" algn="just">
              <a:buNone/>
            </a:pPr>
            <a:r>
              <a:rPr lang="en-US" sz="3200" dirty="0" smtClean="0"/>
              <a:t>Adolescence is full of challenges for any individual. The change is fast, everywhere, and hard to keep up with.  The body changes in response to increasing levels of sex hormones; the thinking process changes as the child is able to think more broadly and in abstract way; the social life changes as new people and peers come into scope.</a:t>
            </a:r>
            <a:endParaRPr lang="en-US" sz="3200" dirty="0" smtClean="0"/>
          </a:p>
          <a:p>
            <a:pPr marL="114300" indent="0" algn="just">
              <a:buNone/>
            </a:pPr>
            <a:endParaRPr lang="en-US" sz="3200" dirty="0" smtClean="0"/>
          </a:p>
          <a:p>
            <a:pPr marL="114300" indent="0" algn="just">
              <a:buNone/>
            </a:pPr>
            <a:endParaRPr lang="en-US" sz="3200" dirty="0" smtClean="0"/>
          </a:p>
          <a:p>
            <a:pPr marL="114300" indent="0" algn="just">
              <a:buNone/>
            </a:pPr>
            <a:endParaRPr lang="en-US" sz="3200" dirty="0" smtClean="0"/>
          </a:p>
          <a:p>
            <a:pPr marL="114300" indent="0" algn="just">
              <a:buNone/>
            </a:pPr>
            <a:endParaRPr lang="en-US" sz="3200" dirty="0" smtClean="0"/>
          </a:p>
          <a:p>
            <a:pPr marL="114300" indent="0" algn="just">
              <a:buNone/>
            </a:pPr>
            <a:endParaRPr lang="en-IN" sz="3200" dirty="0"/>
          </a:p>
        </p:txBody>
      </p:sp>
    </p:spTree>
    <p:extLst>
      <p:ext uri="{BB962C8B-B14F-4D97-AF65-F5344CB8AC3E}">
        <p14:creationId xmlns:p14="http://schemas.microsoft.com/office/powerpoint/2010/main" val="42072078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7620000" cy="5924128"/>
          </a:xfrm>
        </p:spPr>
        <p:txBody>
          <a:bodyPr>
            <a:normAutofit/>
          </a:bodyPr>
          <a:lstStyle/>
          <a:p>
            <a:pPr marL="114300" indent="0" algn="just">
              <a:buNone/>
            </a:pPr>
            <a:r>
              <a:rPr lang="en-US" sz="3600" b="1" dirty="0" smtClean="0"/>
              <a:t>Purposes of Adolescence Psychology</a:t>
            </a:r>
            <a:r>
              <a:rPr lang="en-US" sz="3200" dirty="0" smtClean="0"/>
              <a:t> </a:t>
            </a:r>
          </a:p>
          <a:p>
            <a:pPr marL="114300" indent="0" algn="just">
              <a:buNone/>
            </a:pPr>
            <a:endParaRPr lang="en-US" sz="3200" dirty="0" smtClean="0"/>
          </a:p>
          <a:p>
            <a:pPr marL="114300" indent="0" algn="just">
              <a:buNone/>
            </a:pPr>
            <a:r>
              <a:rPr lang="en-US" sz="3200" dirty="0" smtClean="0"/>
              <a:t>1) To describe, classify and analyze adolescents’ </a:t>
            </a:r>
            <a:r>
              <a:rPr lang="en-US" sz="3200" dirty="0" err="1" smtClean="0"/>
              <a:t>behaviour</a:t>
            </a:r>
            <a:r>
              <a:rPr lang="en-US" sz="3200" dirty="0" smtClean="0"/>
              <a:t>.</a:t>
            </a:r>
          </a:p>
          <a:p>
            <a:pPr marL="114300" indent="0" algn="just">
              <a:buNone/>
            </a:pPr>
            <a:r>
              <a:rPr lang="en-US" sz="3200" dirty="0" smtClean="0"/>
              <a:t>2) To predict the </a:t>
            </a:r>
            <a:r>
              <a:rPr lang="en-US" sz="3200" dirty="0" err="1" smtClean="0"/>
              <a:t>behaviour</a:t>
            </a:r>
            <a:r>
              <a:rPr lang="en-US" sz="3200" dirty="0" smtClean="0"/>
              <a:t> of an adolescent, group of society in a particular situation or environment. </a:t>
            </a:r>
          </a:p>
          <a:p>
            <a:pPr marL="114300" indent="0" algn="just">
              <a:buNone/>
            </a:pPr>
            <a:r>
              <a:rPr lang="en-US" sz="3200" dirty="0" smtClean="0"/>
              <a:t>3) To suggest laws and methods for improvement of an adolescent’s </a:t>
            </a:r>
            <a:r>
              <a:rPr lang="en-US" sz="3200" dirty="0" err="1" smtClean="0"/>
              <a:t>behaviour</a:t>
            </a:r>
            <a:r>
              <a:rPr lang="en-US" sz="3200" dirty="0" smtClean="0"/>
              <a:t>.</a:t>
            </a:r>
            <a:endParaRPr lang="en-US" sz="3200" dirty="0" smtClean="0"/>
          </a:p>
          <a:p>
            <a:pPr marL="114300" indent="0" algn="just">
              <a:buNone/>
            </a:pPr>
            <a:endParaRPr lang="en-US" sz="3200" dirty="0" smtClean="0"/>
          </a:p>
          <a:p>
            <a:pPr marL="114300" indent="0" algn="just">
              <a:buNone/>
            </a:pPr>
            <a:endParaRPr lang="en-US" sz="3200" dirty="0" smtClean="0"/>
          </a:p>
          <a:p>
            <a:pPr marL="114300" indent="0" algn="just">
              <a:buNone/>
            </a:pPr>
            <a:endParaRPr lang="en-US" sz="3200" dirty="0" smtClean="0"/>
          </a:p>
          <a:p>
            <a:pPr marL="114300" indent="0" algn="just">
              <a:buNone/>
            </a:pPr>
            <a:endParaRPr lang="en-US" sz="3200" dirty="0" smtClean="0"/>
          </a:p>
          <a:p>
            <a:pPr marL="114300" indent="0" algn="just">
              <a:buNone/>
            </a:pPr>
            <a:endParaRPr lang="en-IN" sz="3200" dirty="0"/>
          </a:p>
        </p:txBody>
      </p:sp>
    </p:spTree>
    <p:extLst>
      <p:ext uri="{BB962C8B-B14F-4D97-AF65-F5344CB8AC3E}">
        <p14:creationId xmlns:p14="http://schemas.microsoft.com/office/powerpoint/2010/main" val="15069441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44824"/>
            <a:ext cx="7620000" cy="2736304"/>
          </a:xfrm>
        </p:spPr>
        <p:txBody>
          <a:bodyPr>
            <a:normAutofit lnSpcReduction="10000"/>
          </a:bodyPr>
          <a:lstStyle/>
          <a:p>
            <a:pPr marL="114300" indent="0" algn="ctr">
              <a:buNone/>
            </a:pPr>
            <a:r>
              <a:rPr lang="en-US" sz="8000" b="1" dirty="0" smtClean="0">
                <a:latin typeface="+mj-lt"/>
              </a:rPr>
              <a:t>THANK </a:t>
            </a:r>
          </a:p>
          <a:p>
            <a:pPr marL="114300" indent="0" algn="ctr">
              <a:buNone/>
            </a:pPr>
            <a:r>
              <a:rPr lang="en-US" sz="8000" b="1" dirty="0" smtClean="0">
                <a:latin typeface="+mj-lt"/>
              </a:rPr>
              <a:t>YOU</a:t>
            </a:r>
            <a:endParaRPr lang="en-US" sz="8000" dirty="0" smtClean="0">
              <a:latin typeface="+mj-lt"/>
            </a:endParaRPr>
          </a:p>
          <a:p>
            <a:pPr algn="just"/>
            <a:endParaRPr lang="en-IN" sz="3200" dirty="0"/>
          </a:p>
        </p:txBody>
      </p:sp>
    </p:spTree>
    <p:extLst>
      <p:ext uri="{BB962C8B-B14F-4D97-AF65-F5344CB8AC3E}">
        <p14:creationId xmlns:p14="http://schemas.microsoft.com/office/powerpoint/2010/main" val="374858901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294</TotalTime>
  <Words>362</Words>
  <Application>Microsoft Office PowerPoint</Application>
  <PresentationFormat>On-screen Show (4:3)</PresentationFormat>
  <Paragraphs>34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Adjacency</vt:lpstr>
      <vt:lpstr>Adolescent Psychology</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Physiocracy</dc:title>
  <dc:creator>Leela Ram Newar</dc:creator>
  <cp:lastModifiedBy>Leela Ram Newar</cp:lastModifiedBy>
  <cp:revision>32</cp:revision>
  <dcterms:created xsi:type="dcterms:W3CDTF">2022-04-25T14:57:29Z</dcterms:created>
  <dcterms:modified xsi:type="dcterms:W3CDTF">2022-05-26T14:45:52Z</dcterms:modified>
</cp:coreProperties>
</file>