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78ACC0C-86BA-4F11-8906-089E48DBCCB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78ACC0C-86BA-4F11-8906-089E48DBCCB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78ACC0C-86BA-4F11-8906-089E48DBCCB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78ACC0C-86BA-4F11-8906-089E48DBCCB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C78ACC0C-86BA-4F11-8906-089E48DBCCB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78ACC0C-86BA-4F11-8906-089E48DBCCB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78ACC0C-86BA-4F11-8906-089E48DBCCB6}"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78ACC0C-86BA-4F11-8906-089E48DBCCB6}"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ACC0C-86BA-4F11-8906-089E48DBCCB6}"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C78ACC0C-86BA-4F11-8906-089E48DBCCB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C78ACC0C-86BA-4F11-8906-089E48DBCCB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75FDEA-3055-4AD5-8F26-9FF77B0C60EB}"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ACC0C-86BA-4F11-8906-089E48DBCCB6}" type="datetimeFigureOut">
              <a:rPr lang="en-IN" smtClean="0"/>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5FDEA-3055-4AD5-8F26-9FF77B0C60EB}"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britannica.com/biography/Nicholas-II-tsar-of-Russia"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carnegiemoscow.org/2011/02/18/ending-feudalism-150th-anniversary-of-emancipation-of-serfs-pub-4267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4000" b="1" dirty="0" smtClean="0">
                <a:latin typeface="Times New Roman" panose="02020603050405020304" pitchFamily="18" charset="0"/>
                <a:cs typeface="Times New Roman" panose="02020603050405020304" pitchFamily="18" charset="0"/>
              </a:rPr>
              <a:t>Russian Revolution of 1905</a:t>
            </a:r>
            <a:endParaRPr lang="en-IN"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Introduction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fontAlgn="base"/>
            <a:r>
              <a:rPr lang="en-IN" sz="2000" b="1" dirty="0" smtClean="0">
                <a:latin typeface="Times New Roman" panose="02020603050405020304" pitchFamily="18" charset="0"/>
                <a:cs typeface="Times New Roman" panose="02020603050405020304" pitchFamily="18" charset="0"/>
              </a:rPr>
              <a:t>The revolution of 1905 was the result of structural problems that plagued Tsarist Russia for many years. </a:t>
            </a:r>
            <a:r>
              <a:rPr lang="en-IN" sz="2000" b="1" dirty="0" smtClean="0">
                <a:latin typeface="Times New Roman" panose="02020603050405020304" pitchFamily="18" charset="0"/>
                <a:cs typeface="Times New Roman" panose="02020603050405020304" pitchFamily="18" charset="0"/>
              </a:rPr>
              <a:t>It</a:t>
            </a:r>
            <a:r>
              <a:rPr lang="en-IN" sz="2000" b="1" dirty="0" smtClean="0">
                <a:latin typeface="Times New Roman" panose="02020603050405020304" pitchFamily="18" charset="0"/>
                <a:cs typeface="Times New Roman" panose="02020603050405020304" pitchFamily="18" charset="0"/>
              </a:rPr>
              <a:t> ultimately caused massive unrest over the whole empire. </a:t>
            </a:r>
            <a:endParaRPr lang="en-IN" sz="2000" b="1" dirty="0" smtClean="0">
              <a:latin typeface="Times New Roman" panose="02020603050405020304" pitchFamily="18" charset="0"/>
              <a:cs typeface="Times New Roman" panose="02020603050405020304" pitchFamily="18" charset="0"/>
            </a:endParaRPr>
          </a:p>
          <a:p>
            <a:pPr algn="just" fontAlgn="base"/>
            <a:r>
              <a:rPr lang="en-IN" sz="2000" b="1" dirty="0" smtClean="0">
                <a:latin typeface="Times New Roman" panose="02020603050405020304" pitchFamily="18" charset="0"/>
                <a:cs typeface="Times New Roman" panose="02020603050405020304" pitchFamily="18" charset="0"/>
              </a:rPr>
              <a:t>While the regime survived the revolution, </a:t>
            </a:r>
            <a:r>
              <a:rPr lang="en-IN" sz="2000" b="1" u="sng" dirty="0" smtClean="0">
                <a:latin typeface="Times New Roman" panose="02020603050405020304" pitchFamily="18" charset="0"/>
                <a:cs typeface="Times New Roman" panose="02020603050405020304" pitchFamily="18" charset="0"/>
                <a:hlinkClick r:id="rId1"/>
              </a:rPr>
              <a:t>Tsar Nicholas II</a:t>
            </a:r>
            <a:r>
              <a:rPr lang="en-IN" sz="2000" b="1" dirty="0" smtClean="0">
                <a:latin typeface="Times New Roman" panose="02020603050405020304" pitchFamily="18" charset="0"/>
                <a:cs typeface="Times New Roman" panose="02020603050405020304" pitchFamily="18" charset="0"/>
              </a:rPr>
              <a:t>, </a:t>
            </a:r>
            <a:r>
              <a:rPr lang="en-IN" sz="2000" b="1" dirty="0">
                <a:latin typeface="Times New Roman" panose="02020603050405020304" pitchFamily="18" charset="0"/>
                <a:cs typeface="Times New Roman" panose="02020603050405020304" pitchFamily="18" charset="0"/>
              </a:rPr>
              <a:t>(</a:t>
            </a:r>
            <a:r>
              <a:rPr lang="en-IN" sz="2000" b="1" dirty="0" smtClean="0">
                <a:latin typeface="Times New Roman" panose="02020603050405020304" pitchFamily="18" charset="0"/>
                <a:cs typeface="Times New Roman" panose="02020603050405020304" pitchFamily="18" charset="0"/>
              </a:rPr>
              <a:t>last Russian emperor</a:t>
            </a:r>
            <a:r>
              <a:rPr lang="en-IN" sz="2000" b="1" dirty="0">
                <a:latin typeface="Times New Roman" panose="02020603050405020304" pitchFamily="18" charset="0"/>
                <a:cs typeface="Times New Roman" panose="02020603050405020304" pitchFamily="18" charset="0"/>
              </a:rPr>
              <a:t>)</a:t>
            </a:r>
            <a:r>
              <a:rPr lang="en-IN" sz="2000" b="1" dirty="0" smtClean="0">
                <a:latin typeface="Times New Roman" panose="02020603050405020304" pitchFamily="18" charset="0"/>
                <a:cs typeface="Times New Roman" panose="02020603050405020304" pitchFamily="18" charset="0"/>
              </a:rPr>
              <a:t> was forced to issue the October Manifesto which marked the beginning of </a:t>
            </a:r>
            <a:r>
              <a:rPr lang="en-IN" sz="2000" b="1" u="sng" dirty="0" smtClean="0">
                <a:latin typeface="Times New Roman" panose="02020603050405020304" pitchFamily="18" charset="0"/>
                <a:cs typeface="Times New Roman" panose="02020603050405020304" pitchFamily="18" charset="0"/>
              </a:rPr>
              <a:t>constitutional monarchy </a:t>
            </a:r>
            <a:r>
              <a:rPr lang="en-IN" sz="2000" b="1" dirty="0" smtClean="0">
                <a:latin typeface="Times New Roman" panose="02020603050405020304" pitchFamily="18" charset="0"/>
                <a:cs typeface="Times New Roman" panose="02020603050405020304" pitchFamily="18" charset="0"/>
              </a:rPr>
              <a:t>in Russia by granting the establishment of the Russian parliament, Duma.</a:t>
            </a:r>
            <a:endParaRPr lang="en-IN" sz="2000" b="1" dirty="0" smtClean="0">
              <a:latin typeface="Times New Roman" panose="02020603050405020304" pitchFamily="18" charset="0"/>
              <a:cs typeface="Times New Roman" panose="02020603050405020304" pitchFamily="18" charset="0"/>
            </a:endParaRPr>
          </a:p>
          <a:p>
            <a:pPr algn="just" fontAlgn="base"/>
            <a:r>
              <a:rPr lang="en-IN" sz="2000" b="1" dirty="0">
                <a:latin typeface="Times New Roman" panose="02020603050405020304" pitchFamily="18" charset="0"/>
                <a:cs typeface="Times New Roman" panose="02020603050405020304" pitchFamily="18" charset="0"/>
              </a:rPr>
              <a:t>T</a:t>
            </a:r>
            <a:r>
              <a:rPr lang="en-IN" sz="2000" b="1" dirty="0" smtClean="0">
                <a:latin typeface="Times New Roman" panose="02020603050405020304" pitchFamily="18" charset="0"/>
                <a:cs typeface="Times New Roman" panose="02020603050405020304" pitchFamily="18" charset="0"/>
              </a:rPr>
              <a:t>he aftermath of the 1905 revolution was so far-reaching. It changed the country’s fate in the Russian </a:t>
            </a:r>
            <a:r>
              <a:rPr lang="en-IN" sz="2000" b="1" u="sng" dirty="0" smtClean="0">
                <a:latin typeface="Times New Roman" panose="02020603050405020304" pitchFamily="18" charset="0"/>
                <a:cs typeface="Times New Roman" panose="02020603050405020304" pitchFamily="18" charset="0"/>
              </a:rPr>
              <a:t>social and political landscape</a:t>
            </a:r>
            <a:r>
              <a:rPr lang="en-IN" sz="2000" b="1" dirty="0" smtClean="0">
                <a:latin typeface="Times New Roman" panose="02020603050405020304" pitchFamily="18" charset="0"/>
                <a:cs typeface="Times New Roman" panose="02020603050405020304" pitchFamily="18" charset="0"/>
              </a:rPr>
              <a:t>. Vladimir Lenin referred to it as the “Great Dress Rehearsal”.</a:t>
            </a:r>
            <a:endParaRPr lang="en-IN" sz="2000" b="1" dirty="0" smtClean="0">
              <a:latin typeface="Times New Roman" panose="02020603050405020304" pitchFamily="18" charset="0"/>
              <a:cs typeface="Times New Roman" panose="02020603050405020304" pitchFamily="18" charset="0"/>
            </a:endParaRPr>
          </a:p>
          <a:p>
            <a:pPr algn="just" fontAlgn="base"/>
            <a:r>
              <a:rPr lang="en-IN" sz="2000" b="1" dirty="0" smtClean="0">
                <a:latin typeface="Times New Roman" panose="02020603050405020304" pitchFamily="18" charset="0"/>
                <a:cs typeface="Times New Roman" panose="02020603050405020304" pitchFamily="18" charset="0"/>
              </a:rPr>
              <a:t>Historians and analysts have theorized a number of reasons that contributed to the 1905 revolution, from long-term problems such as the chronic instability of Russian autocratic rule to the trigger events of the Russo-Japanese War and the Bloody Sunday.</a:t>
            </a:r>
            <a:endParaRPr lang="en-IN" sz="2000" b="1" dirty="0" smtClean="0">
              <a:latin typeface="Times New Roman" panose="02020603050405020304" pitchFamily="18" charset="0"/>
              <a:cs typeface="Times New Roman" panose="02020603050405020304" pitchFamily="18" charset="0"/>
            </a:endParaRPr>
          </a:p>
          <a:p>
            <a:pPr algn="just"/>
            <a:endParaRPr lang="en-IN" sz="2000" b="1" dirty="0" smtClean="0">
              <a:latin typeface="Times New Roman" panose="02020603050405020304" pitchFamily="18" charset="0"/>
              <a:cs typeface="Times New Roman" panose="02020603050405020304" pitchFamily="18" charset="0"/>
            </a:endParaRPr>
          </a:p>
          <a:p>
            <a:pPr algn="just"/>
            <a:endParaRPr lang="en-IN"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Causes </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fontAlgn="base">
              <a:buNone/>
            </a:pPr>
            <a:r>
              <a:rPr lang="en-IN" b="1" u="sng" dirty="0">
                <a:latin typeface="Times New Roman" panose="02020603050405020304" pitchFamily="18" charset="0"/>
                <a:cs typeface="Times New Roman" panose="02020603050405020304" pitchFamily="18" charset="0"/>
              </a:rPr>
              <a:t>The Long-term Problems</a:t>
            </a:r>
            <a:endParaRPr lang="en-IN" b="1" u="sng" dirty="0">
              <a:latin typeface="Times New Roman" panose="02020603050405020304" pitchFamily="18" charset="0"/>
              <a:cs typeface="Times New Roman" panose="02020603050405020304" pitchFamily="18" charset="0"/>
            </a:endParaRPr>
          </a:p>
          <a:p>
            <a:pPr marL="0" indent="0" algn="just" fontAlgn="base">
              <a:buNone/>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Agrarian Economy</a:t>
            </a:r>
            <a:endParaRPr lang="en-IN" b="1" dirty="0">
              <a:latin typeface="Times New Roman" panose="02020603050405020304" pitchFamily="18" charset="0"/>
              <a:cs typeface="Times New Roman" panose="02020603050405020304" pitchFamily="18" charset="0"/>
            </a:endParaRPr>
          </a:p>
          <a:p>
            <a:pPr algn="just" fontAlgn="base"/>
            <a:r>
              <a:rPr lang="en-IN" b="1" dirty="0">
                <a:latin typeface="Times New Roman" panose="02020603050405020304" pitchFamily="18" charset="0"/>
                <a:cs typeface="Times New Roman" panose="02020603050405020304" pitchFamily="18" charset="0"/>
              </a:rPr>
              <a:t>One of the major causes of the 1905 revolution can be traced back to the Emancipation Edict of 1861 that </a:t>
            </a:r>
            <a:r>
              <a:rPr lang="en-IN" b="1" u="sng" dirty="0" smtClean="0">
                <a:latin typeface="Times New Roman" panose="02020603050405020304" pitchFamily="18" charset="0"/>
                <a:cs typeface="Times New Roman" panose="02020603050405020304" pitchFamily="18" charset="0"/>
              </a:rPr>
              <a:t>cancelled </a:t>
            </a:r>
            <a:r>
              <a:rPr lang="en-IN" b="1" u="sng" dirty="0">
                <a:latin typeface="Times New Roman" panose="02020603050405020304" pitchFamily="18" charset="0"/>
                <a:cs typeface="Times New Roman" panose="02020603050405020304" pitchFamily="18" charset="0"/>
              </a:rPr>
              <a:t>the institution of Russian serfdom </a:t>
            </a:r>
            <a:r>
              <a:rPr lang="en-IN" b="1" dirty="0">
                <a:latin typeface="Times New Roman" panose="02020603050405020304" pitchFamily="18" charset="0"/>
                <a:cs typeface="Times New Roman" panose="02020603050405020304" pitchFamily="18" charset="0"/>
              </a:rPr>
              <a:t>which </a:t>
            </a:r>
            <a:r>
              <a:rPr lang="en-IN" b="1" dirty="0" smtClean="0">
                <a:latin typeface="Times New Roman" panose="02020603050405020304" pitchFamily="18" charset="0"/>
                <a:cs typeface="Times New Roman" panose="02020603050405020304" pitchFamily="18" charset="0"/>
              </a:rPr>
              <a:t>brought </a:t>
            </a:r>
            <a:r>
              <a:rPr lang="en-IN" b="1" dirty="0">
                <a:latin typeface="Times New Roman" panose="02020603050405020304" pitchFamily="18" charset="0"/>
                <a:cs typeface="Times New Roman" panose="02020603050405020304" pitchFamily="18" charset="0"/>
              </a:rPr>
              <a:t>dissatisfaction in both peasants and landowners.</a:t>
            </a:r>
            <a:endParaRPr lang="en-IN" b="1" dirty="0">
              <a:latin typeface="Times New Roman" panose="02020603050405020304" pitchFamily="18" charset="0"/>
              <a:cs typeface="Times New Roman" panose="02020603050405020304" pitchFamily="18" charset="0"/>
            </a:endParaRPr>
          </a:p>
          <a:p>
            <a:pPr algn="just" fontAlgn="base"/>
            <a:r>
              <a:rPr lang="en-IN" b="1" dirty="0">
                <a:latin typeface="Times New Roman" panose="02020603050405020304" pitchFamily="18" charset="0"/>
                <a:cs typeface="Times New Roman" panose="02020603050405020304" pitchFamily="18" charset="0"/>
              </a:rPr>
              <a:t>Before industrialization, Russia was primarily an agrarian country, and roughly </a:t>
            </a:r>
            <a:r>
              <a:rPr lang="en-IN" b="1" u="sng" dirty="0">
                <a:latin typeface="Times New Roman" panose="02020603050405020304" pitchFamily="18" charset="0"/>
                <a:cs typeface="Times New Roman" panose="02020603050405020304" pitchFamily="18" charset="0"/>
                <a:hlinkClick r:id="rId1"/>
              </a:rPr>
              <a:t>a third of its population</a:t>
            </a:r>
            <a:r>
              <a:rPr lang="en-IN" b="1" dirty="0">
                <a:latin typeface="Times New Roman" panose="02020603050405020304" pitchFamily="18" charset="0"/>
                <a:cs typeface="Times New Roman" panose="02020603050405020304" pitchFamily="18" charset="0"/>
              </a:rPr>
              <a:t> consisted of serfs who—in Russia’s feudal system—were owned by the oligarchic class of landowners. Prior to the abolishment of serfdom, peasants revolted on numerous occasions often violently which eventually led to the Emancipation reform, however, in a way that both the government and landowners profited from it</a:t>
            </a:r>
            <a:r>
              <a:rPr lang="en-IN" b="1" dirty="0" smtClean="0">
                <a:latin typeface="Times New Roman" panose="02020603050405020304" pitchFamily="18" charset="0"/>
                <a:cs typeface="Times New Roman" panose="02020603050405020304" pitchFamily="18" charset="0"/>
              </a:rPr>
              <a:t>.</a:t>
            </a:r>
            <a:endParaRPr lang="en-IN" b="1" dirty="0" smtClean="0">
              <a:latin typeface="Times New Roman" panose="02020603050405020304" pitchFamily="18" charset="0"/>
              <a:cs typeface="Times New Roman" panose="02020603050405020304" pitchFamily="18" charset="0"/>
            </a:endParaRPr>
          </a:p>
          <a:p>
            <a:pPr algn="just" fontAlgn="base"/>
            <a:r>
              <a:rPr lang="en-IN" b="1" dirty="0" smtClean="0">
                <a:latin typeface="Times New Roman" panose="02020603050405020304" pitchFamily="18" charset="0"/>
                <a:cs typeface="Times New Roman" panose="02020603050405020304" pitchFamily="18" charset="0"/>
              </a:rPr>
              <a:t>The </a:t>
            </a:r>
            <a:r>
              <a:rPr lang="en-IN" b="1" dirty="0">
                <a:latin typeface="Times New Roman" panose="02020603050405020304" pitchFamily="18" charset="0"/>
                <a:cs typeface="Times New Roman" panose="02020603050405020304" pitchFamily="18" charset="0"/>
              </a:rPr>
              <a:t>lands were not nationalized outright, rather, the peasants had to continue working on the lands of their former owners and pay </a:t>
            </a:r>
            <a:r>
              <a:rPr lang="en-IN" b="1" dirty="0" smtClean="0">
                <a:latin typeface="Times New Roman" panose="02020603050405020304" pitchFamily="18" charset="0"/>
                <a:cs typeface="Times New Roman" panose="02020603050405020304" pitchFamily="18" charset="0"/>
              </a:rPr>
              <a:t>instalments </a:t>
            </a:r>
            <a:r>
              <a:rPr lang="en-IN" b="1" dirty="0">
                <a:latin typeface="Times New Roman" panose="02020603050405020304" pitchFamily="18" charset="0"/>
                <a:cs typeface="Times New Roman" panose="02020603050405020304" pitchFamily="18" charset="0"/>
              </a:rPr>
              <a:t>with interests for decades. The landowners were not so content with the terms of emancipation either as they had lost big portions of their lands along with the free </a:t>
            </a:r>
            <a:r>
              <a:rPr lang="en-IN" b="1" dirty="0" err="1">
                <a:latin typeface="Times New Roman" panose="02020603050405020304" pitchFamily="18" charset="0"/>
                <a:cs typeface="Times New Roman" panose="02020603050405020304" pitchFamily="18" charset="0"/>
              </a:rPr>
              <a:t>labor</a:t>
            </a:r>
            <a:r>
              <a:rPr lang="en-IN" b="1" dirty="0">
                <a:latin typeface="Times New Roman" panose="02020603050405020304" pitchFamily="18" charset="0"/>
                <a:cs typeface="Times New Roman" panose="02020603050405020304" pitchFamily="18" charset="0"/>
              </a:rPr>
              <a:t> the serfs </a:t>
            </a:r>
            <a:r>
              <a:rPr lang="en-IN" b="1" dirty="0" smtClean="0">
                <a:latin typeface="Times New Roman" panose="02020603050405020304" pitchFamily="18" charset="0"/>
                <a:cs typeface="Times New Roman" panose="02020603050405020304" pitchFamily="18" charset="0"/>
              </a:rPr>
              <a:t>usually provided. </a:t>
            </a:r>
            <a:r>
              <a:rPr lang="en-IN" b="1" dirty="0">
                <a:latin typeface="Times New Roman" panose="02020603050405020304" pitchFamily="18" charset="0"/>
                <a:cs typeface="Times New Roman" panose="02020603050405020304" pitchFamily="18" charset="0"/>
              </a:rPr>
              <a:t>The dissatisfaction in both parties gradually turned into rage as the overall economic conditions became worse with the famines striking the empire from 1897 to 1901 and the economic recession leading to widespread unemployment.</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Causes Continued</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0" indent="0" algn="just" fontAlgn="base">
              <a:buNone/>
            </a:pPr>
            <a:r>
              <a:rPr lang="en-IN" b="1" dirty="0" smtClean="0">
                <a:latin typeface="Times New Roman" panose="02020603050405020304" pitchFamily="18" charset="0"/>
                <a:cs typeface="Times New Roman" panose="02020603050405020304" pitchFamily="18" charset="0"/>
              </a:rPr>
              <a:t>                         </a:t>
            </a:r>
            <a:r>
              <a:rPr lang="en-IN" b="1" u="sng" dirty="0" smtClean="0">
                <a:latin typeface="Times New Roman" panose="02020603050405020304" pitchFamily="18" charset="0"/>
                <a:cs typeface="Times New Roman" panose="02020603050405020304" pitchFamily="18" charset="0"/>
              </a:rPr>
              <a:t>The </a:t>
            </a:r>
            <a:r>
              <a:rPr lang="en-IN" b="1" u="sng" dirty="0">
                <a:latin typeface="Times New Roman" panose="02020603050405020304" pitchFamily="18" charset="0"/>
                <a:cs typeface="Times New Roman" panose="02020603050405020304" pitchFamily="18" charset="0"/>
              </a:rPr>
              <a:t>Radicalization of the Educated Class</a:t>
            </a:r>
            <a:endParaRPr lang="en-IN" b="1" u="sng" dirty="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Around </a:t>
            </a:r>
            <a:r>
              <a:rPr lang="en-IN" b="1" dirty="0">
                <a:latin typeface="Times New Roman" panose="02020603050405020304" pitchFamily="18" charset="0"/>
                <a:cs typeface="Times New Roman" panose="02020603050405020304" pitchFamily="18" charset="0"/>
              </a:rPr>
              <a:t>four decades </a:t>
            </a:r>
            <a:r>
              <a:rPr lang="en-IN" b="1" dirty="0" smtClean="0">
                <a:latin typeface="Times New Roman" panose="02020603050405020304" pitchFamily="18" charset="0"/>
                <a:cs typeface="Times New Roman" panose="02020603050405020304" pitchFamily="18" charset="0"/>
              </a:rPr>
              <a:t>before </a:t>
            </a:r>
            <a:r>
              <a:rPr lang="en-IN" b="1" dirty="0">
                <a:latin typeface="Times New Roman" panose="02020603050405020304" pitchFamily="18" charset="0"/>
                <a:cs typeface="Times New Roman" panose="02020603050405020304" pitchFamily="18" charset="0"/>
              </a:rPr>
              <a:t>the revolution of 1905, reforms in the </a:t>
            </a:r>
            <a:r>
              <a:rPr lang="en-IN" b="1" dirty="0" smtClean="0">
                <a:latin typeface="Times New Roman" panose="02020603050405020304" pitchFamily="18" charset="0"/>
                <a:cs typeface="Times New Roman" panose="02020603050405020304" pitchFamily="18" charset="0"/>
              </a:rPr>
              <a:t>Higher Education </a:t>
            </a:r>
            <a:r>
              <a:rPr lang="en-IN" b="1" dirty="0">
                <a:latin typeface="Times New Roman" panose="02020603050405020304" pitchFamily="18" charset="0"/>
                <a:cs typeface="Times New Roman" panose="02020603050405020304" pitchFamily="18" charset="0"/>
              </a:rPr>
              <a:t>system led to the lifting and easing of many restrictions in the universities which gradually resulted in newfound intellectual freedom among the educated class. </a:t>
            </a:r>
            <a:endParaRPr lang="en-IN" b="1" dirty="0" smtClean="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With </a:t>
            </a:r>
            <a:r>
              <a:rPr lang="en-IN" b="1" dirty="0">
                <a:latin typeface="Times New Roman" panose="02020603050405020304" pitchFamily="18" charset="0"/>
                <a:cs typeface="Times New Roman" panose="02020603050405020304" pitchFamily="18" charset="0"/>
              </a:rPr>
              <a:t>the expansion of universities, there was a rapid growth of journals and newspapers enhancing the circulation of information and ideas across the country which reinforced the acknowledgment of the right to have an independent opinion among the educated class</a:t>
            </a:r>
            <a:r>
              <a:rPr lang="en-IN" b="1" dirty="0" smtClean="0">
                <a:latin typeface="Times New Roman" panose="02020603050405020304" pitchFamily="18" charset="0"/>
                <a:cs typeface="Times New Roman" panose="02020603050405020304" pitchFamily="18" charset="0"/>
              </a:rPr>
              <a:t>.</a:t>
            </a:r>
            <a:endParaRPr lang="en-IN" b="1" dirty="0" smtClean="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In </a:t>
            </a:r>
            <a:r>
              <a:rPr lang="en-IN" b="1" dirty="0">
                <a:latin typeface="Times New Roman" panose="02020603050405020304" pitchFamily="18" charset="0"/>
                <a:cs typeface="Times New Roman" panose="02020603050405020304" pitchFamily="18" charset="0"/>
              </a:rPr>
              <a:t>the 1890s, the literacy levels had increased among the Russian </a:t>
            </a:r>
            <a:r>
              <a:rPr lang="en-IN" b="1" dirty="0" smtClean="0">
                <a:latin typeface="Times New Roman" panose="02020603050405020304" pitchFamily="18" charset="0"/>
                <a:cs typeface="Times New Roman" panose="02020603050405020304" pitchFamily="18" charset="0"/>
              </a:rPr>
              <a:t>public </a:t>
            </a:r>
            <a:r>
              <a:rPr lang="en-IN" b="1" dirty="0">
                <a:latin typeface="Times New Roman" panose="02020603050405020304" pitchFamily="18" charset="0"/>
                <a:cs typeface="Times New Roman" panose="02020603050405020304" pitchFamily="18" charset="0"/>
              </a:rPr>
              <a:t>exposing them to more reformist and revolutionary ideas from the west</a:t>
            </a:r>
            <a:r>
              <a:rPr lang="en-IN" b="1" dirty="0" smtClean="0">
                <a:latin typeface="Times New Roman" panose="02020603050405020304" pitchFamily="18" charset="0"/>
                <a:cs typeface="Times New Roman" panose="02020603050405020304" pitchFamily="18" charset="0"/>
              </a:rPr>
              <a:t>. The educated class therefore, raised voices against the </a:t>
            </a:r>
            <a:r>
              <a:rPr lang="en-IN" b="1" dirty="0" err="1" smtClean="0">
                <a:latin typeface="Times New Roman" panose="02020603050405020304" pitchFamily="18" charset="0"/>
                <a:cs typeface="Times New Roman" panose="02020603050405020304" pitchFamily="18" charset="0"/>
              </a:rPr>
              <a:t>Tzarist</a:t>
            </a:r>
            <a:r>
              <a:rPr lang="en-IN" b="1" dirty="0" smtClean="0">
                <a:latin typeface="Times New Roman" panose="02020603050405020304" pitchFamily="18" charset="0"/>
                <a:cs typeface="Times New Roman" panose="02020603050405020304" pitchFamily="18" charset="0"/>
              </a:rPr>
              <a:t> government by boycotting exams, closure of universities/colleges and schools to demand their rights.</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Causes Continued</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marL="0" indent="0" algn="ctr" fontAlgn="base">
              <a:buNone/>
            </a:pPr>
            <a:r>
              <a:rPr lang="en-IN" b="1" u="sng" dirty="0" smtClean="0">
                <a:latin typeface="Times New Roman" panose="02020603050405020304" pitchFamily="18" charset="0"/>
                <a:cs typeface="Times New Roman" panose="02020603050405020304" pitchFamily="18" charset="0"/>
              </a:rPr>
              <a:t>Deplorable Work </a:t>
            </a:r>
            <a:r>
              <a:rPr lang="en-IN" b="1" u="sng" dirty="0" err="1" smtClean="0">
                <a:latin typeface="Times New Roman" panose="02020603050405020304" pitchFamily="18" charset="0"/>
                <a:cs typeface="Times New Roman" panose="02020603050405020304" pitchFamily="18" charset="0"/>
              </a:rPr>
              <a:t>Environme</a:t>
            </a:r>
            <a:endParaRPr lang="en-IN" b="1" u="sng" dirty="0" smtClean="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IN" b="1" u="sng"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Russia </a:t>
            </a:r>
            <a:r>
              <a:rPr lang="en-IN" b="1" dirty="0">
                <a:latin typeface="Times New Roman" panose="02020603050405020304" pitchFamily="18" charset="0"/>
                <a:cs typeface="Times New Roman" panose="02020603050405020304" pitchFamily="18" charset="0"/>
              </a:rPr>
              <a:t>was unable to keep up with its western competitors such as Britain and </a:t>
            </a:r>
            <a:r>
              <a:rPr lang="en-IN" b="1" dirty="0" smtClean="0">
                <a:latin typeface="Times New Roman" panose="02020603050405020304" pitchFamily="18" charset="0"/>
                <a:cs typeface="Times New Roman" panose="02020603050405020304" pitchFamily="18" charset="0"/>
              </a:rPr>
              <a:t>France due to </a:t>
            </a:r>
            <a:r>
              <a:rPr lang="en-IN" b="1" dirty="0" err="1" smtClean="0">
                <a:latin typeface="Times New Roman" panose="02020603050405020304" pitchFamily="18" charset="0"/>
                <a:cs typeface="Times New Roman" panose="02020603050405020304" pitchFamily="18" charset="0"/>
              </a:rPr>
              <a:t>itsAgrarian</a:t>
            </a:r>
            <a:r>
              <a:rPr lang="en-IN" b="1" dirty="0" smtClean="0">
                <a:latin typeface="Times New Roman" panose="02020603050405020304" pitchFamily="18" charset="0"/>
                <a:cs typeface="Times New Roman" panose="02020603050405020304" pitchFamily="18" charset="0"/>
              </a:rPr>
              <a:t> economy. </a:t>
            </a:r>
            <a:r>
              <a:rPr lang="en-IN" b="1" dirty="0">
                <a:latin typeface="Times New Roman" panose="02020603050405020304" pitchFamily="18" charset="0"/>
                <a:cs typeface="Times New Roman" panose="02020603050405020304" pitchFamily="18" charset="0"/>
              </a:rPr>
              <a:t>This caused instability as the Tsarist regime was always afraid to get into conflict with the west. </a:t>
            </a:r>
            <a:endParaRPr lang="en-IN" b="1" dirty="0" smtClean="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The </a:t>
            </a:r>
            <a:r>
              <a:rPr lang="en-IN" b="1" dirty="0">
                <a:latin typeface="Times New Roman" panose="02020603050405020304" pitchFamily="18" charset="0"/>
                <a:cs typeface="Times New Roman" panose="02020603050405020304" pitchFamily="18" charset="0"/>
              </a:rPr>
              <a:t>rapid economic modernization and industrialization of Russia was an attempt to close </a:t>
            </a:r>
            <a:r>
              <a:rPr lang="en-IN" b="1" dirty="0" smtClean="0">
                <a:latin typeface="Times New Roman" panose="02020603050405020304" pitchFamily="18" charset="0"/>
                <a:cs typeface="Times New Roman" panose="02020603050405020304" pitchFamily="18" charset="0"/>
              </a:rPr>
              <a:t>the </a:t>
            </a:r>
            <a:r>
              <a:rPr lang="en-IN" b="1" dirty="0">
                <a:latin typeface="Times New Roman" panose="02020603050405020304" pitchFamily="18" charset="0"/>
                <a:cs typeface="Times New Roman" panose="02020603050405020304" pitchFamily="18" charset="0"/>
              </a:rPr>
              <a:t>gap </a:t>
            </a:r>
            <a:r>
              <a:rPr lang="en-IN" b="1" dirty="0" smtClean="0">
                <a:latin typeface="Times New Roman" panose="02020603050405020304" pitchFamily="18" charset="0"/>
                <a:cs typeface="Times New Roman" panose="02020603050405020304" pitchFamily="18" charset="0"/>
              </a:rPr>
              <a:t>with their competitors. But political </a:t>
            </a:r>
            <a:r>
              <a:rPr lang="en-IN" b="1" dirty="0">
                <a:latin typeface="Times New Roman" panose="02020603050405020304" pitchFamily="18" charset="0"/>
                <a:cs typeface="Times New Roman" panose="02020603050405020304" pitchFamily="18" charset="0"/>
              </a:rPr>
              <a:t>modernization </a:t>
            </a:r>
            <a:r>
              <a:rPr lang="en-IN" b="1" dirty="0" smtClean="0">
                <a:latin typeface="Times New Roman" panose="02020603050405020304" pitchFamily="18" charset="0"/>
                <a:cs typeface="Times New Roman" panose="02020603050405020304" pitchFamily="18" charset="0"/>
              </a:rPr>
              <a:t>was absent and </a:t>
            </a:r>
            <a:r>
              <a:rPr lang="en-IN" b="1" dirty="0">
                <a:latin typeface="Times New Roman" panose="02020603050405020304" pitchFamily="18" charset="0"/>
                <a:cs typeface="Times New Roman" panose="02020603050405020304" pitchFamily="18" charset="0"/>
              </a:rPr>
              <a:t>resulted in unbearable living and working conditions. Thousands of workers worked 11 to 12 hours a day in large factories without any type of legislation to govern their working conditions.</a:t>
            </a:r>
            <a:endParaRPr lang="en-IN" b="1" dirty="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This, together </a:t>
            </a:r>
            <a:r>
              <a:rPr lang="en-IN" b="1" dirty="0">
                <a:latin typeface="Times New Roman" panose="02020603050405020304" pitchFamily="18" charset="0"/>
                <a:cs typeface="Times New Roman" panose="02020603050405020304" pitchFamily="18" charset="0"/>
              </a:rPr>
              <a:t>with the </a:t>
            </a:r>
            <a:r>
              <a:rPr lang="en-IN" b="1" u="sng" dirty="0">
                <a:latin typeface="Times New Roman" panose="02020603050405020304" pitchFamily="18" charset="0"/>
                <a:cs typeface="Times New Roman" panose="02020603050405020304" pitchFamily="18" charset="0"/>
              </a:rPr>
              <a:t>ban of trade unionism </a:t>
            </a:r>
            <a:r>
              <a:rPr lang="en-IN" b="1" dirty="0">
                <a:latin typeface="Times New Roman" panose="02020603050405020304" pitchFamily="18" charset="0"/>
                <a:cs typeface="Times New Roman" panose="02020603050405020304" pitchFamily="18" charset="0"/>
              </a:rPr>
              <a:t>resulted in general discontent and frequent worker strikes. These discontented and radicalized workers were central to the revolution as they made up the majority of </a:t>
            </a:r>
            <a:r>
              <a:rPr lang="en-IN" b="1" dirty="0" smtClean="0">
                <a:latin typeface="Times New Roman" panose="02020603050405020304" pitchFamily="18" charset="0"/>
                <a:cs typeface="Times New Roman" panose="02020603050405020304" pitchFamily="18" charset="0"/>
              </a:rPr>
              <a:t>participants in the protests.</a:t>
            </a:r>
            <a:endParaRPr lang="en-IN" b="1" dirty="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On rare occasions, there were industrialists who cared </a:t>
            </a:r>
            <a:r>
              <a:rPr lang="en-IN" b="1" dirty="0" smtClean="0">
                <a:latin typeface="Times New Roman" panose="02020603050405020304" pitchFamily="18" charset="0"/>
                <a:cs typeface="Times New Roman" panose="02020603050405020304" pitchFamily="18" charset="0"/>
              </a:rPr>
              <a:t>for workers. But </a:t>
            </a:r>
            <a:r>
              <a:rPr lang="en-IN" b="1" dirty="0">
                <a:latin typeface="Times New Roman" panose="02020603050405020304" pitchFamily="18" charset="0"/>
                <a:cs typeface="Times New Roman" panose="02020603050405020304" pitchFamily="18" charset="0"/>
              </a:rPr>
              <a:t>they </a:t>
            </a:r>
            <a:r>
              <a:rPr lang="en-IN" b="1" dirty="0" smtClean="0">
                <a:latin typeface="Times New Roman" panose="02020603050405020304" pitchFamily="18" charset="0"/>
                <a:cs typeface="Times New Roman" panose="02020603050405020304" pitchFamily="18" charset="0"/>
              </a:rPr>
              <a:t>were </a:t>
            </a:r>
            <a:r>
              <a:rPr lang="en-IN" b="1" dirty="0">
                <a:latin typeface="Times New Roman" panose="02020603050405020304" pitchFamily="18" charset="0"/>
                <a:cs typeface="Times New Roman" panose="02020603050405020304" pitchFamily="18" charset="0"/>
              </a:rPr>
              <a:t>criticized for their liberal views by their </a:t>
            </a:r>
            <a:r>
              <a:rPr lang="en-IN" b="1" dirty="0" smtClean="0">
                <a:latin typeface="Times New Roman" panose="02020603050405020304" pitchFamily="18" charset="0"/>
                <a:cs typeface="Times New Roman" panose="02020603050405020304" pitchFamily="18" charset="0"/>
              </a:rPr>
              <a:t>own peers for which they were forced </a:t>
            </a:r>
            <a:r>
              <a:rPr lang="en-IN" b="1" dirty="0">
                <a:latin typeface="Times New Roman" panose="02020603050405020304" pitchFamily="18" charset="0"/>
                <a:cs typeface="Times New Roman" panose="02020603050405020304" pitchFamily="18" charset="0"/>
              </a:rPr>
              <a:t>to change their paths. </a:t>
            </a:r>
            <a:r>
              <a:rPr lang="en-IN" b="1" dirty="0" smtClean="0">
                <a:latin typeface="Times New Roman" panose="02020603050405020304" pitchFamily="18" charset="0"/>
                <a:cs typeface="Times New Roman" panose="02020603050405020304" pitchFamily="18" charset="0"/>
              </a:rPr>
              <a:t>One such </a:t>
            </a:r>
            <a:r>
              <a:rPr lang="en-IN" b="1" dirty="0">
                <a:latin typeface="Times New Roman" panose="02020603050405020304" pitchFamily="18" charset="0"/>
                <a:cs typeface="Times New Roman" panose="02020603050405020304" pitchFamily="18" charset="0"/>
              </a:rPr>
              <a:t>industrialist was Savva </a:t>
            </a:r>
            <a:r>
              <a:rPr lang="en-IN" b="1" dirty="0" err="1">
                <a:latin typeface="Times New Roman" panose="02020603050405020304" pitchFamily="18" charset="0"/>
                <a:cs typeface="Times New Roman" panose="02020603050405020304" pitchFamily="18" charset="0"/>
              </a:rPr>
              <a:t>Morozov</a:t>
            </a:r>
            <a:r>
              <a:rPr lang="en-IN" b="1" dirty="0">
                <a:latin typeface="Times New Roman" panose="02020603050405020304" pitchFamily="18" charset="0"/>
                <a:cs typeface="Times New Roman" panose="02020603050405020304" pitchFamily="18" charset="0"/>
              </a:rPr>
              <a:t> whose death in 1905, according to the Russian historian Nataly </a:t>
            </a:r>
            <a:r>
              <a:rPr lang="en-IN" b="1" dirty="0" err="1" smtClean="0">
                <a:latin typeface="Times New Roman" panose="02020603050405020304" pitchFamily="18" charset="0"/>
                <a:cs typeface="Times New Roman" panose="02020603050405020304" pitchFamily="18" charset="0"/>
              </a:rPr>
              <a:t>Viko</a:t>
            </a:r>
            <a:r>
              <a:rPr lang="en-IN" b="1" dirty="0" smtClean="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“over eclipsed” the news of the revolutionary events. He was one of the firsts to introduce the idea of </a:t>
            </a:r>
            <a:r>
              <a:rPr lang="en-IN" b="1" u="sng" dirty="0">
                <a:latin typeface="Times New Roman" panose="02020603050405020304" pitchFamily="18" charset="0"/>
                <a:cs typeface="Times New Roman" panose="02020603050405020304" pitchFamily="18" charset="0"/>
              </a:rPr>
              <a:t>profit-sharing</a:t>
            </a:r>
            <a:r>
              <a:rPr lang="en-IN" b="1" dirty="0">
                <a:latin typeface="Times New Roman" panose="02020603050405020304" pitchFamily="18" charset="0"/>
                <a:cs typeface="Times New Roman" panose="02020603050405020304" pitchFamily="18" charset="0"/>
              </a:rPr>
              <a:t> with factory workers but was removed from the </a:t>
            </a:r>
            <a:r>
              <a:rPr lang="en-IN" b="1" dirty="0" err="1">
                <a:latin typeface="Times New Roman" panose="02020603050405020304" pitchFamily="18" charset="0"/>
                <a:cs typeface="Times New Roman" panose="02020603050405020304" pitchFamily="18" charset="0"/>
              </a:rPr>
              <a:t>Morozov</a:t>
            </a:r>
            <a:r>
              <a:rPr lang="en-IN" b="1" dirty="0">
                <a:latin typeface="Times New Roman" panose="02020603050405020304" pitchFamily="18" charset="0"/>
                <a:cs typeface="Times New Roman" panose="02020603050405020304" pitchFamily="18" charset="0"/>
              </a:rPr>
              <a:t> family </a:t>
            </a:r>
            <a:r>
              <a:rPr lang="en-IN" b="1" dirty="0" smtClean="0">
                <a:latin typeface="Times New Roman" panose="02020603050405020304" pitchFamily="18" charset="0"/>
                <a:cs typeface="Times New Roman" panose="02020603050405020304" pitchFamily="18" charset="0"/>
              </a:rPr>
              <a:t>business.</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Causes Continued</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fontAlgn="base">
              <a:buNone/>
            </a:pPr>
            <a:r>
              <a:rPr lang="en-IN" b="1" u="sng" dirty="0">
                <a:latin typeface="Times New Roman" panose="02020603050405020304" pitchFamily="18" charset="0"/>
                <a:cs typeface="Times New Roman" panose="02020603050405020304" pitchFamily="18" charset="0"/>
              </a:rPr>
              <a:t>Ethnic Frictions</a:t>
            </a:r>
            <a:endParaRPr lang="en-IN" b="1" u="sng" dirty="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Russia </a:t>
            </a:r>
            <a:r>
              <a:rPr lang="en-IN" b="1" dirty="0">
                <a:latin typeface="Times New Roman" panose="02020603050405020304" pitchFamily="18" charset="0"/>
                <a:cs typeface="Times New Roman" panose="02020603050405020304" pitchFamily="18" charset="0"/>
              </a:rPr>
              <a:t>was home to many different races and </a:t>
            </a:r>
            <a:r>
              <a:rPr lang="en-IN" b="1" dirty="0" smtClean="0">
                <a:latin typeface="Times New Roman" panose="02020603050405020304" pitchFamily="18" charset="0"/>
                <a:cs typeface="Times New Roman" panose="02020603050405020304" pitchFamily="18" charset="0"/>
              </a:rPr>
              <a:t>ethnic groups </a:t>
            </a:r>
            <a:r>
              <a:rPr lang="en-IN" b="1" dirty="0">
                <a:latin typeface="Times New Roman" panose="02020603050405020304" pitchFamily="18" charset="0"/>
                <a:cs typeface="Times New Roman" panose="02020603050405020304" pitchFamily="18" charset="0"/>
              </a:rPr>
              <a:t>who were </a:t>
            </a:r>
            <a:r>
              <a:rPr lang="en-IN" b="1" dirty="0" smtClean="0">
                <a:latin typeface="Times New Roman" panose="02020603050405020304" pitchFamily="18" charset="0"/>
                <a:cs typeface="Times New Roman" panose="02020603050405020304" pitchFamily="18" charset="0"/>
              </a:rPr>
              <a:t>not </a:t>
            </a:r>
            <a:r>
              <a:rPr lang="en-IN" b="1" dirty="0">
                <a:latin typeface="Times New Roman" panose="02020603050405020304" pitchFamily="18" charset="0"/>
                <a:cs typeface="Times New Roman" panose="02020603050405020304" pitchFamily="18" charset="0"/>
              </a:rPr>
              <a:t>treated equally. The oppressive nature of the Russian government led to the alienation of the national minorities </a:t>
            </a:r>
            <a:r>
              <a:rPr lang="en-IN" b="1" dirty="0" smtClean="0">
                <a:latin typeface="Times New Roman" panose="02020603050405020304" pitchFamily="18" charset="0"/>
                <a:cs typeface="Times New Roman" panose="02020603050405020304" pitchFamily="18" charset="0"/>
              </a:rPr>
              <a:t>like the Germans, </a:t>
            </a:r>
            <a:r>
              <a:rPr lang="en-IN" b="1" dirty="0" err="1" smtClean="0">
                <a:latin typeface="Times New Roman" panose="02020603050405020304" pitchFamily="18" charset="0"/>
                <a:cs typeface="Times New Roman" panose="02020603050405020304" pitchFamily="18" charset="0"/>
              </a:rPr>
              <a:t>Ukranians</a:t>
            </a:r>
            <a:r>
              <a:rPr lang="en-IN" b="1" dirty="0" smtClean="0">
                <a:latin typeface="Times New Roman" panose="02020603050405020304" pitchFamily="18" charset="0"/>
                <a:cs typeface="Times New Roman" panose="02020603050405020304" pitchFamily="18" charset="0"/>
              </a:rPr>
              <a:t>, Slovaks, Muslims, etc., who were </a:t>
            </a:r>
            <a:r>
              <a:rPr lang="en-IN" b="1" dirty="0">
                <a:latin typeface="Times New Roman" panose="02020603050405020304" pitchFamily="18" charset="0"/>
                <a:cs typeface="Times New Roman" panose="02020603050405020304" pitchFamily="18" charset="0"/>
              </a:rPr>
              <a:t>resentful </a:t>
            </a:r>
            <a:r>
              <a:rPr lang="en-IN" b="1" dirty="0" smtClean="0">
                <a:latin typeface="Times New Roman" panose="02020603050405020304" pitchFamily="18" charset="0"/>
                <a:cs typeface="Times New Roman" panose="02020603050405020304" pitchFamily="18" charset="0"/>
              </a:rPr>
              <a:t>towards </a:t>
            </a:r>
            <a:r>
              <a:rPr lang="en-IN" b="1" dirty="0">
                <a:latin typeface="Times New Roman" panose="02020603050405020304" pitchFamily="18" charset="0"/>
                <a:cs typeface="Times New Roman" panose="02020603050405020304" pitchFamily="18" charset="0"/>
              </a:rPr>
              <a:t>the government’s </a:t>
            </a:r>
            <a:r>
              <a:rPr lang="en-IN" b="1" u="sng" dirty="0" smtClean="0">
                <a:latin typeface="Times New Roman" panose="02020603050405020304" pitchFamily="18" charset="0"/>
                <a:cs typeface="Times New Roman" panose="02020603050405020304" pitchFamily="18" charset="0"/>
              </a:rPr>
              <a:t>policy of Russification</a:t>
            </a:r>
            <a:r>
              <a:rPr lang="en-IN" b="1" dirty="0" smtClean="0">
                <a:latin typeface="Times New Roman" panose="02020603050405020304" pitchFamily="18" charset="0"/>
                <a:cs typeface="Times New Roman" panose="02020603050405020304" pitchFamily="18" charset="0"/>
              </a:rPr>
              <a:t>.</a:t>
            </a:r>
            <a:endParaRPr lang="en-IN" b="1" dirty="0" smtClean="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These minorities were often not allowed admission in schools, colleges and universities. They were not recruited in the armed forces or the </a:t>
            </a:r>
            <a:r>
              <a:rPr lang="en-US" b="1" dirty="0" err="1" smtClean="0">
                <a:latin typeface="Times New Roman" panose="02020603050405020304" pitchFamily="18" charset="0"/>
                <a:cs typeface="Times New Roman" panose="02020603050405020304" pitchFamily="18" charset="0"/>
              </a:rPr>
              <a:t>Tzar’s</a:t>
            </a:r>
            <a:r>
              <a:rPr lang="en-US" b="1" dirty="0" smtClean="0">
                <a:latin typeface="Times New Roman" panose="02020603050405020304" pitchFamily="18" charset="0"/>
                <a:cs typeface="Times New Roman" panose="02020603050405020304" pitchFamily="18" charset="0"/>
              </a:rPr>
              <a:t> guards or in any government services .</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Causes Continued</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marL="0" indent="0" algn="ctr" fontAlgn="base">
              <a:buNone/>
            </a:pPr>
            <a:r>
              <a:rPr lang="en-IN" b="1" u="sng" dirty="0" smtClean="0">
                <a:latin typeface="Times New Roman" panose="02020603050405020304" pitchFamily="18" charset="0"/>
                <a:cs typeface="Times New Roman" panose="02020603050405020304" pitchFamily="18" charset="0"/>
              </a:rPr>
              <a:t>The </a:t>
            </a:r>
            <a:r>
              <a:rPr lang="en-IN" b="1" u="sng" dirty="0">
                <a:latin typeface="Times New Roman" panose="02020603050405020304" pitchFamily="18" charset="0"/>
                <a:cs typeface="Times New Roman" panose="02020603050405020304" pitchFamily="18" charset="0"/>
              </a:rPr>
              <a:t>Russo-Japanese War</a:t>
            </a:r>
            <a:endParaRPr lang="en-IN" b="1" u="sng" dirty="0">
              <a:latin typeface="Times New Roman" panose="02020603050405020304" pitchFamily="18" charset="0"/>
              <a:cs typeface="Times New Roman" panose="02020603050405020304" pitchFamily="18" charset="0"/>
            </a:endParaRPr>
          </a:p>
          <a:p>
            <a:pPr algn="just" fontAlgn="base"/>
            <a:r>
              <a:rPr lang="en-IN" b="1" dirty="0">
                <a:latin typeface="Times New Roman" panose="02020603050405020304" pitchFamily="18" charset="0"/>
                <a:cs typeface="Times New Roman" panose="02020603050405020304" pitchFamily="18" charset="0"/>
              </a:rPr>
              <a:t>In 1904, Russia faced a </a:t>
            </a:r>
            <a:r>
              <a:rPr lang="en-IN" b="1" dirty="0" smtClean="0">
                <a:latin typeface="Times New Roman" panose="02020603050405020304" pitchFamily="18" charset="0"/>
                <a:cs typeface="Times New Roman" panose="02020603050405020304" pitchFamily="18" charset="0"/>
              </a:rPr>
              <a:t>surprised </a:t>
            </a:r>
            <a:r>
              <a:rPr lang="en-IN" b="1" dirty="0">
                <a:latin typeface="Times New Roman" panose="02020603050405020304" pitchFamily="18" charset="0"/>
                <a:cs typeface="Times New Roman" panose="02020603050405020304" pitchFamily="18" charset="0"/>
              </a:rPr>
              <a:t>attack from Japan and went to war with the </a:t>
            </a:r>
            <a:r>
              <a:rPr lang="en-IN" b="1" dirty="0" smtClean="0">
                <a:latin typeface="Times New Roman" panose="02020603050405020304" pitchFamily="18" charset="0"/>
                <a:cs typeface="Times New Roman" panose="02020603050405020304" pitchFamily="18" charset="0"/>
              </a:rPr>
              <a:t>country. It </a:t>
            </a:r>
            <a:r>
              <a:rPr lang="en-IN" b="1" dirty="0">
                <a:latin typeface="Times New Roman" panose="02020603050405020304" pitchFamily="18" charset="0"/>
                <a:cs typeface="Times New Roman" panose="02020603050405020304" pitchFamily="18" charset="0"/>
              </a:rPr>
              <a:t>resulted in repeated humiliating defeats. Nicholas II </a:t>
            </a:r>
            <a:r>
              <a:rPr lang="en-IN" b="1" dirty="0" smtClean="0">
                <a:latin typeface="Times New Roman" panose="02020603050405020304" pitchFamily="18" charset="0"/>
                <a:cs typeface="Times New Roman" panose="02020603050405020304" pitchFamily="18" charset="0"/>
              </a:rPr>
              <a:t>had hoped </a:t>
            </a:r>
            <a:r>
              <a:rPr lang="en-IN" b="1" dirty="0">
                <a:latin typeface="Times New Roman" panose="02020603050405020304" pitchFamily="18" charset="0"/>
                <a:cs typeface="Times New Roman" panose="02020603050405020304" pitchFamily="18" charset="0"/>
              </a:rPr>
              <a:t>that a quick defeat of Japan would give him a popularity boost and portray him as a strong leader in the eyes of both his people and the world. </a:t>
            </a:r>
            <a:r>
              <a:rPr lang="en-IN" b="1" dirty="0" smtClean="0">
                <a:latin typeface="Times New Roman" panose="02020603050405020304" pitchFamily="18" charset="0"/>
                <a:cs typeface="Times New Roman" panose="02020603050405020304" pitchFamily="18" charset="0"/>
              </a:rPr>
              <a:t>But it went all wrong</a:t>
            </a:r>
            <a:r>
              <a:rPr lang="en-IN" b="1" dirty="0">
                <a:latin typeface="Times New Roman" panose="02020603050405020304" pitchFamily="18" charset="0"/>
                <a:cs typeface="Times New Roman" panose="02020603050405020304" pitchFamily="18" charset="0"/>
              </a:rPr>
              <a:t>. </a:t>
            </a:r>
            <a:endParaRPr lang="en-IN" b="1" dirty="0" smtClean="0">
              <a:latin typeface="Times New Roman" panose="02020603050405020304" pitchFamily="18" charset="0"/>
              <a:cs typeface="Times New Roman" panose="02020603050405020304" pitchFamily="18" charset="0"/>
            </a:endParaRPr>
          </a:p>
          <a:p>
            <a:pPr algn="just" fontAlgn="base"/>
            <a:r>
              <a:rPr lang="en-IN" b="1" dirty="0" smtClean="0">
                <a:latin typeface="Times New Roman" panose="02020603050405020304" pitchFamily="18" charset="0"/>
                <a:cs typeface="Times New Roman" panose="02020603050405020304" pitchFamily="18" charset="0"/>
              </a:rPr>
              <a:t>In </a:t>
            </a:r>
            <a:r>
              <a:rPr lang="en-IN" b="1" dirty="0">
                <a:latin typeface="Times New Roman" panose="02020603050405020304" pitchFamily="18" charset="0"/>
                <a:cs typeface="Times New Roman" panose="02020603050405020304" pitchFamily="18" charset="0"/>
              </a:rPr>
              <a:t>January 1905, the Russian forces had to surrender the Port Arthur naval base in northern China and were </a:t>
            </a:r>
            <a:r>
              <a:rPr lang="en-IN" b="1" dirty="0" smtClean="0">
                <a:latin typeface="Times New Roman" panose="02020603050405020304" pitchFamily="18" charset="0"/>
                <a:cs typeface="Times New Roman" panose="02020603050405020304" pitchFamily="18" charset="0"/>
              </a:rPr>
              <a:t>defeated </a:t>
            </a:r>
            <a:r>
              <a:rPr lang="en-IN" b="1" dirty="0">
                <a:latin typeface="Times New Roman" panose="02020603050405020304" pitchFamily="18" charset="0"/>
                <a:cs typeface="Times New Roman" panose="02020603050405020304" pitchFamily="18" charset="0"/>
              </a:rPr>
              <a:t>in Manchuria. The biggest </a:t>
            </a:r>
            <a:r>
              <a:rPr lang="en-IN" b="1" dirty="0" smtClean="0">
                <a:latin typeface="Times New Roman" panose="02020603050405020304" pitchFamily="18" charset="0"/>
                <a:cs typeface="Times New Roman" panose="02020603050405020304" pitchFamily="18" charset="0"/>
              </a:rPr>
              <a:t>defeat</a:t>
            </a: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was </a:t>
            </a:r>
            <a:r>
              <a:rPr lang="en-IN" b="1" dirty="0">
                <a:latin typeface="Times New Roman" panose="02020603050405020304" pitchFamily="18" charset="0"/>
                <a:cs typeface="Times New Roman" panose="02020603050405020304" pitchFamily="18" charset="0"/>
              </a:rPr>
              <a:t>on 27 May 1905 when the Russian Baltic fleet lost 25 of their 35 warships at the battle of Tsushima</a:t>
            </a:r>
            <a:r>
              <a:rPr lang="en-IN" b="1" dirty="0" smtClean="0">
                <a:latin typeface="Times New Roman" panose="02020603050405020304" pitchFamily="18" charset="0"/>
                <a:cs typeface="Times New Roman" panose="02020603050405020304" pitchFamily="18" charset="0"/>
              </a:rPr>
              <a:t>.</a:t>
            </a: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These </a:t>
            </a:r>
            <a:r>
              <a:rPr lang="en-IN" b="1" dirty="0">
                <a:latin typeface="Times New Roman" panose="02020603050405020304" pitchFamily="18" charset="0"/>
                <a:cs typeface="Times New Roman" panose="02020603050405020304" pitchFamily="18" charset="0"/>
              </a:rPr>
              <a:t>defeats were important factors in the 1905 revolution </a:t>
            </a:r>
            <a:r>
              <a:rPr lang="en-IN" b="1" dirty="0" smtClean="0">
                <a:latin typeface="Times New Roman" panose="02020603050405020304" pitchFamily="18" charset="0"/>
                <a:cs typeface="Times New Roman" panose="02020603050405020304" pitchFamily="18" charset="0"/>
              </a:rPr>
              <a:t>because it added to the already weak </a:t>
            </a:r>
            <a:r>
              <a:rPr lang="en-IN" b="1" dirty="0">
                <a:latin typeface="Times New Roman" panose="02020603050405020304" pitchFamily="18" charset="0"/>
                <a:cs typeface="Times New Roman" panose="02020603050405020304" pitchFamily="18" charset="0"/>
              </a:rPr>
              <a:t>economy and </a:t>
            </a:r>
            <a:r>
              <a:rPr lang="en-IN" b="1" dirty="0" smtClean="0">
                <a:latin typeface="Times New Roman" panose="02020603050405020304" pitchFamily="18" charset="0"/>
                <a:cs typeface="Times New Roman" panose="02020603050405020304" pitchFamily="18" charset="0"/>
              </a:rPr>
              <a:t>caused </a:t>
            </a:r>
            <a:r>
              <a:rPr lang="en-IN" b="1" dirty="0">
                <a:latin typeface="Times New Roman" panose="02020603050405020304" pitchFamily="18" charset="0"/>
                <a:cs typeface="Times New Roman" panose="02020603050405020304" pitchFamily="18" charset="0"/>
              </a:rPr>
              <a:t>more anger among the </a:t>
            </a:r>
            <a:r>
              <a:rPr lang="en-IN" b="1" dirty="0" smtClean="0">
                <a:latin typeface="Times New Roman" panose="02020603050405020304" pitchFamily="18" charset="0"/>
                <a:cs typeface="Times New Roman" panose="02020603050405020304" pitchFamily="18" charset="0"/>
              </a:rPr>
              <a:t>people. </a:t>
            </a:r>
            <a:endParaRPr lang="en-IN" b="1" dirty="0">
              <a:latin typeface="Times New Roman" panose="02020603050405020304" pitchFamily="18" charset="0"/>
              <a:cs typeface="Times New Roman" panose="02020603050405020304" pitchFamily="18" charset="0"/>
            </a:endParaRPr>
          </a:p>
          <a:p>
            <a:pPr algn="just" fontAlgn="base"/>
            <a:r>
              <a:rPr lang="en-IN" b="1" dirty="0" smtClean="0">
                <a:latin typeface="Times New Roman" panose="02020603050405020304" pitchFamily="18" charset="0"/>
                <a:cs typeface="Times New Roman" panose="02020603050405020304" pitchFamily="18" charset="0"/>
              </a:rPr>
              <a:t>These </a:t>
            </a:r>
            <a:r>
              <a:rPr lang="en-IN" b="1" dirty="0">
                <a:latin typeface="Times New Roman" panose="02020603050405020304" pitchFamily="18" charset="0"/>
                <a:cs typeface="Times New Roman" panose="02020603050405020304" pitchFamily="18" charset="0"/>
              </a:rPr>
              <a:t>consecutive defeats were important factors in the 1905 revolution because they took a toll on the already weakened economy and </a:t>
            </a:r>
            <a:r>
              <a:rPr lang="en-IN" b="1" dirty="0" smtClean="0">
                <a:latin typeface="Times New Roman" panose="02020603050405020304" pitchFamily="18" charset="0"/>
                <a:cs typeface="Times New Roman" panose="02020603050405020304" pitchFamily="18" charset="0"/>
              </a:rPr>
              <a:t>caused </a:t>
            </a:r>
            <a:r>
              <a:rPr lang="en-IN" b="1" dirty="0">
                <a:latin typeface="Times New Roman" panose="02020603050405020304" pitchFamily="18" charset="0"/>
                <a:cs typeface="Times New Roman" panose="02020603050405020304" pitchFamily="18" charset="0"/>
              </a:rPr>
              <a:t>more anger among the </a:t>
            </a:r>
            <a:r>
              <a:rPr lang="en-IN" b="1" dirty="0" smtClean="0">
                <a:latin typeface="Times New Roman" panose="02020603050405020304" pitchFamily="18" charset="0"/>
                <a:cs typeface="Times New Roman" panose="02020603050405020304" pitchFamily="18" charset="0"/>
              </a:rPr>
              <a:t>people. </a:t>
            </a:r>
            <a:r>
              <a:rPr lang="en-IN" b="1" dirty="0">
                <a:latin typeface="Times New Roman" panose="02020603050405020304" pitchFamily="18" charset="0"/>
                <a:cs typeface="Times New Roman" panose="02020603050405020304" pitchFamily="18" charset="0"/>
              </a:rPr>
              <a:t>Moreover, </a:t>
            </a:r>
            <a:r>
              <a:rPr lang="en-IN" b="1" dirty="0" smtClean="0">
                <a:latin typeface="Times New Roman" panose="02020603050405020304" pitchFamily="18" charset="0"/>
                <a:cs typeface="Times New Roman" panose="02020603050405020304" pitchFamily="18" charset="0"/>
              </a:rPr>
              <a:t>many </a:t>
            </a:r>
            <a:r>
              <a:rPr lang="en-IN" b="1" dirty="0">
                <a:latin typeface="Times New Roman" panose="02020603050405020304" pitchFamily="18" charset="0"/>
                <a:cs typeface="Times New Roman" panose="02020603050405020304" pitchFamily="18" charset="0"/>
              </a:rPr>
              <a:t>of the Russian army was fighting in Japan and was not present within the borders to protect and support the Tsar.</a:t>
            </a:r>
            <a:endParaRPr lang="en-IN" b="1" dirty="0">
              <a:latin typeface="Times New Roman" panose="02020603050405020304" pitchFamily="18" charset="0"/>
              <a:cs typeface="Times New Roman" panose="02020603050405020304" pitchFamily="18" charset="0"/>
            </a:endParaRPr>
          </a:p>
          <a:p>
            <a:pPr algn="just" fontAlgn="base"/>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The Final Cause</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lgn="ctr" fontAlgn="base">
              <a:buNone/>
            </a:pPr>
            <a:r>
              <a:rPr lang="en-IN" b="1" u="sng" dirty="0">
                <a:latin typeface="Times New Roman" panose="02020603050405020304" pitchFamily="18" charset="0"/>
                <a:cs typeface="Times New Roman" panose="02020603050405020304" pitchFamily="18" charset="0"/>
              </a:rPr>
              <a:t>The Bloody Sunday</a:t>
            </a:r>
            <a:endParaRPr lang="en-IN" b="1" u="sng" dirty="0">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The </a:t>
            </a:r>
            <a:r>
              <a:rPr lang="en-IN" b="1" dirty="0">
                <a:latin typeface="Times New Roman" panose="02020603050405020304" pitchFamily="18" charset="0"/>
                <a:cs typeface="Times New Roman" panose="02020603050405020304" pitchFamily="18" charset="0"/>
              </a:rPr>
              <a:t>revolution of 1905 began in a non-violent manner. </a:t>
            </a:r>
            <a:r>
              <a:rPr lang="en-IN" b="1" dirty="0" smtClean="0">
                <a:latin typeface="Times New Roman" panose="02020603050405020304" pitchFamily="18" charset="0"/>
                <a:cs typeface="Times New Roman" panose="02020603050405020304" pitchFamily="18" charset="0"/>
              </a:rPr>
              <a:t>In </a:t>
            </a:r>
            <a:r>
              <a:rPr lang="en-IN" b="1" dirty="0">
                <a:latin typeface="Times New Roman" panose="02020603050405020304" pitchFamily="18" charset="0"/>
                <a:cs typeface="Times New Roman" panose="02020603050405020304" pitchFamily="18" charset="0"/>
              </a:rPr>
              <a:t>February of that year, a peaceful procession of around 120 thousand unarmed civilians led by father Georgy </a:t>
            </a:r>
            <a:r>
              <a:rPr lang="en-IN" b="1" dirty="0" err="1">
                <a:latin typeface="Times New Roman" panose="02020603050405020304" pitchFamily="18" charset="0"/>
                <a:cs typeface="Times New Roman" panose="02020603050405020304" pitchFamily="18" charset="0"/>
              </a:rPr>
              <a:t>Gapon</a:t>
            </a: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Russian </a:t>
            </a:r>
            <a:r>
              <a:rPr lang="en-IN" b="1" dirty="0">
                <a:latin typeface="Times New Roman" panose="02020603050405020304" pitchFamily="18" charset="0"/>
                <a:cs typeface="Times New Roman" panose="02020603050405020304" pitchFamily="18" charset="0"/>
              </a:rPr>
              <a:t>Orthodox </a:t>
            </a:r>
            <a:r>
              <a:rPr lang="en-IN" b="1" dirty="0" smtClean="0">
                <a:latin typeface="Times New Roman" panose="02020603050405020304" pitchFamily="18" charset="0"/>
                <a:cs typeface="Times New Roman" panose="02020603050405020304" pitchFamily="18" charset="0"/>
              </a:rPr>
              <a:t>priest), </a:t>
            </a:r>
            <a:r>
              <a:rPr lang="en-IN" b="1" dirty="0">
                <a:latin typeface="Times New Roman" panose="02020603050405020304" pitchFamily="18" charset="0"/>
                <a:cs typeface="Times New Roman" panose="02020603050405020304" pitchFamily="18" charset="0"/>
              </a:rPr>
              <a:t>approached Tsar’s winter </a:t>
            </a:r>
            <a:r>
              <a:rPr lang="en-IN" b="1" dirty="0" smtClean="0">
                <a:latin typeface="Times New Roman" panose="02020603050405020304" pitchFamily="18" charset="0"/>
                <a:cs typeface="Times New Roman" panose="02020603050405020304" pitchFamily="18" charset="0"/>
              </a:rPr>
              <a:t>palace, </a:t>
            </a:r>
            <a:r>
              <a:rPr lang="en-IN" b="1" u="sng" dirty="0">
                <a:latin typeface="Times New Roman" panose="02020603050405020304" pitchFamily="18" charset="0"/>
                <a:cs typeface="Times New Roman" panose="02020603050405020304" pitchFamily="18" charset="0"/>
              </a:rPr>
              <a:t>to present a petition asking for help from the </a:t>
            </a:r>
            <a:r>
              <a:rPr lang="en-IN" b="1" u="sng" dirty="0" smtClean="0">
                <a:latin typeface="Times New Roman" panose="02020603050405020304" pitchFamily="18" charset="0"/>
                <a:cs typeface="Times New Roman" panose="02020603050405020304" pitchFamily="18" charset="0"/>
              </a:rPr>
              <a:t>Tsar</a:t>
            </a:r>
            <a:r>
              <a:rPr lang="en-IN" b="1" dirty="0" smtClean="0">
                <a:latin typeface="Times New Roman" panose="02020603050405020304" pitchFamily="18" charset="0"/>
                <a:cs typeface="Times New Roman" panose="02020603050405020304" pitchFamily="18" charset="0"/>
              </a:rPr>
              <a:t>. Till </a:t>
            </a:r>
            <a:r>
              <a:rPr lang="en-IN" b="1" dirty="0">
                <a:latin typeface="Times New Roman" panose="02020603050405020304" pitchFamily="18" charset="0"/>
                <a:cs typeface="Times New Roman" panose="02020603050405020304" pitchFamily="18" charset="0"/>
              </a:rPr>
              <a:t>that point, people still regarded </a:t>
            </a:r>
            <a:r>
              <a:rPr lang="en-IN" b="1" dirty="0" smtClean="0">
                <a:latin typeface="Times New Roman" panose="02020603050405020304" pitchFamily="18" charset="0"/>
                <a:cs typeface="Times New Roman" panose="02020603050405020304" pitchFamily="18" charset="0"/>
              </a:rPr>
              <a:t>the Tsar </a:t>
            </a:r>
            <a:r>
              <a:rPr lang="en-IN" b="1" dirty="0">
                <a:latin typeface="Times New Roman" panose="02020603050405020304" pitchFamily="18" charset="0"/>
                <a:cs typeface="Times New Roman" panose="02020603050405020304" pitchFamily="18" charset="0"/>
              </a:rPr>
              <a:t>as their protector and accepted him as the autocratic ruler. They didn’t blame him for all of the problems in </a:t>
            </a:r>
            <a:r>
              <a:rPr lang="en-IN" b="1" dirty="0" smtClean="0">
                <a:latin typeface="Times New Roman" panose="02020603050405020304" pitchFamily="18" charset="0"/>
                <a:cs typeface="Times New Roman" panose="02020603050405020304" pitchFamily="18" charset="0"/>
              </a:rPr>
              <a:t>Russia. The people thought it was his </a:t>
            </a:r>
            <a:r>
              <a:rPr lang="en-IN" b="1" dirty="0">
                <a:latin typeface="Times New Roman" panose="02020603050405020304" pitchFamily="18" charset="0"/>
                <a:cs typeface="Times New Roman" panose="02020603050405020304" pitchFamily="18" charset="0"/>
              </a:rPr>
              <a:t>advisors and the members of the civil </a:t>
            </a:r>
            <a:r>
              <a:rPr lang="en-IN" b="1" dirty="0" smtClean="0">
                <a:latin typeface="Times New Roman" panose="02020603050405020304" pitchFamily="18" charset="0"/>
                <a:cs typeface="Times New Roman" panose="02020603050405020304" pitchFamily="18" charset="0"/>
              </a:rPr>
              <a:t>service who had brought chaos to the nation.</a:t>
            </a:r>
            <a:endParaRPr lang="en-IN" b="1" dirty="0">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However</a:t>
            </a:r>
            <a:r>
              <a:rPr lang="en-IN" b="1" dirty="0">
                <a:latin typeface="Times New Roman" panose="02020603050405020304" pitchFamily="18" charset="0"/>
                <a:cs typeface="Times New Roman" panose="02020603050405020304" pitchFamily="18" charset="0"/>
              </a:rPr>
              <a:t>, the Tsar’s army </a:t>
            </a:r>
            <a:r>
              <a:rPr lang="en-IN" b="1" dirty="0" smtClean="0">
                <a:latin typeface="Times New Roman" panose="02020603050405020304" pitchFamily="18" charset="0"/>
                <a:cs typeface="Times New Roman" panose="02020603050405020304" pitchFamily="18" charset="0"/>
              </a:rPr>
              <a:t>misread/mistook </a:t>
            </a:r>
            <a:r>
              <a:rPr lang="en-IN" b="1" dirty="0">
                <a:latin typeface="Times New Roman" panose="02020603050405020304" pitchFamily="18" charset="0"/>
                <a:cs typeface="Times New Roman" panose="02020603050405020304" pitchFamily="18" charset="0"/>
              </a:rPr>
              <a:t>the situation and opened fire on the crowd, killing and injuring hundreds of protestors. This was perhaps the most important event that triggered the 1905 </a:t>
            </a:r>
            <a:r>
              <a:rPr lang="en-IN" b="1" dirty="0" smtClean="0">
                <a:latin typeface="Times New Roman" panose="02020603050405020304" pitchFamily="18" charset="0"/>
                <a:cs typeface="Times New Roman" panose="02020603050405020304" pitchFamily="18" charset="0"/>
              </a:rPr>
              <a:t>revolution and all problems began in </a:t>
            </a:r>
            <a:r>
              <a:rPr lang="en-IN" b="1" dirty="0">
                <a:latin typeface="Times New Roman" panose="02020603050405020304" pitchFamily="18" charset="0"/>
                <a:cs typeface="Times New Roman" panose="02020603050405020304" pitchFamily="18" charset="0"/>
              </a:rPr>
              <a:t>Russia </a:t>
            </a:r>
            <a:r>
              <a:rPr lang="en-IN" b="1" dirty="0" smtClean="0">
                <a:latin typeface="Times New Roman" panose="02020603050405020304" pitchFamily="18" charset="0"/>
                <a:cs typeface="Times New Roman" panose="02020603050405020304" pitchFamily="18" charset="0"/>
              </a:rPr>
              <a:t>from then.</a:t>
            </a:r>
            <a:endParaRPr lang="en-IN" b="1" dirty="0">
              <a:latin typeface="Times New Roman" panose="02020603050405020304" pitchFamily="18" charset="0"/>
              <a:cs typeface="Times New Roman" panose="02020603050405020304" pitchFamily="18" charset="0"/>
            </a:endParaRPr>
          </a:p>
          <a:p>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Results of the Revolution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0000" lnSpcReduction="20000"/>
          </a:bodyPr>
          <a:lstStyle/>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The </a:t>
            </a:r>
            <a:r>
              <a:rPr lang="en-IN" b="1" dirty="0">
                <a:latin typeface="Times New Roman" panose="02020603050405020304" pitchFamily="18" charset="0"/>
                <a:cs typeface="Times New Roman" panose="02020603050405020304" pitchFamily="18" charset="0"/>
              </a:rPr>
              <a:t>Russian revolution of 1905 was </a:t>
            </a:r>
            <a:r>
              <a:rPr lang="en-IN" b="1" dirty="0" smtClean="0">
                <a:latin typeface="Times New Roman" panose="02020603050405020304" pitchFamily="18" charset="0"/>
                <a:cs typeface="Times New Roman" panose="02020603050405020304" pitchFamily="18" charset="0"/>
              </a:rPr>
              <a:t>unorganized </a:t>
            </a:r>
            <a:r>
              <a:rPr lang="en-IN" b="1" dirty="0">
                <a:latin typeface="Times New Roman" panose="02020603050405020304" pitchFamily="18" charset="0"/>
                <a:cs typeface="Times New Roman" panose="02020603050405020304" pitchFamily="18" charset="0"/>
              </a:rPr>
              <a:t>and fell apart quickly. It had no real </a:t>
            </a:r>
            <a:r>
              <a:rPr lang="en-IN" b="1" dirty="0" smtClean="0">
                <a:latin typeface="Times New Roman" panose="02020603050405020304" pitchFamily="18" charset="0"/>
                <a:cs typeface="Times New Roman" panose="02020603050405020304" pitchFamily="18" charset="0"/>
              </a:rPr>
              <a:t>objectives except </a:t>
            </a:r>
            <a:r>
              <a:rPr lang="en-IN" b="1" dirty="0">
                <a:latin typeface="Times New Roman" panose="02020603050405020304" pitchFamily="18" charset="0"/>
                <a:cs typeface="Times New Roman" panose="02020603050405020304" pitchFamily="18" charset="0"/>
              </a:rPr>
              <a:t>attaining a better life</a:t>
            </a:r>
            <a:r>
              <a:rPr lang="en-IN" b="1" dirty="0" smtClean="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The </a:t>
            </a:r>
            <a:r>
              <a:rPr lang="en-IN" b="1" dirty="0" err="1">
                <a:latin typeface="Times New Roman" panose="02020603050405020304" pitchFamily="18" charset="0"/>
                <a:cs typeface="Times New Roman" panose="02020603050405020304" pitchFamily="18" charset="0"/>
              </a:rPr>
              <a:t>tzar</a:t>
            </a:r>
            <a:r>
              <a:rPr lang="en-IN" b="1" dirty="0">
                <a:latin typeface="Times New Roman" panose="02020603050405020304" pitchFamily="18" charset="0"/>
                <a:cs typeface="Times New Roman" panose="02020603050405020304" pitchFamily="18" charset="0"/>
              </a:rPr>
              <a:t> gave the liberals the duma and repressed everyone </a:t>
            </a:r>
            <a:r>
              <a:rPr lang="en-IN" b="1" dirty="0" smtClean="0">
                <a:latin typeface="Times New Roman" panose="02020603050405020304" pitchFamily="18" charset="0"/>
                <a:cs typeface="Times New Roman" panose="02020603050405020304" pitchFamily="18" charset="0"/>
              </a:rPr>
              <a:t>else.</a:t>
            </a:r>
            <a:endParaRPr lang="en-IN"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b="1" u="sng" dirty="0" smtClean="0">
                <a:latin typeface="Times New Roman" panose="02020603050405020304" pitchFamily="18" charset="0"/>
                <a:cs typeface="Times New Roman" panose="02020603050405020304" pitchFamily="18" charset="0"/>
              </a:rPr>
              <a:t>Workers thought this meant a Marxist revolution, </a:t>
            </a:r>
            <a:r>
              <a:rPr lang="en-IN" b="1" dirty="0" smtClean="0">
                <a:latin typeface="Times New Roman" panose="02020603050405020304" pitchFamily="18" charset="0"/>
                <a:cs typeface="Times New Roman" panose="02020603050405020304" pitchFamily="18" charset="0"/>
              </a:rPr>
              <a:t>but they learnt that organization is key to success! They failed because they couldn’t coordinate and had no real message beyond some vague Marxist phrases. This attracted many to the </a:t>
            </a:r>
            <a:r>
              <a:rPr lang="en-IN" b="1" dirty="0" err="1" smtClean="0">
                <a:latin typeface="Times New Roman" panose="02020603050405020304" pitchFamily="18" charset="0"/>
                <a:cs typeface="Times New Roman" panose="02020603050405020304" pitchFamily="18" charset="0"/>
              </a:rPr>
              <a:t>bolsheviks</a:t>
            </a:r>
            <a:r>
              <a:rPr lang="en-IN" b="1" dirty="0" smtClean="0">
                <a:latin typeface="Times New Roman" panose="02020603050405020304" pitchFamily="18" charset="0"/>
                <a:cs typeface="Times New Roman" panose="02020603050405020304" pitchFamily="18" charset="0"/>
              </a:rPr>
              <a:t> (who at this point weren’t a major political force) but were a well organized group.</a:t>
            </a:r>
            <a:endParaRPr lang="en-IN"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The </a:t>
            </a:r>
            <a:r>
              <a:rPr lang="en-IN" b="1" u="sng" dirty="0" smtClean="0">
                <a:latin typeface="Times New Roman" panose="02020603050405020304" pitchFamily="18" charset="0"/>
                <a:cs typeface="Times New Roman" panose="02020603050405020304" pitchFamily="18" charset="0"/>
              </a:rPr>
              <a:t>peasants thought it meant a more benevolent </a:t>
            </a:r>
            <a:r>
              <a:rPr lang="en-IN" b="1" u="sng" dirty="0" err="1" smtClean="0">
                <a:latin typeface="Times New Roman" panose="02020603050405020304" pitchFamily="18" charset="0"/>
                <a:cs typeface="Times New Roman" panose="02020603050405020304" pitchFamily="18" charset="0"/>
              </a:rPr>
              <a:t>tzar</a:t>
            </a:r>
            <a:r>
              <a:rPr lang="en-IN" b="1" u="sng" dirty="0" smtClean="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But they learnt that they could no longer hope for relief and freedom from the </a:t>
            </a:r>
            <a:r>
              <a:rPr lang="en-IN" b="1" dirty="0" err="1" smtClean="0">
                <a:latin typeface="Times New Roman" panose="02020603050405020304" pitchFamily="18" charset="0"/>
                <a:cs typeface="Times New Roman" panose="02020603050405020304" pitchFamily="18" charset="0"/>
              </a:rPr>
              <a:t>tzar</a:t>
            </a:r>
            <a:r>
              <a:rPr lang="en-IN" b="1" dirty="0" smtClean="0">
                <a:latin typeface="Times New Roman" panose="02020603050405020304" pitchFamily="18" charset="0"/>
                <a:cs typeface="Times New Roman" panose="02020603050405020304" pitchFamily="18" charset="0"/>
              </a:rPr>
              <a:t>. Cossack raids and activists disappearing in the night radicalized the peasantry more towards the </a:t>
            </a:r>
            <a:r>
              <a:rPr lang="en-IN" b="1" u="sng" dirty="0" smtClean="0">
                <a:latin typeface="Times New Roman" panose="02020603050405020304" pitchFamily="18" charset="0"/>
                <a:cs typeface="Times New Roman" panose="02020603050405020304" pitchFamily="18" charset="0"/>
              </a:rPr>
              <a:t>left wing</a:t>
            </a:r>
            <a:r>
              <a:rPr lang="en-IN" b="1" dirty="0" smtClean="0">
                <a:latin typeface="Times New Roman" panose="02020603050405020304" pitchFamily="18" charset="0"/>
                <a:cs typeface="Times New Roman" panose="02020603050405020304" pitchFamily="18" charset="0"/>
              </a:rPr>
              <a:t>.</a:t>
            </a:r>
            <a:endParaRPr lang="en-IN"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The </a:t>
            </a:r>
            <a:r>
              <a:rPr lang="en-IN" b="1" u="sng" dirty="0" smtClean="0">
                <a:latin typeface="Times New Roman" panose="02020603050405020304" pitchFamily="18" charset="0"/>
                <a:cs typeface="Times New Roman" panose="02020603050405020304" pitchFamily="18" charset="0"/>
              </a:rPr>
              <a:t>liberals thought it meant democratic reform</a:t>
            </a:r>
            <a:r>
              <a:rPr lang="en-IN" b="1" dirty="0" smtClean="0">
                <a:latin typeface="Times New Roman" panose="02020603050405020304" pitchFamily="18" charset="0"/>
                <a:cs typeface="Times New Roman" panose="02020603050405020304" pitchFamily="18" charset="0"/>
              </a:rPr>
              <a:t>, but they learnt that they could work with the </a:t>
            </a:r>
            <a:r>
              <a:rPr lang="en-IN" b="1" dirty="0" err="1" smtClean="0">
                <a:latin typeface="Times New Roman" panose="02020603050405020304" pitchFamily="18" charset="0"/>
                <a:cs typeface="Times New Roman" panose="02020603050405020304" pitchFamily="18" charset="0"/>
              </a:rPr>
              <a:t>tzar</a:t>
            </a:r>
            <a:r>
              <a:rPr lang="en-IN" b="1" dirty="0" smtClean="0">
                <a:latin typeface="Times New Roman" panose="02020603050405020304" pitchFamily="18" charset="0"/>
                <a:cs typeface="Times New Roman" panose="02020603050405020304" pitchFamily="18" charset="0"/>
              </a:rPr>
              <a:t> and the aristocracy to some extent. This meant that by the Russian revolution of 1917, the liberals backed </a:t>
            </a:r>
            <a:r>
              <a:rPr lang="en-IN" b="1" u="sng" dirty="0" smtClean="0">
                <a:latin typeface="Times New Roman" panose="02020603050405020304" pitchFamily="18" charset="0"/>
                <a:cs typeface="Times New Roman" panose="02020603050405020304" pitchFamily="18" charset="0"/>
              </a:rPr>
              <a:t>right wing</a:t>
            </a:r>
            <a:r>
              <a:rPr lang="en-IN" b="1" dirty="0" smtClean="0">
                <a:latin typeface="Times New Roman" panose="02020603050405020304" pitchFamily="18" charset="0"/>
                <a:cs typeface="Times New Roman" panose="02020603050405020304" pitchFamily="18" charset="0"/>
              </a:rPr>
              <a:t> paramilitary groups and old </a:t>
            </a:r>
            <a:r>
              <a:rPr lang="en-IN" b="1" dirty="0" err="1" smtClean="0">
                <a:latin typeface="Times New Roman" panose="02020603050405020304" pitchFamily="18" charset="0"/>
                <a:cs typeface="Times New Roman" panose="02020603050405020304" pitchFamily="18" charset="0"/>
              </a:rPr>
              <a:t>tzarist</a:t>
            </a:r>
            <a:r>
              <a:rPr lang="en-IN" b="1" dirty="0" smtClean="0">
                <a:latin typeface="Times New Roman" panose="02020603050405020304" pitchFamily="18" charset="0"/>
                <a:cs typeface="Times New Roman" panose="02020603050405020304" pitchFamily="18" charset="0"/>
              </a:rPr>
              <a:t> officers.</a:t>
            </a:r>
            <a:endParaRPr lang="en-IN"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October Manifesto was issued by emperor Nicholas-II on 30th Oct, 1905. It marked the </a:t>
            </a:r>
            <a:r>
              <a:rPr lang="en-US" b="1" u="sng" dirty="0" smtClean="0">
                <a:latin typeface="Times New Roman" panose="02020603050405020304" pitchFamily="18" charset="0"/>
                <a:cs typeface="Times New Roman" panose="02020603050405020304" pitchFamily="18" charset="0"/>
              </a:rPr>
              <a:t>end of unlimited autocracy</a:t>
            </a:r>
            <a:r>
              <a:rPr lang="en-US" b="1" dirty="0" smtClean="0">
                <a:latin typeface="Times New Roman" panose="02020603050405020304" pitchFamily="18" charset="0"/>
                <a:cs typeface="Times New Roman" panose="02020603050405020304" pitchFamily="18" charset="0"/>
              </a:rPr>
              <a:t> in Russia and ushered in an era of </a:t>
            </a:r>
            <a:r>
              <a:rPr lang="en-US" b="1" u="sng" dirty="0" smtClean="0">
                <a:latin typeface="Times New Roman" panose="02020603050405020304" pitchFamily="18" charset="0"/>
                <a:cs typeface="Times New Roman" panose="02020603050405020304" pitchFamily="18" charset="0"/>
              </a:rPr>
              <a:t>constitutional monarchy</a:t>
            </a:r>
            <a:r>
              <a:rPr lang="en-US" b="1" dirty="0" smtClean="0">
                <a:latin typeface="Times New Roman" panose="02020603050405020304" pitchFamily="18" charset="0"/>
                <a:cs typeface="Times New Roman" panose="02020603050405020304" pitchFamily="18" charset="0"/>
              </a:rPr>
              <a:t>.</a:t>
            </a:r>
            <a:endParaRPr lang="en-IN"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The </a:t>
            </a:r>
            <a:r>
              <a:rPr lang="en-IN" b="1" dirty="0">
                <a:latin typeface="Times New Roman" panose="02020603050405020304" pitchFamily="18" charset="0"/>
                <a:cs typeface="Times New Roman" panose="02020603050405020304" pitchFamily="18" charset="0"/>
              </a:rPr>
              <a:t>largest result of the 1905 revolution was </a:t>
            </a:r>
            <a:r>
              <a:rPr lang="en-IN" b="1" u="sng" dirty="0">
                <a:latin typeface="Times New Roman" panose="02020603050405020304" pitchFamily="18" charset="0"/>
                <a:cs typeface="Times New Roman" panose="02020603050405020304" pitchFamily="18" charset="0"/>
              </a:rPr>
              <a:t>what everyone </a:t>
            </a:r>
            <a:r>
              <a:rPr lang="en-IN" b="1" u="sng" dirty="0" smtClean="0">
                <a:latin typeface="Times New Roman" panose="02020603050405020304" pitchFamily="18" charset="0"/>
                <a:cs typeface="Times New Roman" panose="02020603050405020304" pitchFamily="18" charset="0"/>
              </a:rPr>
              <a:t>learn</a:t>
            </a:r>
            <a:r>
              <a:rPr lang="en-US" altLang="en-IN" b="1" u="sng" dirty="0" smtClean="0">
                <a:latin typeface="Times New Roman" panose="02020603050405020304" pitchFamily="18" charset="0"/>
                <a:cs typeface="Times New Roman" panose="02020603050405020304" pitchFamily="18" charset="0"/>
              </a:rPr>
              <a:t>t</a:t>
            </a:r>
            <a:r>
              <a:rPr lang="en-IN" b="1" dirty="0" smtClean="0">
                <a:latin typeface="Times New Roman" panose="02020603050405020304" pitchFamily="18" charset="0"/>
                <a:cs typeface="Times New Roman" panose="02020603050405020304" pitchFamily="18" charset="0"/>
              </a:rPr>
              <a:t>.</a:t>
            </a:r>
            <a:endParaRPr lang="en-IN"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US" altLang="en-IN" b="1" dirty="0">
                <a:latin typeface="Times New Roman" panose="02020603050405020304" pitchFamily="18" charset="0"/>
                <a:cs typeface="Times New Roman" panose="02020603050405020304" pitchFamily="18" charset="0"/>
              </a:rPr>
              <a:t>Ironically, </a:t>
            </a:r>
            <a:r>
              <a:rPr lang="en-IN" b="1" dirty="0">
                <a:latin typeface="Times New Roman" panose="02020603050405020304" pitchFamily="18" charset="0"/>
                <a:cs typeface="Times New Roman" panose="02020603050405020304" pitchFamily="18" charset="0"/>
              </a:rPr>
              <a:t>the </a:t>
            </a:r>
            <a:r>
              <a:rPr lang="en-IN" b="1" dirty="0" err="1">
                <a:latin typeface="Times New Roman" panose="02020603050405020304" pitchFamily="18" charset="0"/>
                <a:cs typeface="Times New Roman" panose="02020603050405020304" pitchFamily="18" charset="0"/>
              </a:rPr>
              <a:t>tzar</a:t>
            </a:r>
            <a:r>
              <a:rPr lang="en-IN" b="1" dirty="0">
                <a:latin typeface="Times New Roman" panose="02020603050405020304" pitchFamily="18" charset="0"/>
                <a:cs typeface="Times New Roman" panose="02020603050405020304" pitchFamily="18" charset="0"/>
              </a:rPr>
              <a:t> learn</a:t>
            </a:r>
            <a:r>
              <a:rPr lang="en-US" altLang="en-IN" b="1" dirty="0">
                <a:latin typeface="Times New Roman" panose="02020603050405020304" pitchFamily="18" charset="0"/>
                <a:cs typeface="Times New Roman" panose="02020603050405020304" pitchFamily="18" charset="0"/>
              </a:rPr>
              <a:t>t</a:t>
            </a:r>
            <a:r>
              <a:rPr lang="en-IN" b="1" dirty="0">
                <a:latin typeface="Times New Roman" panose="02020603050405020304" pitchFamily="18" charset="0"/>
                <a:cs typeface="Times New Roman" panose="02020603050405020304" pitchFamily="18" charset="0"/>
              </a:rPr>
              <a:t> nothing.</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8149</Words>
  <Application>WPS Presentation</Application>
  <PresentationFormat>Widescreen</PresentationFormat>
  <Paragraphs>71</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Arial</vt:lpstr>
      <vt:lpstr>SimSun</vt:lpstr>
      <vt:lpstr>Wingdings</vt:lpstr>
      <vt:lpstr>Times New Roman</vt:lpstr>
      <vt:lpstr>Calibri</vt:lpstr>
      <vt:lpstr>Microsoft YaHei</vt:lpstr>
      <vt:lpstr>Arial Unicode MS</vt:lpstr>
      <vt:lpstr>Calibri Light</vt:lpstr>
      <vt:lpstr>Office Theme</vt:lpstr>
      <vt:lpstr>Russian Revolution of 1905</vt:lpstr>
      <vt:lpstr>Introduction</vt:lpstr>
      <vt:lpstr>Causes </vt:lpstr>
      <vt:lpstr>Causes Continued</vt:lpstr>
      <vt:lpstr>Causes Continued</vt:lpstr>
      <vt:lpstr>Causes Continued</vt:lpstr>
      <vt:lpstr>Causes Continued</vt:lpstr>
      <vt:lpstr>The Final Cause</vt:lpstr>
      <vt:lpstr>Results of the Revolution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Revolution of 1905</dc:title>
  <dc:creator>hp</dc:creator>
  <cp:lastModifiedBy>hp</cp:lastModifiedBy>
  <cp:revision>25</cp:revision>
  <dcterms:created xsi:type="dcterms:W3CDTF">2022-05-26T07:15:00Z</dcterms:created>
  <dcterms:modified xsi:type="dcterms:W3CDTF">2022-05-26T09:59:06Z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4D69998C97FD4C55875C89364562AC1E</vt:lpwstr>
  </property>
  <property fmtid="{D5CDD505-2E9C-101B-9397-08002B2CF9AE}" pid="3" name="KSOProductBuildVer">
    <vt:lpwstr>1033-11.2.0.11130</vt:lpwstr>
  </property>
</Properties>
</file>