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21-05-2022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21-05-2022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21-05-2022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21-05-2022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21-05-2022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21-05-2022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r>
              <a:rPr lang="en-IN" sz="3600" b="1" dirty="0" smtClean="0"/>
              <a:t>PROBLEMS IN THE MEASUREMENT OF NATIONAL INCOME AND PRODUCT</a:t>
            </a:r>
            <a:endParaRPr lang="en-IN" sz="3600" b="1" dirty="0" smtClean="0"/>
          </a:p>
          <a:p>
            <a:pPr algn="just"/>
            <a:r>
              <a:rPr lang="en-US" sz="3600" dirty="0" smtClean="0"/>
              <a:t>The exact estimation of national income and product involves several conceptual and practical problems or difficulties which are discussed below:</a:t>
            </a:r>
          </a:p>
          <a:p>
            <a:pPr algn="just"/>
            <a:r>
              <a:rPr lang="en-US" sz="3600" dirty="0" smtClean="0"/>
              <a:t>i) </a:t>
            </a:r>
            <a:r>
              <a:rPr lang="en-US" sz="3600" b="1" dirty="0" smtClean="0"/>
              <a:t>Meaning of nation</a:t>
            </a:r>
            <a:r>
              <a:rPr lang="en-US" sz="3600" dirty="0" smtClean="0"/>
              <a:t>: The most elementary problem concerns the meaning of nation. Nation does not signify the people residing within the political boundaries of a country. It includes those living, working and earning incomes in foreign income too. </a:t>
            </a:r>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pPr algn="just"/>
            <a:r>
              <a:rPr lang="en-US" sz="3600" dirty="0" smtClean="0"/>
              <a:t>ii) </a:t>
            </a:r>
            <a:r>
              <a:rPr lang="en-US" sz="3600" b="1" dirty="0" smtClean="0"/>
              <a:t>Choice of Method</a:t>
            </a:r>
            <a:r>
              <a:rPr lang="en-US" sz="3600" dirty="0" smtClean="0"/>
              <a:t>: Alternative methods are suggested for the measurement of national income and product. Each of the product, income and expenditure methods has its own characteristics and merits. </a:t>
            </a:r>
          </a:p>
          <a:p>
            <a:pPr algn="just"/>
            <a:r>
              <a:rPr lang="en-US" sz="3600" dirty="0" smtClean="0"/>
              <a:t>But none of them are perfect. Each has certain deficiencies. In view of them, it becomes difficult to select any one of them for computing </a:t>
            </a:r>
            <a:r>
              <a:rPr lang="en-US" sz="3600" dirty="0"/>
              <a:t>national income and product</a:t>
            </a:r>
            <a:r>
              <a:rPr lang="en-US" sz="3600" dirty="0" smtClean="0"/>
              <a:t>.</a:t>
            </a:r>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1454821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dirty="0" smtClean="0"/>
              <a:t>iii) </a:t>
            </a:r>
            <a:r>
              <a:rPr lang="en-US" sz="3600" b="1" dirty="0" smtClean="0"/>
              <a:t>Multiple counting</a:t>
            </a:r>
            <a:r>
              <a:rPr lang="en-US" sz="3600" dirty="0" smtClean="0"/>
              <a:t>: The most serious problem is that of double or multiple counting. If the same product at different stages of production is included in the national product, there will be over-estimation.</a:t>
            </a:r>
          </a:p>
          <a:p>
            <a:pPr algn="just"/>
            <a:r>
              <a:rPr lang="en-US" sz="3600" dirty="0" smtClean="0"/>
              <a:t>For example, the inclusion of the values of cotton, yarn and cloth or of wheat, flour and bread results in multiple counting.</a:t>
            </a:r>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41228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lnSpcReduction="10000"/>
          </a:bodyPr>
          <a:lstStyle/>
          <a:p>
            <a:pPr algn="just"/>
            <a:r>
              <a:rPr lang="en-US" sz="3600" dirty="0" smtClean="0"/>
              <a:t>iv) </a:t>
            </a:r>
            <a:r>
              <a:rPr lang="en-US" sz="3600" b="1" dirty="0" smtClean="0"/>
              <a:t>Problem related to service</a:t>
            </a:r>
            <a:r>
              <a:rPr lang="en-US" sz="3600" dirty="0" smtClean="0"/>
              <a:t>: Sometimes services are rendered out of love, affection or mercy. For instance, a nurse serves her ailing mother or a housewife does cooking or washing.</a:t>
            </a:r>
          </a:p>
          <a:p>
            <a:pPr algn="just"/>
            <a:r>
              <a:rPr lang="en-US" sz="3600" dirty="0" smtClean="0"/>
              <a:t>The question is raised whether these services are to be included or not. Generally, they are not included. Only those services which are in return of some monetary payment should alone be included.</a:t>
            </a:r>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293129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pPr algn="just"/>
            <a:r>
              <a:rPr lang="en-US" sz="3600" dirty="0" smtClean="0"/>
              <a:t>v) </a:t>
            </a:r>
            <a:r>
              <a:rPr lang="en-US" sz="3600" b="1" dirty="0" smtClean="0"/>
              <a:t>Transfer payments</a:t>
            </a:r>
            <a:r>
              <a:rPr lang="en-US" sz="3600" dirty="0" smtClean="0"/>
              <a:t>: The transfer payments such as pensions, unemployment compensation, sickness and accident benefits, etc.</a:t>
            </a:r>
          </a:p>
          <a:p>
            <a:pPr algn="just"/>
            <a:r>
              <a:rPr lang="en-US" sz="3600" dirty="0" smtClean="0"/>
              <a:t>These are the transactions in terms of money, yet these have to remain excluded. </a:t>
            </a:r>
          </a:p>
          <a:p>
            <a:pPr algn="just"/>
            <a:r>
              <a:rPr lang="en-US" sz="3600" dirty="0" smtClean="0"/>
              <a:t>Thus, transfer payments create inconsistency between the aggregate expenditure and the aggregate product.</a:t>
            </a:r>
          </a:p>
          <a:p>
            <a:pPr algn="just"/>
            <a:r>
              <a:rPr lang="en-US" sz="3600" dirty="0" smtClean="0"/>
              <a:t> </a:t>
            </a:r>
            <a:endParaRPr lang="en-IN" sz="3600" dirty="0" smtClean="0"/>
          </a:p>
          <a:p>
            <a:pPr algn="just"/>
            <a:endParaRPr lang="en-IN" dirty="0"/>
          </a:p>
          <a:p>
            <a:endParaRPr lang="en-IN" dirty="0"/>
          </a:p>
        </p:txBody>
      </p:sp>
    </p:spTree>
    <p:extLst>
      <p:ext uri="{BB962C8B-B14F-4D97-AF65-F5344CB8AC3E}">
        <p14:creationId xmlns:p14="http://schemas.microsoft.com/office/powerpoint/2010/main" val="178193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TotalTime>
  <Words>339</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7</cp:revision>
  <dcterms:created xsi:type="dcterms:W3CDTF">2022-05-04T13:13:15Z</dcterms:created>
  <dcterms:modified xsi:type="dcterms:W3CDTF">2022-05-21T09:52:14Z</dcterms:modified>
</cp:coreProperties>
</file>