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BASIC FEATURES OF JAINISM</a:t>
            </a:r>
            <a:endParaRPr lang="en-US" dirty="0"/>
          </a:p>
        </p:txBody>
      </p:sp>
      <p:sp>
        <p:nvSpPr>
          <p:cNvPr id="3" name="Subtitle 2"/>
          <p:cNvSpPr>
            <a:spLocks noGrp="1"/>
          </p:cNvSpPr>
          <p:nvPr>
            <p:ph type="subTitle" idx="1"/>
          </p:nvPr>
        </p:nvSpPr>
        <p:spPr/>
        <p:txBody>
          <a:bodyPr>
            <a:normAutofit lnSpcReduction="10000"/>
          </a:bodyPr>
          <a:lstStyle/>
          <a:p>
            <a:r>
              <a:rPr lang="en-US" b="1" dirty="0"/>
              <a:t>PRESENTED BY:- Debajit Hazarika</a:t>
            </a:r>
            <a:endParaRPr lang="en-US" dirty="0"/>
          </a:p>
          <a:p>
            <a:r>
              <a:rPr lang="en-US" b="1" dirty="0"/>
              <a:t>Assistant Professor, Silapathar College</a:t>
            </a:r>
            <a:endParaRPr lang="en-US" dirty="0"/>
          </a:p>
          <a:p>
            <a:r>
              <a:rPr lang="en-US" b="1" dirty="0"/>
              <a:t> </a:t>
            </a:r>
            <a:endParaRPr lang="en-US" dirty="0"/>
          </a:p>
        </p:txBody>
      </p:sp>
    </p:spTree>
    <p:extLst>
      <p:ext uri="{BB962C8B-B14F-4D97-AF65-F5344CB8AC3E}">
        <p14:creationId xmlns:p14="http://schemas.microsoft.com/office/powerpoint/2010/main" val="293830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dirty="0"/>
              <a:t>Jainism is a very old non-Vedic religion and some of its features go back to the times of Indus Valley Civilization. Like the Upanishads and Buddhism, Jainism was a </a:t>
            </a:r>
            <a:r>
              <a:rPr lang="en-US" dirty="0" err="1"/>
              <a:t>kshatriya</a:t>
            </a:r>
            <a:r>
              <a:rPr lang="en-US" dirty="0"/>
              <a:t> movement. It had its locus in a religion which was not yet touched by Brahmin cult. These regions East of </a:t>
            </a:r>
            <a:r>
              <a:rPr lang="en-US" i="1" dirty="0" err="1"/>
              <a:t>sadanira</a:t>
            </a:r>
            <a:r>
              <a:rPr lang="en-US" i="1" dirty="0"/>
              <a:t> (</a:t>
            </a:r>
            <a:r>
              <a:rPr lang="en-US" dirty="0"/>
              <a:t>modern </a:t>
            </a:r>
            <a:r>
              <a:rPr lang="en-US" dirty="0" err="1"/>
              <a:t>Gandaka</a:t>
            </a:r>
            <a:r>
              <a:rPr lang="en-US" dirty="0"/>
              <a:t>) were inhabited by non-Aryan tribes. Jainism was formerly allied to </a:t>
            </a:r>
            <a:r>
              <a:rPr lang="en-US" dirty="0" err="1"/>
              <a:t>Ajivikism</a:t>
            </a:r>
            <a:r>
              <a:rPr lang="en-US" dirty="0"/>
              <a:t>. It is said to have been help by a number of 24 </a:t>
            </a:r>
            <a:r>
              <a:rPr lang="en-US" dirty="0" err="1"/>
              <a:t>Tirthankaras</a:t>
            </a:r>
            <a:r>
              <a:rPr lang="en-US" dirty="0"/>
              <a:t> and Lord </a:t>
            </a:r>
            <a:r>
              <a:rPr lang="en-US" dirty="0" err="1"/>
              <a:t>Mahavira</a:t>
            </a:r>
            <a:r>
              <a:rPr lang="en-US" dirty="0"/>
              <a:t> (B.C. 599-527) the last and the most important </a:t>
            </a:r>
            <a:r>
              <a:rPr lang="en-US" dirty="0" err="1"/>
              <a:t>Tirthankara</a:t>
            </a:r>
            <a:r>
              <a:rPr lang="en-US" dirty="0"/>
              <a:t> belonged to the clan of </a:t>
            </a:r>
            <a:r>
              <a:rPr lang="en-US" dirty="0" err="1"/>
              <a:t>licchavis</a:t>
            </a:r>
            <a:r>
              <a:rPr lang="en-US" dirty="0"/>
              <a:t> of </a:t>
            </a:r>
            <a:r>
              <a:rPr lang="en-US" dirty="0" err="1"/>
              <a:t>Vaishali</a:t>
            </a:r>
            <a:r>
              <a:rPr lang="en-US" dirty="0"/>
              <a:t>. This </a:t>
            </a:r>
            <a:r>
              <a:rPr lang="en-US" dirty="0" err="1"/>
              <a:t>Vaishali</a:t>
            </a:r>
            <a:r>
              <a:rPr lang="en-US" dirty="0"/>
              <a:t> was a </a:t>
            </a:r>
            <a:r>
              <a:rPr lang="en-US" dirty="0" err="1"/>
              <a:t>janapada</a:t>
            </a:r>
            <a:r>
              <a:rPr lang="en-US" dirty="0"/>
              <a:t> or oligarchy and was later on destroyed by </a:t>
            </a:r>
            <a:r>
              <a:rPr lang="en-US" dirty="0" err="1"/>
              <a:t>Ajatashatru</a:t>
            </a:r>
            <a:r>
              <a:rPr lang="en-US" dirty="0"/>
              <a:t>.</a:t>
            </a:r>
          </a:p>
          <a:p>
            <a:r>
              <a:rPr lang="en-US" dirty="0"/>
              <a:t>	Jainism is not an offshoot of Vedic </a:t>
            </a:r>
            <a:r>
              <a:rPr lang="en-US" dirty="0" err="1"/>
              <a:t>Brahminism</a:t>
            </a:r>
            <a:r>
              <a:rPr lang="en-US" dirty="0"/>
              <a:t>. It belonged to the people who were essentially agriculturist, who valued bulls and cows. They therefore had simple living and could practice </a:t>
            </a:r>
            <a:r>
              <a:rPr lang="en-US" i="1" dirty="0"/>
              <a:t>ahimsa </a:t>
            </a:r>
            <a:r>
              <a:rPr lang="en-US" dirty="0"/>
              <a:t>and austerities. In contrast, the Vedic Aryans were essentially pastoral people and they were used to animal-sacrifice. Naturally the Aryan and non-Aryan people of India were always in conflict, and, so in their religious beliefs too they held opposite views. In the long run, the Vedic Aryans accepted all that was of importance in Jainism and Buddhism. The present Hinduism is a commingled stream of Aryan and non-Aryan cults. Keeping in mind the independent and parallel development of Jainism, we can proceed further.</a:t>
            </a:r>
            <a:br>
              <a:rPr lang="en-US" dirty="0"/>
            </a:br>
            <a:endParaRPr lang="en-US" dirty="0"/>
          </a:p>
        </p:txBody>
      </p:sp>
    </p:spTree>
    <p:extLst>
      <p:ext uri="{BB962C8B-B14F-4D97-AF65-F5344CB8AC3E}">
        <p14:creationId xmlns:p14="http://schemas.microsoft.com/office/powerpoint/2010/main" val="475328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Jainism is essentially a religion of </a:t>
            </a:r>
            <a:r>
              <a:rPr lang="en-US" dirty="0" err="1"/>
              <a:t>Tirthankaras</a:t>
            </a:r>
            <a:r>
              <a:rPr lang="en-US" dirty="0"/>
              <a:t>. Jainism has come from the word ‘</a:t>
            </a:r>
            <a:r>
              <a:rPr lang="en-US" dirty="0" err="1"/>
              <a:t>jain</a:t>
            </a:r>
            <a:r>
              <a:rPr lang="en-US" dirty="0"/>
              <a:t>’ which means the one who has conquered his passion. It essentially means the conquest of one’s own self in bondage. Again, a </a:t>
            </a:r>
            <a:r>
              <a:rPr lang="en-US" dirty="0" err="1"/>
              <a:t>Tirthankara</a:t>
            </a:r>
            <a:r>
              <a:rPr lang="en-US" dirty="0"/>
              <a:t> is one who has built a ford which takes one across the ocean of bondage and suffering. A </a:t>
            </a:r>
            <a:r>
              <a:rPr lang="en-US" dirty="0" err="1"/>
              <a:t>Tirthankara</a:t>
            </a:r>
            <a:r>
              <a:rPr lang="en-US" dirty="0"/>
              <a:t> his not only conquered himself, but has taught people, the way out of this ocean of suffering. These 24 </a:t>
            </a:r>
            <a:r>
              <a:rPr lang="en-US" dirty="0" err="1"/>
              <a:t>Tirthankaras</a:t>
            </a:r>
            <a:r>
              <a:rPr lang="en-US" dirty="0"/>
              <a:t> have been mentioned, namely, 1. </a:t>
            </a:r>
            <a:r>
              <a:rPr lang="en-US" dirty="0" err="1"/>
              <a:t>Rishabha</a:t>
            </a:r>
            <a:r>
              <a:rPr lang="en-US" dirty="0"/>
              <a:t>, 2. </a:t>
            </a:r>
            <a:r>
              <a:rPr lang="en-US" dirty="0" err="1"/>
              <a:t>Ajita</a:t>
            </a:r>
            <a:r>
              <a:rPr lang="en-US" dirty="0"/>
              <a:t>, 3. </a:t>
            </a:r>
            <a:r>
              <a:rPr lang="en-US" dirty="0" err="1"/>
              <a:t>Sambhava</a:t>
            </a:r>
            <a:r>
              <a:rPr lang="en-US" dirty="0"/>
              <a:t> 4. </a:t>
            </a:r>
            <a:r>
              <a:rPr lang="en-US" dirty="0" err="1"/>
              <a:t>Abhinandana</a:t>
            </a:r>
            <a:r>
              <a:rPr lang="en-US" dirty="0"/>
              <a:t>, 5. </a:t>
            </a:r>
            <a:r>
              <a:rPr lang="en-US" dirty="0" err="1"/>
              <a:t>Sumati</a:t>
            </a:r>
            <a:r>
              <a:rPr lang="en-US" dirty="0"/>
              <a:t>, 6. </a:t>
            </a:r>
            <a:r>
              <a:rPr lang="en-US" dirty="0" err="1"/>
              <a:t>Padmaprabha</a:t>
            </a:r>
            <a:r>
              <a:rPr lang="en-US" dirty="0"/>
              <a:t>, 7. </a:t>
            </a:r>
            <a:r>
              <a:rPr lang="en-US" dirty="0" err="1"/>
              <a:t>Syparshva</a:t>
            </a:r>
            <a:r>
              <a:rPr lang="en-US" dirty="0"/>
              <a:t> 8. </a:t>
            </a:r>
            <a:r>
              <a:rPr lang="en-US" dirty="0" err="1"/>
              <a:t>Chandraprabha</a:t>
            </a:r>
            <a:r>
              <a:rPr lang="en-US" dirty="0"/>
              <a:t>, 9. </a:t>
            </a:r>
            <a:r>
              <a:rPr lang="en-US" dirty="0" err="1"/>
              <a:t>Pushpadanta</a:t>
            </a:r>
            <a:r>
              <a:rPr lang="en-US" dirty="0"/>
              <a:t> or </a:t>
            </a:r>
            <a:r>
              <a:rPr lang="en-US" dirty="0" err="1"/>
              <a:t>Suvidhi</a:t>
            </a:r>
            <a:r>
              <a:rPr lang="en-US" dirty="0"/>
              <a:t>, 10. </a:t>
            </a:r>
            <a:r>
              <a:rPr lang="en-US" dirty="0" err="1"/>
              <a:t>Shitala</a:t>
            </a:r>
            <a:r>
              <a:rPr lang="en-US" dirty="0"/>
              <a:t>, 11. </a:t>
            </a:r>
            <a:r>
              <a:rPr lang="en-US" dirty="0" err="1"/>
              <a:t>Shreyamsa</a:t>
            </a:r>
            <a:r>
              <a:rPr lang="en-US" dirty="0"/>
              <a:t>, 12. </a:t>
            </a:r>
            <a:r>
              <a:rPr lang="en-US" dirty="0" err="1"/>
              <a:t>Vasupujya</a:t>
            </a:r>
            <a:r>
              <a:rPr lang="en-US" dirty="0"/>
              <a:t>, 13. </a:t>
            </a:r>
            <a:r>
              <a:rPr lang="en-US" dirty="0" err="1"/>
              <a:t>Vimala</a:t>
            </a:r>
            <a:r>
              <a:rPr lang="en-US" dirty="0"/>
              <a:t>, 14. </a:t>
            </a:r>
            <a:r>
              <a:rPr lang="en-US" dirty="0" err="1"/>
              <a:t>Ananta</a:t>
            </a:r>
            <a:r>
              <a:rPr lang="en-US" dirty="0"/>
              <a:t>, 15. Dharma, 16. Shanti, 17. </a:t>
            </a:r>
            <a:r>
              <a:rPr lang="en-US" dirty="0" err="1"/>
              <a:t>Kunthu</a:t>
            </a:r>
            <a:r>
              <a:rPr lang="en-US" dirty="0"/>
              <a:t>, 18. </a:t>
            </a:r>
            <a:r>
              <a:rPr lang="en-US" dirty="0" err="1"/>
              <a:t>Ara</a:t>
            </a:r>
            <a:r>
              <a:rPr lang="en-US" dirty="0"/>
              <a:t>, 19. Mali, 20. </a:t>
            </a:r>
            <a:r>
              <a:rPr lang="en-US" dirty="0" err="1"/>
              <a:t>Munisuvrata</a:t>
            </a:r>
            <a:r>
              <a:rPr lang="en-US" dirty="0"/>
              <a:t>, 21. </a:t>
            </a:r>
            <a:r>
              <a:rPr lang="en-US" dirty="0" err="1"/>
              <a:t>Nemi</a:t>
            </a:r>
            <a:r>
              <a:rPr lang="en-US" dirty="0"/>
              <a:t>, 22. </a:t>
            </a:r>
            <a:r>
              <a:rPr lang="en-US" dirty="0" err="1"/>
              <a:t>Nemi</a:t>
            </a:r>
            <a:r>
              <a:rPr lang="en-US" dirty="0"/>
              <a:t> or </a:t>
            </a:r>
            <a:r>
              <a:rPr lang="en-US" dirty="0" err="1"/>
              <a:t>Arishtanemi</a:t>
            </a:r>
            <a:r>
              <a:rPr lang="en-US" dirty="0"/>
              <a:t>, 23. </a:t>
            </a:r>
            <a:r>
              <a:rPr lang="en-US" dirty="0" err="1"/>
              <a:t>Parshanath</a:t>
            </a:r>
            <a:r>
              <a:rPr lang="en-US" dirty="0"/>
              <a:t>, 24. </a:t>
            </a:r>
            <a:r>
              <a:rPr lang="en-US" dirty="0" err="1"/>
              <a:t>Vardhamana</a:t>
            </a:r>
            <a:r>
              <a:rPr lang="en-US" dirty="0"/>
              <a:t> or </a:t>
            </a:r>
            <a:r>
              <a:rPr lang="en-US" dirty="0" err="1"/>
              <a:t>Mahavira</a:t>
            </a:r>
            <a:r>
              <a:rPr lang="en-US" dirty="0"/>
              <a:t>.</a:t>
            </a:r>
          </a:p>
          <a:p>
            <a:r>
              <a:rPr lang="en-US" dirty="0"/>
              <a:t>	</a:t>
            </a:r>
            <a:r>
              <a:rPr lang="en-US" dirty="0" err="1"/>
              <a:t>Rishabha</a:t>
            </a:r>
            <a:r>
              <a:rPr lang="en-US" dirty="0"/>
              <a:t> muni has been identified whit the image of an ascetic God on a seal amulet of Indus Valley Civilization. However, this cannot be </a:t>
            </a:r>
            <a:r>
              <a:rPr lang="en-US" dirty="0" err="1"/>
              <a:t>Rishabha</a:t>
            </a:r>
            <a:r>
              <a:rPr lang="en-US" dirty="0"/>
              <a:t> Muni as this God is linked whit </a:t>
            </a:r>
            <a:r>
              <a:rPr lang="en-US" i="1" dirty="0" err="1"/>
              <a:t>linga</a:t>
            </a:r>
            <a:r>
              <a:rPr lang="en-US" i="1" dirty="0"/>
              <a:t>-worship. </a:t>
            </a:r>
            <a:r>
              <a:rPr lang="en-US" dirty="0"/>
              <a:t>Excepting </a:t>
            </a:r>
            <a:r>
              <a:rPr lang="en-US" dirty="0" err="1"/>
              <a:t>Parshanath</a:t>
            </a:r>
            <a:r>
              <a:rPr lang="en-US" dirty="0"/>
              <a:t> and Lord </a:t>
            </a:r>
            <a:r>
              <a:rPr lang="en-US" dirty="0" err="1"/>
              <a:t>Mahavira</a:t>
            </a:r>
            <a:r>
              <a:rPr lang="en-US" dirty="0"/>
              <a:t>, other </a:t>
            </a:r>
            <a:r>
              <a:rPr lang="en-US" dirty="0" err="1"/>
              <a:t>tirthankaras</a:t>
            </a:r>
            <a:r>
              <a:rPr lang="en-US" dirty="0"/>
              <a:t> are more legendary figures than historical persons.</a:t>
            </a:r>
          </a:p>
        </p:txBody>
      </p:sp>
    </p:spTree>
    <p:extLst>
      <p:ext uri="{BB962C8B-B14F-4D97-AF65-F5344CB8AC3E}">
        <p14:creationId xmlns:p14="http://schemas.microsoft.com/office/powerpoint/2010/main" val="378870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OR SPECIAL FEATURES OF JAINISM</a:t>
            </a:r>
            <a:r>
              <a:rPr lang="en-US" dirty="0"/>
              <a:t/>
            </a:r>
            <a:br>
              <a:rPr lang="en-US" dirty="0"/>
            </a:br>
            <a:endParaRPr lang="en-US" b="1" dirty="0"/>
          </a:p>
        </p:txBody>
      </p:sp>
      <p:sp>
        <p:nvSpPr>
          <p:cNvPr id="3" name="Content Placeholder 2"/>
          <p:cNvSpPr>
            <a:spLocks noGrp="1"/>
          </p:cNvSpPr>
          <p:nvPr>
            <p:ph idx="1"/>
          </p:nvPr>
        </p:nvSpPr>
        <p:spPr/>
        <p:txBody>
          <a:bodyPr>
            <a:normAutofit lnSpcReduction="10000"/>
          </a:bodyPr>
          <a:lstStyle/>
          <a:p>
            <a:pPr lvl="0"/>
            <a:r>
              <a:rPr lang="en-US" dirty="0"/>
              <a:t>Jainism having its close association whit </a:t>
            </a:r>
            <a:r>
              <a:rPr lang="en-US" dirty="0" err="1"/>
              <a:t>Ajivikism</a:t>
            </a:r>
            <a:r>
              <a:rPr lang="en-US" dirty="0"/>
              <a:t> is the oldest non-Aryan religion of India.</a:t>
            </a:r>
          </a:p>
          <a:p>
            <a:pPr lvl="0"/>
            <a:r>
              <a:rPr lang="en-US" dirty="0"/>
              <a:t>It is non-Vedic in the sense that it does not recognize the Veda as its religious scripture,--dose not admit caste distinction, and, is opposed to the </a:t>
            </a:r>
            <a:r>
              <a:rPr lang="en-US" dirty="0" err="1"/>
              <a:t>Rgvedic</a:t>
            </a:r>
            <a:r>
              <a:rPr lang="en-US" dirty="0"/>
              <a:t> religion. It accepts </a:t>
            </a:r>
            <a:r>
              <a:rPr lang="en-US" i="1" dirty="0" err="1"/>
              <a:t>moksa</a:t>
            </a:r>
            <a:r>
              <a:rPr lang="en-US" dirty="0"/>
              <a:t> and not heavenly abode as the highest human end. It also accepts non-Veda Yoga and austerities as important means for securing liberation.</a:t>
            </a:r>
          </a:p>
          <a:p>
            <a:pPr lvl="0"/>
            <a:r>
              <a:rPr lang="en-US" dirty="0"/>
              <a:t>Unlike the </a:t>
            </a:r>
            <a:r>
              <a:rPr lang="en-US" dirty="0" err="1"/>
              <a:t>Rgvedic</a:t>
            </a:r>
            <a:r>
              <a:rPr lang="en-US" dirty="0"/>
              <a:t> principle, it accepts the four pillars of </a:t>
            </a:r>
            <a:r>
              <a:rPr lang="en-US" i="1" dirty="0"/>
              <a:t>karma-samsara-</a:t>
            </a:r>
            <a:r>
              <a:rPr lang="en-US" i="1" dirty="0" err="1"/>
              <a:t>jnana</a:t>
            </a:r>
            <a:r>
              <a:rPr lang="en-US" i="1" dirty="0"/>
              <a:t>-</a:t>
            </a:r>
            <a:r>
              <a:rPr lang="en-US" i="1" dirty="0" err="1"/>
              <a:t>mukti</a:t>
            </a:r>
            <a:r>
              <a:rPr lang="en-US" i="1" dirty="0"/>
              <a:t> </a:t>
            </a:r>
            <a:r>
              <a:rPr lang="en-US" dirty="0"/>
              <a:t>as its creed.</a:t>
            </a:r>
          </a:p>
          <a:p>
            <a:pPr lvl="0"/>
            <a:r>
              <a:rPr lang="en-US" dirty="0"/>
              <a:t>It is wholly atheistic, but intensely spiritual from of religion.</a:t>
            </a:r>
          </a:p>
          <a:p>
            <a:pPr lvl="0"/>
            <a:r>
              <a:rPr lang="en-US" dirty="0"/>
              <a:t>As there is no place for God in its system, so Jainism regards the world as eternal in its on-goings</a:t>
            </a:r>
            <a:r>
              <a:rPr lang="en-US" dirty="0" smtClean="0"/>
              <a:t>. </a:t>
            </a:r>
            <a:endParaRPr lang="en-US" dirty="0"/>
          </a:p>
          <a:p>
            <a:endParaRPr lang="en-US" dirty="0"/>
          </a:p>
        </p:txBody>
      </p:sp>
    </p:spTree>
    <p:extLst>
      <p:ext uri="{BB962C8B-B14F-4D97-AF65-F5344CB8AC3E}">
        <p14:creationId xmlns:p14="http://schemas.microsoft.com/office/powerpoint/2010/main" val="4168656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OR SPECIAL FEATURES OF JAINISM</a:t>
            </a:r>
            <a:endParaRPr lang="en-US" dirty="0"/>
          </a:p>
        </p:txBody>
      </p:sp>
      <p:sp>
        <p:nvSpPr>
          <p:cNvPr id="3" name="Content Placeholder 2"/>
          <p:cNvSpPr>
            <a:spLocks noGrp="1"/>
          </p:cNvSpPr>
          <p:nvPr>
            <p:ph idx="1"/>
          </p:nvPr>
        </p:nvSpPr>
        <p:spPr/>
        <p:txBody>
          <a:bodyPr/>
          <a:lstStyle/>
          <a:p>
            <a:pPr lvl="0"/>
            <a:r>
              <a:rPr lang="en-US" dirty="0"/>
              <a:t>Though Buddhism too accepts </a:t>
            </a:r>
            <a:r>
              <a:rPr lang="en-US" i="1" dirty="0"/>
              <a:t>ahimsa </a:t>
            </a:r>
            <a:r>
              <a:rPr lang="en-US" dirty="0"/>
              <a:t>as an important moral creed, yet </a:t>
            </a:r>
            <a:r>
              <a:rPr lang="en-US" i="1" dirty="0"/>
              <a:t>ahimsa </a:t>
            </a:r>
            <a:r>
              <a:rPr lang="en-US" dirty="0"/>
              <a:t>is the central teaching of Jainism (</a:t>
            </a:r>
            <a:r>
              <a:rPr lang="en-US" i="1" dirty="0"/>
              <a:t>ahimsa </a:t>
            </a:r>
            <a:r>
              <a:rPr lang="en-US" i="1" dirty="0" err="1"/>
              <a:t>parmo</a:t>
            </a:r>
            <a:r>
              <a:rPr lang="en-US" i="1" dirty="0"/>
              <a:t> </a:t>
            </a:r>
            <a:r>
              <a:rPr lang="en-US" i="1" dirty="0" err="1"/>
              <a:t>dharmah</a:t>
            </a:r>
            <a:r>
              <a:rPr lang="en-US" i="1" dirty="0"/>
              <a:t>) </a:t>
            </a:r>
            <a:r>
              <a:rPr lang="en-US" dirty="0"/>
              <a:t>and, accounts for the moral conduct of </a:t>
            </a:r>
            <a:r>
              <a:rPr lang="en-US" dirty="0" err="1"/>
              <a:t>jaina</a:t>
            </a:r>
            <a:r>
              <a:rPr lang="en-US" dirty="0"/>
              <a:t> seekers and Sadhus.</a:t>
            </a:r>
          </a:p>
          <a:p>
            <a:pPr lvl="0"/>
            <a:r>
              <a:rPr lang="en-US" dirty="0"/>
              <a:t>From the viewpoint of essence, Jainism is dualistic, for it admits the distinction between the two entities of </a:t>
            </a:r>
            <a:r>
              <a:rPr lang="en-US" i="1" dirty="0" err="1"/>
              <a:t>Jiva</a:t>
            </a:r>
            <a:r>
              <a:rPr lang="en-US" i="1" dirty="0"/>
              <a:t> </a:t>
            </a:r>
            <a:r>
              <a:rPr lang="en-US" dirty="0"/>
              <a:t>and </a:t>
            </a:r>
            <a:r>
              <a:rPr lang="en-US" i="1" dirty="0" err="1"/>
              <a:t>Ajiva</a:t>
            </a:r>
            <a:r>
              <a:rPr lang="en-US" i="1" dirty="0"/>
              <a:t>.</a:t>
            </a:r>
            <a:r>
              <a:rPr lang="en-US" dirty="0"/>
              <a:t> But from the viewpoint of number it accepts the plurality of spirits and of atoms.</a:t>
            </a:r>
          </a:p>
          <a:p>
            <a:pPr lvl="0"/>
            <a:r>
              <a:rPr lang="en-US" dirty="0"/>
              <a:t>In order to give a system to its plural ontology it takes resort to </a:t>
            </a:r>
            <a:r>
              <a:rPr lang="en-US" i="1" dirty="0" err="1"/>
              <a:t>anekantavada</a:t>
            </a:r>
            <a:r>
              <a:rPr lang="en-US" i="1" dirty="0"/>
              <a:t> </a:t>
            </a:r>
            <a:r>
              <a:rPr lang="en-US" dirty="0"/>
              <a:t>and </a:t>
            </a:r>
            <a:r>
              <a:rPr lang="en-US" i="1" dirty="0" err="1"/>
              <a:t>syadvada</a:t>
            </a:r>
            <a:r>
              <a:rPr lang="en-US" i="1" dirty="0"/>
              <a:t>.</a:t>
            </a:r>
            <a:endParaRPr lang="en-US" dirty="0"/>
          </a:p>
          <a:p>
            <a:pPr lvl="0"/>
            <a:r>
              <a:rPr lang="en-US" dirty="0" err="1"/>
              <a:t>Jaina</a:t>
            </a:r>
            <a:r>
              <a:rPr lang="en-US" dirty="0"/>
              <a:t> doctrine of soul is very distinctive, for it admits spatial dimension to it. Again, Jainism also admits that karmas are like subtle material objects that cling to the soul. This shows that Jainism has very primitive concept of soul.</a:t>
            </a:r>
          </a:p>
        </p:txBody>
      </p:sp>
    </p:spTree>
    <p:extLst>
      <p:ext uri="{BB962C8B-B14F-4D97-AF65-F5344CB8AC3E}">
        <p14:creationId xmlns:p14="http://schemas.microsoft.com/office/powerpoint/2010/main" val="144299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OR SPECIAL FEATURES OF JAINISM</a:t>
            </a:r>
            <a:endParaRPr lang="en-US" dirty="0"/>
          </a:p>
        </p:txBody>
      </p:sp>
      <p:sp>
        <p:nvSpPr>
          <p:cNvPr id="3" name="Content Placeholder 2"/>
          <p:cNvSpPr>
            <a:spLocks noGrp="1"/>
          </p:cNvSpPr>
          <p:nvPr>
            <p:ph idx="1"/>
          </p:nvPr>
        </p:nvSpPr>
        <p:spPr/>
        <p:txBody>
          <a:bodyPr>
            <a:normAutofit/>
          </a:bodyPr>
          <a:lstStyle/>
          <a:p>
            <a:pPr lvl="0"/>
            <a:r>
              <a:rPr lang="en-US" dirty="0"/>
              <a:t>Jainism, however, has a great deal of modern tone in the form of its rationalism. A </a:t>
            </a:r>
            <a:r>
              <a:rPr lang="en-US" dirty="0" err="1"/>
              <a:t>Jaina</a:t>
            </a:r>
            <a:r>
              <a:rPr lang="en-US" dirty="0"/>
              <a:t> thinker </a:t>
            </a:r>
            <a:r>
              <a:rPr lang="en-US" dirty="0" err="1"/>
              <a:t>Ratna</a:t>
            </a:r>
            <a:r>
              <a:rPr lang="en-US" dirty="0"/>
              <a:t> </a:t>
            </a:r>
            <a:r>
              <a:rPr lang="en-US" dirty="0" err="1"/>
              <a:t>Shekhara</a:t>
            </a:r>
            <a:r>
              <a:rPr lang="en-US" dirty="0"/>
              <a:t> in his book </a:t>
            </a:r>
            <a:r>
              <a:rPr lang="en-US" i="1" dirty="0" err="1"/>
              <a:t>Sambadha</a:t>
            </a:r>
            <a:r>
              <a:rPr lang="en-US" i="1" dirty="0"/>
              <a:t> </a:t>
            </a:r>
            <a:r>
              <a:rPr lang="en-US" i="1" dirty="0" err="1"/>
              <a:t>sattari</a:t>
            </a:r>
            <a:r>
              <a:rPr lang="en-US" i="1" dirty="0"/>
              <a:t> </a:t>
            </a:r>
            <a:r>
              <a:rPr lang="en-US" dirty="0"/>
              <a:t>states that each man can realize his own self-sameness of the soul by own efforts without reference to any supernatural agency.</a:t>
            </a:r>
          </a:p>
          <a:p>
            <a:pPr lvl="0"/>
            <a:r>
              <a:rPr lang="en-US" dirty="0"/>
              <a:t>Unlike Hinduism and very much like Buddhism, Jainism is associated with the historical figure (of Lord </a:t>
            </a:r>
            <a:r>
              <a:rPr lang="en-US" dirty="0" err="1"/>
              <a:t>Mahavira</a:t>
            </a:r>
            <a:r>
              <a:rPr lang="en-US" dirty="0"/>
              <a:t>), who might not have originated Jainism, but has given an authoritative seal to its principal tenets.</a:t>
            </a:r>
          </a:p>
          <a:p>
            <a:pPr lvl="0"/>
            <a:r>
              <a:rPr lang="en-US" dirty="0"/>
              <a:t>Not only Jainism has no place for cast, it has no place for either Buddhist Scripture or the </a:t>
            </a:r>
            <a:r>
              <a:rPr lang="en-US" dirty="0" err="1"/>
              <a:t>Rgveda</a:t>
            </a:r>
            <a:r>
              <a:rPr lang="en-US" dirty="0"/>
              <a:t> as its religious scripture. It has its own religious book.</a:t>
            </a:r>
          </a:p>
          <a:p>
            <a:pPr marL="0" indent="0">
              <a:buNone/>
            </a:pPr>
            <a:endParaRPr lang="en-US" dirty="0"/>
          </a:p>
        </p:txBody>
      </p:sp>
    </p:spTree>
    <p:extLst>
      <p:ext uri="{BB962C8B-B14F-4D97-AF65-F5344CB8AC3E}">
        <p14:creationId xmlns:p14="http://schemas.microsoft.com/office/powerpoint/2010/main" val="142240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buNone/>
            </a:pPr>
            <a:r>
              <a:rPr lang="en-US" smtClean="0"/>
              <a:t>          </a:t>
            </a:r>
            <a:r>
              <a:rPr lang="en-US" sz="8000" smtClean="0"/>
              <a:t>THANK   YOU</a:t>
            </a:r>
            <a:endParaRPr lang="en-US" sz="8000" dirty="0"/>
          </a:p>
        </p:txBody>
      </p:sp>
    </p:spTree>
    <p:extLst>
      <p:ext uri="{BB962C8B-B14F-4D97-AF65-F5344CB8AC3E}">
        <p14:creationId xmlns:p14="http://schemas.microsoft.com/office/powerpoint/2010/main" val="27719540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739</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BASIC FEATURES OF JAINISM</vt:lpstr>
      <vt:lpstr>INTRODUCTION</vt:lpstr>
      <vt:lpstr>INTRODUCTION</vt:lpstr>
      <vt:lpstr>BASIC OR SPECIAL FEATURES OF JAINISM </vt:lpstr>
      <vt:lpstr>BASIC OR SPECIAL FEATURES OF JAINISM</vt:lpstr>
      <vt:lpstr>BASIC OR SPECIAL FEATURES OF JAINISM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FEATURES OF JAINISM</dc:title>
  <dc:creator>AVITA</dc:creator>
  <cp:lastModifiedBy>AVITA</cp:lastModifiedBy>
  <cp:revision>1</cp:revision>
  <dcterms:created xsi:type="dcterms:W3CDTF">2022-05-23T04:29:22Z</dcterms:created>
  <dcterms:modified xsi:type="dcterms:W3CDTF">2022-05-23T04:38:25Z</dcterms:modified>
</cp:coreProperties>
</file>