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  <p:sldId id="257" r:id="rId3"/>
    <p:sldId id="258" r:id="rId4"/>
    <p:sldId id="259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86299-B41C-4163-A14C-E11F4A8EB93A}" type="datetimeFigureOut">
              <a:rPr lang="en-IN" smtClean="0"/>
              <a:t>08-05-2022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7DE4A-BA24-44E0-9111-DD3FF2DF96E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86299-B41C-4163-A14C-E11F4A8EB93A}" type="datetimeFigureOut">
              <a:rPr lang="en-IN" smtClean="0"/>
              <a:t>08-05-2022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7DE4A-BA24-44E0-9111-DD3FF2DF96E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86299-B41C-4163-A14C-E11F4A8EB93A}" type="datetimeFigureOut">
              <a:rPr lang="en-IN" smtClean="0"/>
              <a:t>08-05-2022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7DE4A-BA24-44E0-9111-DD3FF2DF96E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86299-B41C-4163-A14C-E11F4A8EB93A}" type="datetimeFigureOut">
              <a:rPr lang="en-IN" smtClean="0"/>
              <a:t>08-05-2022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7DE4A-BA24-44E0-9111-DD3FF2DF96E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86299-B41C-4163-A14C-E11F4A8EB93A}" type="datetimeFigureOut">
              <a:rPr lang="en-IN" smtClean="0"/>
              <a:t>08-05-2022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7DE4A-BA24-44E0-9111-DD3FF2DF96E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86299-B41C-4163-A14C-E11F4A8EB93A}" type="datetimeFigureOut">
              <a:rPr lang="en-IN" smtClean="0"/>
              <a:t>08-05-2022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7DE4A-BA24-44E0-9111-DD3FF2DF96E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86299-B41C-4163-A14C-E11F4A8EB93A}" type="datetimeFigureOut">
              <a:rPr lang="en-IN" smtClean="0"/>
              <a:t>08-05-2022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7DE4A-BA24-44E0-9111-DD3FF2DF96E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86299-B41C-4163-A14C-E11F4A8EB93A}" type="datetimeFigureOut">
              <a:rPr lang="en-IN" smtClean="0"/>
              <a:t>08-05-2022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7DE4A-BA24-44E0-9111-DD3FF2DF96E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86299-B41C-4163-A14C-E11F4A8EB93A}" type="datetimeFigureOut">
              <a:rPr lang="en-IN" smtClean="0"/>
              <a:t>08-05-2022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7DE4A-BA24-44E0-9111-DD3FF2DF96E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86299-B41C-4163-A14C-E11F4A8EB93A}" type="datetimeFigureOut">
              <a:rPr lang="en-IN" smtClean="0"/>
              <a:t>08-05-2022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7DE4A-BA24-44E0-9111-DD3FF2DF96E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86299-B41C-4163-A14C-E11F4A8EB93A}" type="datetimeFigureOut">
              <a:rPr lang="en-IN" smtClean="0"/>
              <a:t>08-05-2022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17DE4A-BA24-44E0-9111-DD3FF2DF96E4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D17DE4A-BA24-44E0-9111-DD3FF2DF96E4}" type="slidenum">
              <a:rPr lang="en-IN" smtClean="0"/>
              <a:t>‹#›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9A86299-B41C-4163-A14C-E11F4A8EB93A}" type="datetimeFigureOut">
              <a:rPr lang="en-IN" smtClean="0"/>
              <a:t>08-05-2022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Physiocracy</a:t>
            </a:r>
            <a:r>
              <a:rPr lang="en-US" dirty="0"/>
              <a:t>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3200" dirty="0" err="1" smtClean="0"/>
              <a:t>Physiocracy</a:t>
            </a:r>
            <a:r>
              <a:rPr lang="en-US" sz="3200" dirty="0" smtClean="0"/>
              <a:t> evolved as a revolt against </a:t>
            </a:r>
            <a:r>
              <a:rPr lang="en-US" sz="3200" dirty="0" err="1" smtClean="0"/>
              <a:t>Mercantalism</a:t>
            </a:r>
            <a:r>
              <a:rPr lang="en-US" sz="3200" dirty="0" smtClean="0"/>
              <a:t> in France during the 18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century. </a:t>
            </a:r>
            <a:endParaRPr lang="en-US" sz="3200" dirty="0"/>
          </a:p>
          <a:p>
            <a:pPr algn="just"/>
            <a:r>
              <a:rPr lang="en-US" sz="3200" dirty="0" smtClean="0"/>
              <a:t>They </a:t>
            </a:r>
            <a:r>
              <a:rPr lang="en-US" sz="3200" dirty="0"/>
              <a:t>are regarded as the founders of the science of political economy.</a:t>
            </a:r>
            <a:endParaRPr lang="en-US" sz="3200" dirty="0" smtClean="0"/>
          </a:p>
          <a:p>
            <a:pPr algn="just"/>
            <a:r>
              <a:rPr lang="en-US" sz="3200" b="1" dirty="0"/>
              <a:t>Francois Quesnay</a:t>
            </a:r>
            <a:r>
              <a:rPr lang="en-US" sz="3200" dirty="0"/>
              <a:t> ((1694-1774) </a:t>
            </a:r>
            <a:r>
              <a:rPr lang="en-US" sz="3200" dirty="0" smtClean="0"/>
              <a:t>may be considered as the chief representative </a:t>
            </a:r>
            <a:r>
              <a:rPr lang="en-US" sz="3200" dirty="0"/>
              <a:t>of </a:t>
            </a:r>
            <a:r>
              <a:rPr lang="en-US" sz="3200" dirty="0" err="1"/>
              <a:t>physiocracy</a:t>
            </a:r>
            <a:r>
              <a:rPr lang="en-US" sz="3200" dirty="0"/>
              <a:t>.</a:t>
            </a:r>
            <a:endParaRPr lang="en-US" sz="3200" dirty="0" smtClean="0"/>
          </a:p>
          <a:p>
            <a:pPr algn="just"/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261037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7620000" cy="5636096"/>
          </a:xfrm>
        </p:spPr>
        <p:txBody>
          <a:bodyPr/>
          <a:lstStyle/>
          <a:p>
            <a:pPr marL="114300" indent="0" algn="just">
              <a:buNone/>
            </a:pPr>
            <a:r>
              <a:rPr lang="en-US" sz="3200" dirty="0" smtClean="0"/>
              <a:t>Since the productive class (farmers) requires manufactures, it buys goods amounting 1 million francs from the sterile class. The remaining 2 million francs is paid to the proprietary class as rent to the landlords and taxes to the government.</a:t>
            </a:r>
          </a:p>
          <a:p>
            <a:pPr marL="114300" indent="0" algn="just">
              <a:buNone/>
            </a:pPr>
            <a:endParaRPr lang="en-US" sz="3200" dirty="0"/>
          </a:p>
          <a:p>
            <a:pPr marL="114300" indent="0" algn="just">
              <a:buNone/>
            </a:pPr>
            <a:r>
              <a:rPr lang="en-US" sz="3200" dirty="0" smtClean="0"/>
              <a:t>The proprietary class, which lives on </a:t>
            </a:r>
            <a:r>
              <a:rPr lang="en-US" sz="3200" dirty="0" smtClean="0"/>
              <a:t>these </a:t>
            </a:r>
            <a:r>
              <a:rPr lang="en-US" sz="3200" dirty="0" smtClean="0"/>
              <a:t>2 million francs, spends one million for food and another million for manufactures.</a:t>
            </a:r>
          </a:p>
          <a:p>
            <a:pPr marL="114300" indent="0" algn="just">
              <a:buNone/>
            </a:pP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364781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7620000" cy="5636096"/>
          </a:xfrm>
        </p:spPr>
        <p:txBody>
          <a:bodyPr/>
          <a:lstStyle/>
          <a:p>
            <a:pPr marL="114300" indent="0" algn="just">
              <a:buNone/>
            </a:pPr>
            <a:r>
              <a:rPr lang="en-US" sz="3200" dirty="0" smtClean="0"/>
              <a:t>It is seen that although the sterile class produces nothing, yet it receives 2 million francs – one million from the productive class and another million from the proprietary class.</a:t>
            </a:r>
          </a:p>
          <a:p>
            <a:pPr marL="114300" indent="0" algn="just">
              <a:buNone/>
            </a:pPr>
            <a:endParaRPr lang="en-US" sz="3200" dirty="0"/>
          </a:p>
          <a:p>
            <a:pPr marL="114300" indent="0" algn="just">
              <a:buNone/>
            </a:pPr>
            <a:r>
              <a:rPr lang="en-US" sz="3200" dirty="0" smtClean="0"/>
              <a:t>The sterile class spends these two millions for buying necessaries of life and the raw materials for industries from the productive class.</a:t>
            </a:r>
          </a:p>
          <a:p>
            <a:pPr marL="114300" indent="0" algn="just">
              <a:buNone/>
            </a:pP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422891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7620000" cy="5636096"/>
          </a:xfrm>
        </p:spPr>
        <p:txBody>
          <a:bodyPr>
            <a:normAutofit fontScale="92500"/>
          </a:bodyPr>
          <a:lstStyle/>
          <a:p>
            <a:pPr marL="114300" indent="0" algn="just">
              <a:buNone/>
            </a:pPr>
            <a:r>
              <a:rPr lang="en-US" sz="3200" dirty="0" smtClean="0"/>
              <a:t>Thus, the 2 million francs which came into the hands of the sterile class, return to their starting point, the agriculturists. In this way, the original 5 million francs are replaced in the hands of the productive class.</a:t>
            </a:r>
          </a:p>
          <a:p>
            <a:pPr marL="114300" indent="0" algn="just">
              <a:buNone/>
            </a:pPr>
            <a:endParaRPr lang="en-US" sz="3200" dirty="0" smtClean="0"/>
          </a:p>
          <a:p>
            <a:pPr marL="114300" indent="0" algn="just">
              <a:buNone/>
            </a:pPr>
            <a:r>
              <a:rPr lang="en-US" sz="3200" dirty="0" smtClean="0"/>
              <a:t>The cycle is complete. And the process goes on indefinitely.</a:t>
            </a:r>
          </a:p>
          <a:p>
            <a:pPr marL="114300" indent="0" algn="just">
              <a:buNone/>
            </a:pPr>
            <a:r>
              <a:rPr lang="en-US" sz="3200" dirty="0" smtClean="0"/>
              <a:t>Quesnay’s ‘Tableau </a:t>
            </a:r>
            <a:r>
              <a:rPr lang="en-US" sz="3200" dirty="0" err="1" smtClean="0"/>
              <a:t>Economique</a:t>
            </a:r>
            <a:r>
              <a:rPr lang="en-US" sz="3200" dirty="0" smtClean="0"/>
              <a:t>’ is regarded as the pioneering attempt at ‘National Income Analysis’ and ‘Mathematical Economics’.</a:t>
            </a:r>
          </a:p>
          <a:p>
            <a:pPr marL="114300" indent="0" algn="just">
              <a:buNone/>
            </a:pPr>
            <a:endParaRPr lang="en-US" sz="3200" dirty="0"/>
          </a:p>
          <a:p>
            <a:pPr marL="114300" indent="0" algn="just">
              <a:buNone/>
            </a:pPr>
            <a:endParaRPr lang="en-US" sz="3200" dirty="0" smtClean="0"/>
          </a:p>
          <a:p>
            <a:pPr marL="114300" indent="0" algn="just">
              <a:buNone/>
            </a:pP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56058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7620000" cy="5636096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endParaRPr lang="en-US" sz="3200" dirty="0" smtClean="0"/>
          </a:p>
          <a:p>
            <a:pPr marL="114300" indent="0" algn="just">
              <a:buNone/>
            </a:pPr>
            <a:endParaRPr lang="en-US" sz="3200" dirty="0" smtClean="0"/>
          </a:p>
          <a:p>
            <a:pPr marL="114300" indent="0" algn="just">
              <a:buNone/>
            </a:pPr>
            <a:r>
              <a:rPr lang="en-US" sz="3200" dirty="0" smtClean="0"/>
              <a:t>Quesnay’s ‘Tableau </a:t>
            </a:r>
            <a:r>
              <a:rPr lang="en-US" sz="3200" dirty="0" err="1" smtClean="0"/>
              <a:t>Economique</a:t>
            </a:r>
            <a:r>
              <a:rPr lang="en-US" sz="3200" dirty="0" smtClean="0"/>
              <a:t>’ is regarded as the pioneering attempt at ‘National Income Analysis’ and ‘Mathematical Economics’.</a:t>
            </a:r>
          </a:p>
          <a:p>
            <a:pPr marL="114300" indent="0" algn="just">
              <a:buNone/>
            </a:pPr>
            <a:endParaRPr lang="en-US" sz="3200" dirty="0"/>
          </a:p>
          <a:p>
            <a:pPr marL="114300" indent="0" algn="just">
              <a:buNone/>
            </a:pPr>
            <a:endParaRPr lang="en-US" sz="3200" dirty="0" smtClean="0"/>
          </a:p>
          <a:p>
            <a:pPr marL="114300" indent="0" algn="just">
              <a:buNone/>
            </a:pP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415120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7620000" cy="5636096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endParaRPr lang="en-US" sz="3200" dirty="0" smtClean="0"/>
          </a:p>
          <a:p>
            <a:pPr marL="114300" indent="0" algn="just">
              <a:buNone/>
            </a:pPr>
            <a:endParaRPr lang="en-US" sz="3200" dirty="0" smtClean="0"/>
          </a:p>
          <a:p>
            <a:pPr marL="114300" indent="0" algn="ctr">
              <a:buNone/>
            </a:pPr>
            <a:r>
              <a:rPr lang="en-US" sz="7200" b="1" dirty="0" smtClean="0">
                <a:latin typeface="Bernard MT Condensed" pitchFamily="18" charset="0"/>
              </a:rPr>
              <a:t>THANK</a:t>
            </a:r>
          </a:p>
          <a:p>
            <a:pPr marL="114300" indent="0" algn="ctr">
              <a:buNone/>
            </a:pPr>
            <a:r>
              <a:rPr lang="en-US" sz="7200" b="1" dirty="0" smtClean="0">
                <a:latin typeface="Bernard MT Condensed" pitchFamily="18" charset="0"/>
              </a:rPr>
              <a:t>YOU</a:t>
            </a:r>
          </a:p>
          <a:p>
            <a:pPr marL="114300" indent="0" algn="just">
              <a:buNone/>
            </a:pPr>
            <a:endParaRPr lang="en-US" sz="3200" dirty="0"/>
          </a:p>
          <a:p>
            <a:pPr marL="114300" indent="0" algn="just">
              <a:buNone/>
            </a:pPr>
            <a:endParaRPr lang="en-US" sz="3200" dirty="0" smtClean="0"/>
          </a:p>
          <a:p>
            <a:pPr marL="114300" indent="0" algn="just">
              <a:buNone/>
            </a:pP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421144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tenets </a:t>
            </a:r>
            <a:r>
              <a:rPr lang="en-US" dirty="0"/>
              <a:t>of </a:t>
            </a:r>
            <a:r>
              <a:rPr lang="en-US" dirty="0" err="1" smtClean="0"/>
              <a:t>Physiocracy</a:t>
            </a:r>
            <a:r>
              <a:rPr lang="en-US" dirty="0" smtClean="0"/>
              <a:t>: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3200" dirty="0"/>
              <a:t>1) </a:t>
            </a:r>
            <a:r>
              <a:rPr lang="en-US" sz="3200" b="1" dirty="0"/>
              <a:t>Natural Order</a:t>
            </a:r>
            <a:r>
              <a:rPr lang="en-US" sz="3200" dirty="0"/>
              <a:t>: </a:t>
            </a:r>
            <a:endParaRPr lang="en-IN" sz="3200" dirty="0"/>
          </a:p>
          <a:p>
            <a:pPr algn="just"/>
            <a:r>
              <a:rPr lang="en-US" sz="3200" dirty="0" err="1"/>
              <a:t>Physiocrats</a:t>
            </a:r>
            <a:r>
              <a:rPr lang="en-US" sz="3200" dirty="0"/>
              <a:t> believed that natural order is an ideal order given by God. </a:t>
            </a:r>
            <a:endParaRPr lang="en-US" sz="3200" dirty="0" smtClean="0"/>
          </a:p>
          <a:p>
            <a:pPr algn="just"/>
            <a:r>
              <a:rPr lang="en-US" sz="3200" dirty="0" smtClean="0"/>
              <a:t>It </a:t>
            </a:r>
            <a:r>
              <a:rPr lang="en-US" sz="3200" dirty="0"/>
              <a:t>means that a society which is governed by the law of nature is an ideal society</a:t>
            </a:r>
            <a:r>
              <a:rPr lang="en-US" sz="3200" dirty="0" smtClean="0"/>
              <a:t>.</a:t>
            </a:r>
          </a:p>
          <a:p>
            <a:pPr algn="just"/>
            <a:r>
              <a:rPr lang="en-US" sz="3200" dirty="0" smtClean="0"/>
              <a:t>The concept of natural order implied minimum interference in economic affairs by government.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341138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7620000" cy="5040560"/>
          </a:xfrm>
        </p:spPr>
        <p:txBody>
          <a:bodyPr/>
          <a:lstStyle/>
          <a:p>
            <a:r>
              <a:rPr lang="en-US" sz="3200" dirty="0" smtClean="0"/>
              <a:t>2) </a:t>
            </a:r>
            <a:r>
              <a:rPr lang="en-US" sz="3200" b="1" dirty="0" smtClean="0"/>
              <a:t>Laissez-faire</a:t>
            </a:r>
            <a:r>
              <a:rPr lang="en-US" sz="3200" dirty="0" smtClean="0"/>
              <a:t>: </a:t>
            </a:r>
            <a:endParaRPr lang="en-IN" sz="3200" dirty="0"/>
          </a:p>
          <a:p>
            <a:pPr algn="just"/>
            <a:r>
              <a:rPr lang="en-US" sz="3200" dirty="0" err="1"/>
              <a:t>Physiocrats</a:t>
            </a:r>
            <a:r>
              <a:rPr lang="en-US" sz="3200" dirty="0"/>
              <a:t> </a:t>
            </a:r>
            <a:r>
              <a:rPr lang="en-US" sz="3200" dirty="0" smtClean="0"/>
              <a:t>advocated “laissez-faire”. It means “let things alone, let them take their own course.”</a:t>
            </a:r>
            <a:endParaRPr lang="en-US" sz="3200" dirty="0"/>
          </a:p>
          <a:p>
            <a:pPr algn="just"/>
            <a:r>
              <a:rPr lang="en-US" sz="3200" dirty="0"/>
              <a:t>It means </a:t>
            </a:r>
            <a:r>
              <a:rPr lang="en-US" sz="3200" dirty="0" smtClean="0"/>
              <a:t>freedom of enterprise from government intervention.</a:t>
            </a:r>
            <a:endParaRPr lang="en-US" sz="3200" dirty="0"/>
          </a:p>
          <a:p>
            <a:pPr algn="just"/>
            <a:r>
              <a:rPr lang="en-US" sz="3200" dirty="0" smtClean="0"/>
              <a:t>According to this doctrine, the only function of government is to protect life, liberty and property. </a:t>
            </a:r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1635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7620000" cy="5636096"/>
          </a:xfrm>
        </p:spPr>
        <p:txBody>
          <a:bodyPr/>
          <a:lstStyle/>
          <a:p>
            <a:r>
              <a:rPr lang="en-US" sz="3200" dirty="0"/>
              <a:t>2) </a:t>
            </a:r>
            <a:r>
              <a:rPr lang="en-US" sz="3200" b="1" dirty="0" smtClean="0"/>
              <a:t>Net Product</a:t>
            </a:r>
            <a:r>
              <a:rPr lang="en-US" sz="3200" dirty="0" smtClean="0"/>
              <a:t>: </a:t>
            </a:r>
            <a:endParaRPr lang="en-IN" sz="3200" dirty="0"/>
          </a:p>
          <a:p>
            <a:pPr algn="just"/>
            <a:r>
              <a:rPr lang="en-US" sz="3200" dirty="0" err="1"/>
              <a:t>Physiocrats</a:t>
            </a:r>
            <a:r>
              <a:rPr lang="en-US" sz="3200" dirty="0"/>
              <a:t> </a:t>
            </a:r>
            <a:r>
              <a:rPr lang="en-US" sz="3200" dirty="0" smtClean="0"/>
              <a:t>considered agriculture alone as the productive occupation.</a:t>
            </a:r>
            <a:endParaRPr lang="en-US" sz="3200" dirty="0"/>
          </a:p>
          <a:p>
            <a:pPr algn="just"/>
            <a:r>
              <a:rPr lang="en-US" sz="3200" dirty="0" smtClean="0"/>
              <a:t>Industry, trade and professions were useful but sterile. They simply reproduced the value from one form to another.</a:t>
            </a:r>
            <a:endParaRPr lang="en-US" sz="3200" dirty="0"/>
          </a:p>
          <a:p>
            <a:pPr algn="just"/>
            <a:r>
              <a:rPr lang="en-US" sz="3200" dirty="0" smtClean="0"/>
              <a:t>Only agriculture was productive for it produced a surplus, a net product over and above the cost of production.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3089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7620000" cy="5636096"/>
          </a:xfrm>
        </p:spPr>
        <p:txBody>
          <a:bodyPr/>
          <a:lstStyle/>
          <a:p>
            <a:r>
              <a:rPr lang="en-US" sz="3200" dirty="0" smtClean="0"/>
              <a:t>3) </a:t>
            </a:r>
            <a:r>
              <a:rPr lang="en-US" sz="3200" b="1" dirty="0" smtClean="0"/>
              <a:t>Property</a:t>
            </a:r>
            <a:r>
              <a:rPr lang="en-US" sz="3200" dirty="0" smtClean="0"/>
              <a:t>: </a:t>
            </a:r>
            <a:endParaRPr lang="en-IN" sz="3200" dirty="0"/>
          </a:p>
          <a:p>
            <a:pPr algn="just"/>
            <a:r>
              <a:rPr lang="en-US" sz="3200" dirty="0" smtClean="0"/>
              <a:t>The </a:t>
            </a:r>
            <a:r>
              <a:rPr lang="en-US" sz="3200" dirty="0" err="1" smtClean="0"/>
              <a:t>physiocrats</a:t>
            </a:r>
            <a:r>
              <a:rPr lang="en-US" sz="3200" dirty="0" smtClean="0"/>
              <a:t> were  great believers in the institution of private property. </a:t>
            </a:r>
            <a:endParaRPr lang="en-US" sz="3200" dirty="0"/>
          </a:p>
          <a:p>
            <a:pPr algn="just"/>
            <a:r>
              <a:rPr lang="en-US" sz="3200" dirty="0" smtClean="0"/>
              <a:t>According to Quesnay, “The safety of private property is the real basis of the economic order of society.”</a:t>
            </a:r>
            <a:endParaRPr lang="en-US" sz="3200" dirty="0"/>
          </a:p>
          <a:p>
            <a:pPr algn="just"/>
            <a:r>
              <a:rPr lang="en-US" sz="3200" dirty="0" smtClean="0"/>
              <a:t>The state should protect the interest of the tenants and the agriculturists.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240688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7620000" cy="5636096"/>
          </a:xfrm>
        </p:spPr>
        <p:txBody>
          <a:bodyPr/>
          <a:lstStyle/>
          <a:p>
            <a:pPr marL="114300" indent="0" algn="just">
              <a:buNone/>
            </a:pPr>
            <a:r>
              <a:rPr lang="en-US" sz="3200" dirty="0" smtClean="0"/>
              <a:t>4) </a:t>
            </a:r>
            <a:r>
              <a:rPr lang="en-US" sz="3200" b="1" dirty="0" smtClean="0"/>
              <a:t>Circulation of Wealth</a:t>
            </a:r>
            <a:r>
              <a:rPr lang="en-US" sz="3200" dirty="0" smtClean="0"/>
              <a:t>:</a:t>
            </a:r>
          </a:p>
          <a:p>
            <a:pPr marL="114300" indent="0" algn="just">
              <a:buNone/>
            </a:pPr>
            <a:r>
              <a:rPr lang="en-US" sz="3200" dirty="0" smtClean="0"/>
              <a:t>Quesnay’s ‘Tableau </a:t>
            </a:r>
            <a:r>
              <a:rPr lang="en-US" sz="3200" dirty="0" err="1" smtClean="0"/>
              <a:t>Economique</a:t>
            </a:r>
            <a:r>
              <a:rPr lang="en-US" sz="3200" dirty="0" smtClean="0"/>
              <a:t>’ explained the circulation of wealth. He divided the society into 3 (three) classes:</a:t>
            </a:r>
          </a:p>
          <a:p>
            <a:pPr marL="114300" indent="0" algn="just">
              <a:buNone/>
            </a:pPr>
            <a:endParaRPr lang="en-US" sz="3200" dirty="0" smtClean="0"/>
          </a:p>
          <a:p>
            <a:pPr marL="114300" indent="0" algn="just">
              <a:buNone/>
            </a:pPr>
            <a:r>
              <a:rPr lang="en-US" sz="3200" b="1" dirty="0" smtClean="0"/>
              <a:t>a) The Productive Class</a:t>
            </a:r>
            <a:r>
              <a:rPr lang="en-US" sz="3200" dirty="0" smtClean="0"/>
              <a:t>:</a:t>
            </a:r>
          </a:p>
          <a:p>
            <a:pPr marL="114300" indent="0" algn="just">
              <a:buNone/>
            </a:pPr>
            <a:r>
              <a:rPr lang="en-US" sz="3200" dirty="0" smtClean="0"/>
              <a:t>It consisted of farmers who paid rent to the landlords.</a:t>
            </a:r>
          </a:p>
          <a:p>
            <a:pPr marL="114300" indent="0" algn="just">
              <a:buNone/>
            </a:pP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164870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7620000" cy="5636096"/>
          </a:xfrm>
        </p:spPr>
        <p:txBody>
          <a:bodyPr/>
          <a:lstStyle/>
          <a:p>
            <a:pPr marL="114300" indent="0" algn="just">
              <a:buNone/>
            </a:pPr>
            <a:r>
              <a:rPr lang="en-US" sz="3200" b="1" dirty="0" smtClean="0"/>
              <a:t>b) The Proprietary Class</a:t>
            </a:r>
            <a:r>
              <a:rPr lang="en-US" sz="3200" dirty="0" smtClean="0"/>
              <a:t>:</a:t>
            </a:r>
          </a:p>
          <a:p>
            <a:pPr marL="114300" indent="0" algn="just">
              <a:buNone/>
            </a:pPr>
            <a:r>
              <a:rPr lang="en-US" sz="3200" dirty="0" smtClean="0"/>
              <a:t>It consisted of the class of proprietors which included the landlords and the King.</a:t>
            </a:r>
          </a:p>
          <a:p>
            <a:pPr marL="114300" indent="0" algn="just">
              <a:buNone/>
            </a:pPr>
            <a:endParaRPr lang="en-US" sz="3200" dirty="0"/>
          </a:p>
          <a:p>
            <a:pPr marL="114300" indent="0" algn="just">
              <a:buNone/>
            </a:pPr>
            <a:r>
              <a:rPr lang="en-US" sz="3200" b="1" dirty="0" smtClean="0"/>
              <a:t>c) The Sterile Class</a:t>
            </a:r>
            <a:r>
              <a:rPr lang="en-US" sz="3200" dirty="0" smtClean="0"/>
              <a:t>:</a:t>
            </a:r>
          </a:p>
          <a:p>
            <a:pPr marL="114300" indent="0" algn="just">
              <a:buNone/>
            </a:pPr>
            <a:r>
              <a:rPr lang="en-US" sz="3200" dirty="0" smtClean="0"/>
              <a:t>Merchants, traders, artisans, professionals formed part of this class. </a:t>
            </a:r>
            <a:r>
              <a:rPr lang="en-US" sz="3200" dirty="0" err="1" smtClean="0"/>
              <a:t>Physiocrats</a:t>
            </a:r>
            <a:r>
              <a:rPr lang="en-US" sz="3200" dirty="0" smtClean="0"/>
              <a:t> considered them sterile since they did not produce any net product.</a:t>
            </a:r>
          </a:p>
          <a:p>
            <a:pPr marL="114300" indent="0" algn="just">
              <a:buNone/>
            </a:pP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136476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7620000" cy="5636096"/>
          </a:xfrm>
        </p:spPr>
        <p:txBody>
          <a:bodyPr/>
          <a:lstStyle/>
          <a:p>
            <a:pPr marL="114300" indent="0" algn="just">
              <a:buNone/>
            </a:pPr>
            <a:r>
              <a:rPr lang="en-US" sz="3200" dirty="0" smtClean="0"/>
              <a:t>After classifying the society into the above three classes, Quesnay traced the circulation of income among these three classes in the following manner:</a:t>
            </a:r>
          </a:p>
          <a:p>
            <a:pPr marL="114300" indent="0" algn="just">
              <a:buNone/>
            </a:pPr>
            <a:endParaRPr lang="en-US" sz="3200" dirty="0"/>
          </a:p>
          <a:p>
            <a:pPr marL="114300" indent="0" algn="just">
              <a:buNone/>
            </a:pPr>
            <a:r>
              <a:rPr lang="en-US" sz="3200" dirty="0" smtClean="0"/>
              <a:t>All wealth is produced by the farmers, i.e. the productive class. Let us suppose that the value of total production in any one year is 5 million francs. </a:t>
            </a:r>
          </a:p>
          <a:p>
            <a:pPr marL="114300" indent="0" algn="just">
              <a:buNone/>
            </a:pP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402014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7620000" cy="5636096"/>
          </a:xfrm>
        </p:spPr>
        <p:txBody>
          <a:bodyPr/>
          <a:lstStyle/>
          <a:p>
            <a:pPr marL="114300" indent="0" algn="just">
              <a:buNone/>
            </a:pPr>
            <a:r>
              <a:rPr lang="en-US" sz="3200" dirty="0" smtClean="0"/>
              <a:t>Of this the productive class (farmers) </a:t>
            </a:r>
            <a:r>
              <a:rPr lang="en-US" sz="3200" dirty="0" smtClean="0"/>
              <a:t>requires </a:t>
            </a:r>
            <a:r>
              <a:rPr lang="en-US" sz="3200" dirty="0" smtClean="0"/>
              <a:t>2 million francs for their maintenance. </a:t>
            </a:r>
            <a:r>
              <a:rPr lang="en-US" sz="3200" dirty="0" smtClean="0"/>
              <a:t>These </a:t>
            </a:r>
            <a:r>
              <a:rPr lang="en-US" sz="3200" dirty="0" smtClean="0"/>
              <a:t>2 million francs shall not circulate.</a:t>
            </a:r>
          </a:p>
          <a:p>
            <a:pPr marL="114300" indent="0" algn="just">
              <a:buNone/>
            </a:pPr>
            <a:endParaRPr lang="en-US" sz="3200" dirty="0"/>
          </a:p>
          <a:p>
            <a:pPr marL="114300" indent="0" algn="just">
              <a:buNone/>
            </a:pPr>
            <a:r>
              <a:rPr lang="en-US" sz="3200" dirty="0" smtClean="0"/>
              <a:t>The remaining 3 million francs will be distributed in the following manner:</a:t>
            </a:r>
          </a:p>
          <a:p>
            <a:pPr marL="114300" indent="0" algn="just">
              <a:buNone/>
            </a:pP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298849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230</TotalTime>
  <Words>672</Words>
  <Application>Microsoft Office PowerPoint</Application>
  <PresentationFormat>On-screen Show (4:3)</PresentationFormat>
  <Paragraphs>57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Adjacency</vt:lpstr>
      <vt:lpstr>Physiocracy:</vt:lpstr>
      <vt:lpstr>Basic tenets of Physiocracy: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Physiocracy</dc:title>
  <dc:creator>Leela Ram Newar</dc:creator>
  <cp:lastModifiedBy>Leela Ram Newar</cp:lastModifiedBy>
  <cp:revision>27</cp:revision>
  <dcterms:created xsi:type="dcterms:W3CDTF">2022-04-25T14:57:29Z</dcterms:created>
  <dcterms:modified xsi:type="dcterms:W3CDTF">2022-05-08T15:47:20Z</dcterms:modified>
</cp:coreProperties>
</file>