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Lst>
  <p:sldIdLst>
    <p:sldId id="256"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73A87E-B478-4B47-871C-C149B74F1858}"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873A87E-B478-4B47-871C-C149B74F1858}"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6873A87E-B478-4B47-871C-C149B74F185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6873A87E-B478-4B47-871C-C149B74F185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6873A87E-B478-4B47-871C-C149B74F1858}"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6873A87E-B478-4B47-871C-C149B74F1858}"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6873A87E-B478-4B47-871C-C149B74F1858}"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6873A87E-B478-4B47-871C-C149B74F1858}"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3A87E-B478-4B47-871C-C149B74F18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73A87E-B478-4B47-871C-C149B74F1858}"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2059EF2-3667-4FD4-8B28-05C6ACAFC264}" type="datetimeFigureOut">
              <a:rPr lang="en-US" smtClean="0"/>
              <a:pPr/>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3A87E-B478-4B47-871C-C149B74F1858}"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873A87E-B478-4B47-871C-C149B74F1858}"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6873A87E-B478-4B47-871C-C149B74F18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873A87E-B478-4B47-871C-C149B74F18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873A87E-B478-4B47-871C-C149B74F1858}"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2059EF2-3667-4FD4-8B28-05C6ACAFC264}" type="datetimeFigureOut">
              <a:rPr lang="en-US" smtClean="0"/>
              <a:pPr/>
              <a:t>5/4/2022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873A87E-B478-4B47-871C-C149B74F1858}"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2059EF2-3667-4FD4-8B28-05C6ACAFC264}" type="datetimeFigureOut">
              <a:rPr lang="en-US" smtClean="0"/>
              <a:pPr/>
              <a:t>5/4/2022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2059EF2-3667-4FD4-8B28-05C6ACAFC264}" type="datetimeFigureOut">
              <a:rPr lang="en-US" smtClean="0"/>
              <a:pPr/>
              <a:t>5/4/2022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873A87E-B478-4B47-871C-C149B74F1858}"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2059EF2-3667-4FD4-8B28-05C6ACAFC264}" type="datetimeFigureOut">
              <a:rPr lang="en-US" smtClean="0"/>
              <a:pPr/>
              <a:t>5/4/2022</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873A87E-B478-4B47-871C-C149B74F1858}"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4876800"/>
            <a:ext cx="5791200" cy="1524000"/>
          </a:xfrm>
        </p:spPr>
        <p:txBody>
          <a:bodyPr>
            <a:normAutofit/>
          </a:bodyPr>
          <a:lstStyle/>
          <a:p>
            <a:pPr algn="r"/>
            <a:r>
              <a:rPr lang="en-US" sz="1800" u="sng" dirty="0" smtClean="0"/>
              <a:t>Presented by</a:t>
            </a:r>
            <a:r>
              <a:rPr lang="en-US" sz="1800" dirty="0" smtClean="0"/>
              <a:t>: </a:t>
            </a:r>
          </a:p>
          <a:p>
            <a:pPr algn="r"/>
            <a:r>
              <a:rPr lang="en-US" sz="1800" dirty="0" smtClean="0"/>
              <a:t>Debajit Hazarika</a:t>
            </a:r>
          </a:p>
          <a:p>
            <a:pPr algn="r"/>
            <a:r>
              <a:rPr lang="en-US" sz="1800" dirty="0" smtClean="0"/>
              <a:t>Department of Philosophy</a:t>
            </a:r>
          </a:p>
          <a:p>
            <a:pPr algn="r"/>
            <a:endParaRPr lang="en-US" sz="1800" dirty="0"/>
          </a:p>
        </p:txBody>
      </p:sp>
      <p:sp>
        <p:nvSpPr>
          <p:cNvPr id="2" name="Title 1"/>
          <p:cNvSpPr>
            <a:spLocks noGrp="1"/>
          </p:cNvSpPr>
          <p:nvPr>
            <p:ph type="ctrTitle"/>
          </p:nvPr>
        </p:nvSpPr>
        <p:spPr>
          <a:xfrm>
            <a:off x="685800" y="381000"/>
            <a:ext cx="7772400" cy="1295400"/>
          </a:xfrm>
        </p:spPr>
        <p:txBody>
          <a:bodyPr>
            <a:normAutofit fontScale="90000"/>
          </a:bodyPr>
          <a:lstStyle/>
          <a:p>
            <a:r>
              <a:rPr lang="en-US" b="1" dirty="0" smtClean="0"/>
              <a:t> Topic </a:t>
            </a:r>
            <a:r>
              <a:rPr lang="en-US" b="1" smtClean="0"/>
              <a:t>:Distinction </a:t>
            </a:r>
            <a:r>
              <a:rPr lang="en-US" b="1" dirty="0" smtClean="0"/>
              <a:t>between Modern and Traditional Logic</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i="1" dirty="0" smtClean="0">
                <a:solidFill>
                  <a:srgbClr val="00B0F0"/>
                </a:solidFill>
              </a:rPr>
              <a:t>THANK YOU </a:t>
            </a:r>
            <a:endParaRPr lang="en-US" sz="9600" i="1"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chemeClr val="tx1"/>
                </a:solidFill>
              </a:rPr>
              <a:t>INTRODUCTION</a:t>
            </a:r>
            <a:endParaRPr lang="en-US" b="1" u="sng" dirty="0">
              <a:solidFill>
                <a:schemeClr val="tx1"/>
              </a:solidFill>
            </a:endParaRPr>
          </a:p>
        </p:txBody>
      </p:sp>
      <p:sp>
        <p:nvSpPr>
          <p:cNvPr id="3" name="Rectangle 2"/>
          <p:cNvSpPr/>
          <p:nvPr/>
        </p:nvSpPr>
        <p:spPr>
          <a:xfrm>
            <a:off x="457200" y="1371600"/>
            <a:ext cx="8153400" cy="4955203"/>
          </a:xfrm>
          <a:prstGeom prst="rect">
            <a:avLst/>
          </a:prstGeom>
        </p:spPr>
        <p:txBody>
          <a:bodyPr wrap="square">
            <a:spAutoFit/>
          </a:bodyPr>
          <a:lstStyle/>
          <a:p>
            <a:pPr>
              <a:buFont typeface="Wingdings" pitchFamily="2" charset="2"/>
              <a:buChar char="Ø"/>
            </a:pPr>
            <a:r>
              <a:rPr lang="en-US" sz="2600" dirty="0" smtClean="0"/>
              <a:t> From the etymological point of view logic is the science of thought as expressed in language. All our thinking expressed in language, but logic doesn’t deal with all our thinking, only with reasoning.</a:t>
            </a:r>
          </a:p>
          <a:p>
            <a:pPr>
              <a:buFont typeface="Wingdings" pitchFamily="2" charset="2"/>
              <a:buChar char="Ø"/>
            </a:pPr>
            <a:r>
              <a:rPr lang="en-US" sz="2600" dirty="0" smtClean="0"/>
              <a:t> We can understand  the  concept of logic, by means  of I.M. Copy’s view point: “Logic is the study of the methods and principles used to distinguish correct (good) from incorrect(bad) reasoning. </a:t>
            </a:r>
          </a:p>
          <a:p>
            <a:r>
              <a:rPr lang="en-US" sz="2600" dirty="0"/>
              <a:t>	</a:t>
            </a:r>
            <a:r>
              <a:rPr lang="en-US" sz="2600" dirty="0" smtClean="0"/>
              <a:t>So, logic is a normative study, which formulates certain principles of correct reasoning.</a:t>
            </a:r>
          </a:p>
          <a:p>
            <a:r>
              <a:rPr lang="en-US" sz="2800" dirty="0"/>
              <a:t>	</a:t>
            </a:r>
            <a:endParaRPr lang="en-US" sz="2800" dirty="0" smtClean="0"/>
          </a:p>
          <a:p>
            <a:r>
              <a:rPr lang="en-US" sz="28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1"/>
                </a:solidFill>
              </a:rPr>
              <a:t>A BRIEF CONCEPT OF TRADITIONAL AND MODERN LOGIC: </a:t>
            </a:r>
            <a:endParaRPr lang="en-US" sz="2400" b="1" dirty="0">
              <a:solidFill>
                <a:schemeClr val="tx1"/>
              </a:solidFill>
            </a:endParaRPr>
          </a:p>
        </p:txBody>
      </p:sp>
      <p:sp>
        <p:nvSpPr>
          <p:cNvPr id="3" name="Content Placeholder 2"/>
          <p:cNvSpPr>
            <a:spLocks noGrp="1"/>
          </p:cNvSpPr>
          <p:nvPr>
            <p:ph sz="quarter" idx="1"/>
          </p:nvPr>
        </p:nvSpPr>
        <p:spPr/>
        <p:txBody>
          <a:bodyPr>
            <a:normAutofit fontScale="85000" lnSpcReduction="20000"/>
          </a:bodyPr>
          <a:lstStyle/>
          <a:p>
            <a:pPr>
              <a:buFont typeface="Wingdings" pitchFamily="2" charset="2"/>
              <a:buChar char="v"/>
            </a:pPr>
            <a:r>
              <a:rPr lang="en-US" dirty="0" smtClean="0"/>
              <a:t>By means of </a:t>
            </a:r>
            <a:r>
              <a:rPr lang="en-US" b="1" dirty="0" smtClean="0"/>
              <a:t>Traditional logic, </a:t>
            </a:r>
            <a:r>
              <a:rPr lang="en-US" dirty="0" smtClean="0"/>
              <a:t>we mean the system of logic founded by the famous Greek philosopher Aristotle(384 to 322 B.C.). This system is known as also Aristotelian logic and classical logic. It was less limited to the type of syllogistic reasoning. It demands further improvement and development of logic.</a:t>
            </a:r>
          </a:p>
          <a:p>
            <a:pPr>
              <a:buFont typeface="Wingdings" pitchFamily="2" charset="2"/>
              <a:buChar char="v"/>
            </a:pPr>
            <a:r>
              <a:rPr lang="en-US" b="1" dirty="0" smtClean="0"/>
              <a:t>Modern logic </a:t>
            </a:r>
            <a:r>
              <a:rPr lang="en-US" dirty="0" smtClean="0"/>
              <a:t>is a   later phase in the development of logic. By the mathematical methods, principles and techniques the pioneers of modern logic develop this phase. Modern logic is known as symbolic logic, where symbols are used in a wide sense for expressing, formulating and verify the Arguments and to determine their value in a better and easier way. Pioneers of modern logic were G.W. von Leibnitz, Augustus de Morgan, W.S. Jevons, John Venn, C.S. Peirce, Gotlob Frege ,George Boole, Bertrand Russell, Whitehead,Quine  etc.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Traditional logic</a:t>
            </a:r>
            <a:endParaRPr lang="en-US" dirty="0"/>
          </a:p>
        </p:txBody>
      </p:sp>
      <p:sp>
        <p:nvSpPr>
          <p:cNvPr id="5" name="Text Placeholder 4"/>
          <p:cNvSpPr>
            <a:spLocks noGrp="1"/>
          </p:cNvSpPr>
          <p:nvPr>
            <p:ph type="body" sz="half" idx="3"/>
          </p:nvPr>
        </p:nvSpPr>
        <p:spPr/>
        <p:txBody>
          <a:bodyPr/>
          <a:lstStyle/>
          <a:p>
            <a:r>
              <a:rPr lang="en-US" dirty="0" smtClean="0"/>
              <a:t>Modern logic</a:t>
            </a:r>
            <a:endParaRPr lang="en-US" dirty="0"/>
          </a:p>
        </p:txBody>
      </p:sp>
      <p:sp>
        <p:nvSpPr>
          <p:cNvPr id="4" name="Content Placeholder 3"/>
          <p:cNvSpPr>
            <a:spLocks noGrp="1"/>
          </p:cNvSpPr>
          <p:nvPr>
            <p:ph sz="quarter" idx="2"/>
          </p:nvPr>
        </p:nvSpPr>
        <p:spPr/>
        <p:txBody>
          <a:bodyPr>
            <a:normAutofit lnSpcReduction="10000"/>
          </a:bodyPr>
          <a:lstStyle/>
          <a:p>
            <a:pPr marL="457200" indent="-457200">
              <a:buFont typeface="+mj-lt"/>
              <a:buAutoNum type="arabicPeriod"/>
            </a:pPr>
            <a:r>
              <a:rPr lang="en-US" sz="1900" b="1" dirty="0" smtClean="0"/>
              <a:t>Regarding the history: </a:t>
            </a:r>
            <a:r>
              <a:rPr lang="en-US" sz="1900" dirty="0" smtClean="0"/>
              <a:t>Classical logic has a long history – A history about  two thousand and three hundred years.</a:t>
            </a:r>
          </a:p>
          <a:p>
            <a:pPr marL="457200" indent="-457200">
              <a:buFont typeface="+mj-lt"/>
              <a:buAutoNum type="arabicPeriod"/>
            </a:pPr>
            <a:r>
              <a:rPr lang="en-US" sz="1900" b="1" dirty="0" smtClean="0"/>
              <a:t>Regarding the use of symbols</a:t>
            </a:r>
            <a:r>
              <a:rPr lang="en-US" sz="1900" dirty="0" smtClean="0"/>
              <a:t>: In classical logic symbols were used to a limited extent </a:t>
            </a:r>
          </a:p>
          <a:p>
            <a:pPr marL="457200" indent="-457200">
              <a:buFont typeface="+mj-lt"/>
              <a:buAutoNum type="arabicPeriod"/>
            </a:pPr>
            <a:r>
              <a:rPr lang="en-US" sz="1900" b="1" dirty="0" smtClean="0"/>
              <a:t>Regarding the use of methods:  </a:t>
            </a:r>
            <a:r>
              <a:rPr lang="en-US" sz="1900" dirty="0" smtClean="0"/>
              <a:t>Deductive method was used by </a:t>
            </a:r>
            <a:r>
              <a:rPr lang="en-US" sz="1900" dirty="0"/>
              <a:t>c</a:t>
            </a:r>
            <a:r>
              <a:rPr lang="en-US" sz="1900" dirty="0" smtClean="0"/>
              <a:t>lassical logic in limited sense.</a:t>
            </a:r>
          </a:p>
          <a:p>
            <a:pPr marL="457200" indent="-457200">
              <a:buNone/>
            </a:pPr>
            <a:endParaRPr lang="en-US" dirty="0" smtClean="0"/>
          </a:p>
          <a:p>
            <a:pPr marL="457200" indent="-457200">
              <a:buFont typeface="+mj-lt"/>
              <a:buAutoNum type="arabicPeriod"/>
            </a:pPr>
            <a:endParaRPr lang="en-US" dirty="0"/>
          </a:p>
        </p:txBody>
      </p:sp>
      <p:sp>
        <p:nvSpPr>
          <p:cNvPr id="6" name="Content Placeholder 5"/>
          <p:cNvSpPr>
            <a:spLocks noGrp="1"/>
          </p:cNvSpPr>
          <p:nvPr>
            <p:ph sz="quarter" idx="4"/>
          </p:nvPr>
        </p:nvSpPr>
        <p:spPr>
          <a:xfrm>
            <a:off x="4800600" y="2362200"/>
            <a:ext cx="4038600" cy="3962400"/>
          </a:xfrm>
        </p:spPr>
        <p:txBody>
          <a:bodyPr>
            <a:noAutofit/>
          </a:bodyPr>
          <a:lstStyle/>
          <a:p>
            <a:pPr marL="457200" indent="-457200">
              <a:buNone/>
            </a:pPr>
            <a:r>
              <a:rPr lang="en-US" sz="1800" dirty="0" smtClean="0"/>
              <a:t>1.Modern logic has a short history as it is only about one hundred and fifty years old.</a:t>
            </a:r>
          </a:p>
          <a:p>
            <a:pPr marL="457200" indent="-457200">
              <a:buNone/>
            </a:pPr>
            <a:r>
              <a:rPr lang="en-US" sz="1800" dirty="0" smtClean="0"/>
              <a:t>2.But in symbolic logic symbols are used extensively.</a:t>
            </a:r>
          </a:p>
          <a:p>
            <a:pPr marL="457200" indent="-457200">
              <a:buNone/>
            </a:pPr>
            <a:r>
              <a:rPr lang="en-US" sz="1800" dirty="0" smtClean="0"/>
              <a:t>3. C.I. Lewis pointed out the use of deductive method as one of the basic characteristics of symbolic logic. Symbolic logicians have used this method more extensively and more thoroughly. Modern logic also use mathematical methods in wide sense. </a:t>
            </a:r>
            <a:endParaRPr lang="en-US" sz="1800" dirty="0"/>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sz="2700" b="1" dirty="0" smtClean="0"/>
              <a:t>Distinction between Modern and Traditional Logic</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pPr>
              <a:buNone/>
            </a:pPr>
            <a:r>
              <a:rPr lang="en-US" dirty="0" smtClean="0"/>
              <a:t>4. </a:t>
            </a:r>
            <a:r>
              <a:rPr lang="en-US" b="1" dirty="0" smtClean="0"/>
              <a:t>Regarding the analysis of proposition:</a:t>
            </a:r>
            <a:r>
              <a:rPr lang="en-US" dirty="0" smtClean="0"/>
              <a:t> The classical logicians regarded the categorical proposition to be the model type of proposition and wanted to reduce all other types of proposition to this categorical proposition. Moreover in classical logic every categorical proposition is regarded to be the statement of a certain relation between two terms.</a:t>
            </a:r>
          </a:p>
          <a:p>
            <a:pPr>
              <a:buNone/>
            </a:pPr>
            <a:endParaRPr lang="en-US" dirty="0" smtClean="0"/>
          </a:p>
          <a:p>
            <a:pPr>
              <a:buNone/>
            </a:pPr>
            <a:endParaRPr lang="en-US" dirty="0"/>
          </a:p>
        </p:txBody>
      </p:sp>
      <p:sp>
        <p:nvSpPr>
          <p:cNvPr id="4" name="Content Placeholder 3"/>
          <p:cNvSpPr>
            <a:spLocks noGrp="1"/>
          </p:cNvSpPr>
          <p:nvPr>
            <p:ph sz="half" idx="2"/>
          </p:nvPr>
        </p:nvSpPr>
        <p:spPr/>
        <p:txBody>
          <a:bodyPr>
            <a:normAutofit fontScale="92500" lnSpcReduction="20000"/>
          </a:bodyPr>
          <a:lstStyle/>
          <a:p>
            <a:pPr>
              <a:buNone/>
            </a:pPr>
            <a:r>
              <a:rPr lang="en-US" dirty="0" smtClean="0"/>
              <a:t>4.Modern logic cancels such a narrow analysis of proposition. In modern analysis a proposition need not be two termed proposition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pPr>
              <a:buNone/>
            </a:pPr>
            <a:r>
              <a:rPr lang="en-US" b="1" dirty="0" smtClean="0"/>
              <a:t>5.Regarding the classification of proposition: </a:t>
            </a:r>
            <a:r>
              <a:rPr lang="en-US" dirty="0" smtClean="0"/>
              <a:t>The classical logic classified propositions regarding  to Structure:                  Simple and Compound Proposition.</a:t>
            </a:r>
          </a:p>
          <a:p>
            <a:pPr>
              <a:buNone/>
            </a:pPr>
            <a:r>
              <a:rPr lang="en-US" dirty="0" smtClean="0"/>
              <a:t>		Classical Logic also divided propositions regarding  to :</a:t>
            </a:r>
          </a:p>
          <a:p>
            <a:pPr>
              <a:buNone/>
            </a:pPr>
            <a:r>
              <a:rPr lang="en-US" dirty="0" smtClean="0"/>
              <a:t> i) Quality :-Affirmative and Negative proposition,</a:t>
            </a:r>
          </a:p>
          <a:p>
            <a:pPr>
              <a:buNone/>
            </a:pPr>
            <a:r>
              <a:rPr lang="en-US" dirty="0" smtClean="0"/>
              <a:t>ii) Quantity :- Universal and Particular proposition</a:t>
            </a:r>
          </a:p>
          <a:p>
            <a:pPr>
              <a:buNone/>
            </a:pPr>
            <a:r>
              <a:rPr lang="en-US" dirty="0" smtClean="0"/>
              <a:t>iii) Relation :- Categorical and Conditional proposition  </a:t>
            </a:r>
          </a:p>
          <a:p>
            <a:pPr>
              <a:buNone/>
            </a:pPr>
            <a:r>
              <a:rPr lang="en-US" dirty="0" smtClean="0"/>
              <a:t>iv) Significance: Synthetic and Analytic proposition</a:t>
            </a:r>
          </a:p>
          <a:p>
            <a:pPr>
              <a:buNone/>
            </a:pPr>
            <a:r>
              <a:rPr lang="en-US" dirty="0" smtClean="0"/>
              <a:t> v)Modality: Necessary, Assertory and Problematic Proposition.</a:t>
            </a:r>
            <a:endParaRPr lang="en-US" dirty="0"/>
          </a:p>
        </p:txBody>
      </p:sp>
      <p:sp>
        <p:nvSpPr>
          <p:cNvPr id="4" name="Content Placeholder 3"/>
          <p:cNvSpPr>
            <a:spLocks noGrp="1"/>
          </p:cNvSpPr>
          <p:nvPr>
            <p:ph sz="half" idx="2"/>
          </p:nvPr>
        </p:nvSpPr>
        <p:spPr/>
        <p:txBody>
          <a:bodyPr>
            <a:normAutofit fontScale="77500" lnSpcReduction="20000"/>
          </a:bodyPr>
          <a:lstStyle/>
          <a:p>
            <a:pPr>
              <a:buNone/>
            </a:pPr>
            <a:r>
              <a:rPr lang="en-US" dirty="0" smtClean="0"/>
              <a:t>5.Modern logicians  classify proposition into:</a:t>
            </a:r>
          </a:p>
          <a:p>
            <a:pPr>
              <a:buNone/>
            </a:pPr>
            <a:r>
              <a:rPr lang="en-US" dirty="0" smtClean="0"/>
              <a:t>    i) Simple proposition:-(subject-predicate, subject less, relational and class-membership proposition)</a:t>
            </a:r>
          </a:p>
          <a:p>
            <a:pPr>
              <a:buNone/>
            </a:pPr>
            <a:r>
              <a:rPr lang="en-US" dirty="0"/>
              <a:t>	</a:t>
            </a:r>
            <a:r>
              <a:rPr lang="en-US" dirty="0" smtClean="0"/>
              <a:t>ii) Compound proposition:-(conjunctive, Implicative, disjunctive and alternative proposition)</a:t>
            </a:r>
          </a:p>
          <a:p>
            <a:pPr>
              <a:buNone/>
            </a:pPr>
            <a:r>
              <a:rPr lang="en-US" dirty="0"/>
              <a:t>	</a:t>
            </a:r>
            <a:r>
              <a:rPr lang="en-US" dirty="0" smtClean="0"/>
              <a:t>iii) General proposition: (Existential, one-predicate universal proposition and general proposition asserting relation between classes)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pPr>
              <a:buNone/>
            </a:pPr>
            <a:r>
              <a:rPr lang="en-US" dirty="0" smtClean="0"/>
              <a:t>6</a:t>
            </a:r>
            <a:r>
              <a:rPr lang="en-US" b="1" dirty="0" smtClean="0"/>
              <a:t>. Regarding the relation: </a:t>
            </a:r>
            <a:r>
              <a:rPr lang="en-US" dirty="0" smtClean="0"/>
              <a:t>The classical Treatment of relation is extremely unsatisfactory because classical logicians recognized only one kind of relation between  the subject and the predicate. i.e. the relation of predication. Again classical logicians thought that the copula alone is capable of expressing all type of relations.</a:t>
            </a:r>
            <a:endParaRPr lang="en-US" dirty="0"/>
          </a:p>
        </p:txBody>
      </p:sp>
      <p:sp>
        <p:nvSpPr>
          <p:cNvPr id="4" name="Content Placeholder 3"/>
          <p:cNvSpPr>
            <a:spLocks noGrp="1"/>
          </p:cNvSpPr>
          <p:nvPr>
            <p:ph sz="half" idx="2"/>
          </p:nvPr>
        </p:nvSpPr>
        <p:spPr/>
        <p:txBody>
          <a:bodyPr>
            <a:normAutofit fontScale="92500" lnSpcReduction="10000"/>
          </a:bodyPr>
          <a:lstStyle/>
          <a:p>
            <a:pPr>
              <a:buNone/>
            </a:pPr>
            <a:r>
              <a:rPr lang="en-US" dirty="0" smtClean="0"/>
              <a:t>6. But modern logicians think that the copula of classical logic is not capable of expressing all types of relations. Classical logicians over burdened the copula while modern logicians recognize only a limited functions of it. Modern logicians recognize various types of relations such as Transitive, Non-transitive Symmetry,Non-symmetry  etc.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pPr>
              <a:buNone/>
            </a:pPr>
            <a:r>
              <a:rPr lang="en-US" b="1" dirty="0" smtClean="0"/>
              <a:t>7.Regarding the scope</a:t>
            </a:r>
            <a:r>
              <a:rPr lang="en-US" dirty="0" smtClean="0"/>
              <a:t>: Classical logic is narrower in scope than modern logic. It is more or less confined to the logic of syllogism. It is not capable of dealing with all forms of argument.</a:t>
            </a:r>
            <a:endParaRPr lang="en-US" dirty="0"/>
          </a:p>
        </p:txBody>
      </p:sp>
      <p:sp>
        <p:nvSpPr>
          <p:cNvPr id="4" name="Content Placeholder 3"/>
          <p:cNvSpPr>
            <a:spLocks noGrp="1"/>
          </p:cNvSpPr>
          <p:nvPr>
            <p:ph sz="half" idx="2"/>
          </p:nvPr>
        </p:nvSpPr>
        <p:spPr/>
        <p:txBody>
          <a:bodyPr>
            <a:normAutofit lnSpcReduction="10000"/>
          </a:bodyPr>
          <a:lstStyle/>
          <a:p>
            <a:pPr>
              <a:buNone/>
            </a:pPr>
            <a:r>
              <a:rPr lang="en-US" dirty="0" smtClean="0"/>
              <a:t>7. Symbolic logic has a very wide scope as it is capable of dealing with variety of argument forms. There are certain branches in modern logic which are conclusively designed to deal with special types of arguments. Some of these branches are </a:t>
            </a:r>
            <a:r>
              <a:rPr lang="en-US" b="1" dirty="0" smtClean="0"/>
              <a:t>propositional logic </a:t>
            </a:r>
            <a:r>
              <a:rPr lang="en-US" dirty="0" smtClean="0"/>
              <a:t>and </a:t>
            </a:r>
            <a:r>
              <a:rPr lang="en-US" b="1" dirty="0" smtClean="0"/>
              <a:t>predicate logic.</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buFont typeface="Wingdings" pitchFamily="2" charset="2"/>
              <a:buChar char="v"/>
            </a:pPr>
            <a:r>
              <a:rPr lang="en-US" sz="2400" dirty="0" smtClean="0"/>
              <a:t>Observing the nature of differences between classical logic and symbolic logic it can safely be said that though both these two system differ in certain important respects mentioned above the relation between them is not the relation of antagonism. They are closely related to each other because both these two systems are concerned with form and validity of arguments. Both are formal and deductive in nature. Classical or traditional  logic and symbolic logic are not two unconnected systems mutually exclusive to each other. Symbolic logic is only an improvement upon classical logic. </a:t>
            </a:r>
          </a:p>
          <a:p>
            <a:pPr algn="just">
              <a:buFont typeface="Wingdings" pitchFamily="2" charset="2"/>
              <a:buChar char="v"/>
            </a:pPr>
            <a:endParaRPr lang="en-US" sz="2400" dirty="0" smtClean="0"/>
          </a:p>
          <a:p>
            <a:pPr algn="just">
              <a:buFont typeface="Wingdings" pitchFamily="2" charset="2"/>
              <a:buChar char="v"/>
            </a:pPr>
            <a:r>
              <a:rPr lang="en-US" sz="2400" dirty="0" smtClean="0"/>
              <a:t>The difference between these two systems are only the difference of different stage of development-the difference is the difference of degree and not of kind, though the difference of degree is tremendous. Thus, it can be concluded that the relation between classical and symbolic logic is just like the relation between the seed of a banyan tree and its full grown form. In the word’s of </a:t>
            </a:r>
            <a:r>
              <a:rPr lang="en-US" sz="2400" b="1" dirty="0" smtClean="0"/>
              <a:t>A. H. Basson </a:t>
            </a:r>
            <a:r>
              <a:rPr lang="en-US" sz="2400" dirty="0" smtClean="0"/>
              <a:t>and </a:t>
            </a:r>
            <a:r>
              <a:rPr lang="en-US" sz="2400" b="1" dirty="0" smtClean="0"/>
              <a:t>D.G.O. Connor</a:t>
            </a:r>
            <a:r>
              <a:rPr lang="en-US" sz="2400" dirty="0" smtClean="0"/>
              <a:t>, </a:t>
            </a:r>
            <a:r>
              <a:rPr lang="en-US" sz="2400" b="1" dirty="0" smtClean="0"/>
              <a:t>“The classical logic is related to symbolic logic as embryo to adult organism”. </a:t>
            </a:r>
          </a:p>
          <a:p>
            <a:pPr marL="274320" lvl="1" indent="-274320">
              <a:buClr>
                <a:schemeClr val="accent3"/>
              </a:buClr>
              <a:buSzPct val="95000"/>
              <a:buNone/>
            </a:pPr>
            <a:r>
              <a:rPr lang="en-US" sz="2400" b="1" dirty="0" smtClean="0"/>
              <a:t>	</a:t>
            </a:r>
            <a:r>
              <a:rPr lang="en-US" b="1" dirty="0" smtClean="0"/>
              <a:t>	</a:t>
            </a:r>
          </a:p>
          <a:p>
            <a:pPr>
              <a:buNone/>
            </a:pP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TotalTime>
  <Words>903</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Civic</vt:lpstr>
      <vt:lpstr>Trek</vt:lpstr>
      <vt:lpstr> Topic :Distinction between Modern and Traditional Logic</vt:lpstr>
      <vt:lpstr>INTRODUCTION</vt:lpstr>
      <vt:lpstr>A BRIEF CONCEPT OF TRADITIONAL AND MODERN LOGIC: </vt:lpstr>
      <vt:lpstr>   Distinction between Modern and Traditional Logic</vt:lpstr>
      <vt:lpstr>Slide 5</vt:lpstr>
      <vt:lpstr>Slide 6</vt:lpstr>
      <vt:lpstr>Slide 7</vt:lpstr>
      <vt:lpstr>Slide 8</vt:lpstr>
      <vt:lpstr>CONCLUSION</vt:lpstr>
      <vt:lpstr>THANK YOU </vt:lpstr>
    </vt:vector>
  </TitlesOfParts>
  <Company>rg-adguard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Topic:Distinguish between Modern and Traditional Logic</dc:title>
  <dc:creator>Admin</dc:creator>
  <cp:lastModifiedBy>JADUMONI PK</cp:lastModifiedBy>
  <cp:revision>46</cp:revision>
  <dcterms:created xsi:type="dcterms:W3CDTF">2019-07-30T06:11:27Z</dcterms:created>
  <dcterms:modified xsi:type="dcterms:W3CDTF">2022-05-04T12:28:03Z</dcterms:modified>
</cp:coreProperties>
</file>