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3" r:id="rId8"/>
    <p:sldId id="261" r:id="rId9"/>
    <p:sldId id="262"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F7EDA2-54B1-45D3-8E5B-0FEC368C255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3A7A89-D066-4177-B40A-5E5166B43F19}">
      <dgm:prSet phldrT="[Text]"/>
      <dgm:spPr/>
      <dgm:t>
        <a:bodyPr/>
        <a:lstStyle/>
        <a:p>
          <a:r>
            <a:rPr lang="en-US" dirty="0" smtClean="0"/>
            <a:t>JNANA/ KNOWLEDGE</a:t>
          </a:r>
          <a:endParaRPr lang="en-US" dirty="0"/>
        </a:p>
      </dgm:t>
    </dgm:pt>
    <dgm:pt modelId="{C40EF3F7-300A-401E-B0DD-96BA97E83D99}" type="parTrans" cxnId="{A5F279D7-980E-480B-ACC2-6455D699EE05}">
      <dgm:prSet/>
      <dgm:spPr/>
      <dgm:t>
        <a:bodyPr/>
        <a:lstStyle/>
        <a:p>
          <a:endParaRPr lang="en-US"/>
        </a:p>
      </dgm:t>
    </dgm:pt>
    <dgm:pt modelId="{A1CB8B76-7C75-4CE9-8670-0294A7386E0F}" type="sibTrans" cxnId="{A5F279D7-980E-480B-ACC2-6455D699EE05}">
      <dgm:prSet/>
      <dgm:spPr/>
      <dgm:t>
        <a:bodyPr/>
        <a:lstStyle/>
        <a:p>
          <a:endParaRPr lang="en-US"/>
        </a:p>
      </dgm:t>
    </dgm:pt>
    <dgm:pt modelId="{D5C66FE9-99E0-4ED6-B679-4BC744DB52AE}">
      <dgm:prSet phldrT="[Text]"/>
      <dgm:spPr/>
      <dgm:t>
        <a:bodyPr/>
        <a:lstStyle/>
        <a:p>
          <a:r>
            <a:rPr lang="en-US" dirty="0" smtClean="0"/>
            <a:t>SMRITI/ MEMORY –</a:t>
          </a:r>
        </a:p>
        <a:p>
          <a:r>
            <a:rPr lang="en-US" dirty="0" smtClean="0"/>
            <a:t>1. YATHARTHA/ VALID</a:t>
          </a:r>
        </a:p>
        <a:p>
          <a:r>
            <a:rPr lang="en-US" dirty="0" smtClean="0"/>
            <a:t>2. AYATHARTHA/ INVALID</a:t>
          </a:r>
          <a:endParaRPr lang="en-US" dirty="0"/>
        </a:p>
      </dgm:t>
    </dgm:pt>
    <dgm:pt modelId="{EC7866D9-C604-45C9-B097-E6AB2D425FE1}" type="parTrans" cxnId="{A52CA1A6-0C9F-4598-92B7-E17841C32F53}">
      <dgm:prSet/>
      <dgm:spPr/>
      <dgm:t>
        <a:bodyPr/>
        <a:lstStyle/>
        <a:p>
          <a:endParaRPr lang="en-US"/>
        </a:p>
      </dgm:t>
    </dgm:pt>
    <dgm:pt modelId="{4030EEE3-84F0-4022-BAA3-56A1AF2BA437}" type="sibTrans" cxnId="{A52CA1A6-0C9F-4598-92B7-E17841C32F53}">
      <dgm:prSet/>
      <dgm:spPr/>
      <dgm:t>
        <a:bodyPr/>
        <a:lstStyle/>
        <a:p>
          <a:endParaRPr lang="en-US"/>
        </a:p>
      </dgm:t>
    </dgm:pt>
    <dgm:pt modelId="{6C0DB5ED-9487-4DC7-8A5E-323F977E31A4}">
      <dgm:prSet phldrT="[Text]"/>
      <dgm:spPr/>
      <dgm:t>
        <a:bodyPr/>
        <a:lstStyle/>
        <a:p>
          <a:r>
            <a:rPr lang="en-US" dirty="0" smtClean="0"/>
            <a:t>ANUBHAVA/ PRESENTATION</a:t>
          </a:r>
          <a:endParaRPr lang="en-US" dirty="0"/>
        </a:p>
      </dgm:t>
    </dgm:pt>
    <dgm:pt modelId="{20B78FA3-4B0D-41FF-B9CD-EE806C2EABFA}" type="parTrans" cxnId="{63D76A10-1A34-49F5-8F46-1F7C0B119603}">
      <dgm:prSet/>
      <dgm:spPr/>
      <dgm:t>
        <a:bodyPr/>
        <a:lstStyle/>
        <a:p>
          <a:endParaRPr lang="en-US"/>
        </a:p>
      </dgm:t>
    </dgm:pt>
    <dgm:pt modelId="{82FB3B20-6306-4CC9-8DB7-80894A2C29E3}" type="sibTrans" cxnId="{63D76A10-1A34-49F5-8F46-1F7C0B119603}">
      <dgm:prSet/>
      <dgm:spPr/>
      <dgm:t>
        <a:bodyPr/>
        <a:lstStyle/>
        <a:p>
          <a:endParaRPr lang="en-US"/>
        </a:p>
      </dgm:t>
    </dgm:pt>
    <dgm:pt modelId="{2513CCC5-2697-49B2-A273-F71651ECADA1}" type="pres">
      <dgm:prSet presAssocID="{6CF7EDA2-54B1-45D3-8E5B-0FEC368C255A}" presName="hierChild1" presStyleCnt="0">
        <dgm:presLayoutVars>
          <dgm:chPref val="1"/>
          <dgm:dir/>
          <dgm:animOne val="branch"/>
          <dgm:animLvl val="lvl"/>
          <dgm:resizeHandles/>
        </dgm:presLayoutVars>
      </dgm:prSet>
      <dgm:spPr/>
      <dgm:t>
        <a:bodyPr/>
        <a:lstStyle/>
        <a:p>
          <a:endParaRPr lang="en-US"/>
        </a:p>
      </dgm:t>
    </dgm:pt>
    <dgm:pt modelId="{A84C3973-8649-4D9C-A469-0AB591CF22CF}" type="pres">
      <dgm:prSet presAssocID="{543A7A89-D066-4177-B40A-5E5166B43F19}" presName="hierRoot1" presStyleCnt="0"/>
      <dgm:spPr/>
    </dgm:pt>
    <dgm:pt modelId="{5CA8CA30-C168-4A7E-ABF3-265F08ADC598}" type="pres">
      <dgm:prSet presAssocID="{543A7A89-D066-4177-B40A-5E5166B43F19}" presName="composite" presStyleCnt="0"/>
      <dgm:spPr/>
    </dgm:pt>
    <dgm:pt modelId="{B385085D-6DA6-4F9D-B573-49A967112CC9}" type="pres">
      <dgm:prSet presAssocID="{543A7A89-D066-4177-B40A-5E5166B43F19}" presName="background" presStyleLbl="node0" presStyleIdx="0" presStyleCnt="1"/>
      <dgm:spPr/>
    </dgm:pt>
    <dgm:pt modelId="{872A9A1F-491C-4C80-AFC1-9A45051EC2F5}" type="pres">
      <dgm:prSet presAssocID="{543A7A89-D066-4177-B40A-5E5166B43F19}" presName="text" presStyleLbl="fgAcc0" presStyleIdx="0" presStyleCnt="1">
        <dgm:presLayoutVars>
          <dgm:chPref val="3"/>
        </dgm:presLayoutVars>
      </dgm:prSet>
      <dgm:spPr/>
      <dgm:t>
        <a:bodyPr/>
        <a:lstStyle/>
        <a:p>
          <a:endParaRPr lang="en-US"/>
        </a:p>
      </dgm:t>
    </dgm:pt>
    <dgm:pt modelId="{CC4B7DC2-2A57-4052-AA1C-93750074BABA}" type="pres">
      <dgm:prSet presAssocID="{543A7A89-D066-4177-B40A-5E5166B43F19}" presName="hierChild2" presStyleCnt="0"/>
      <dgm:spPr/>
    </dgm:pt>
    <dgm:pt modelId="{B6B2D134-713A-4BA6-9AEB-1B6054495A8C}" type="pres">
      <dgm:prSet presAssocID="{EC7866D9-C604-45C9-B097-E6AB2D425FE1}" presName="Name10" presStyleLbl="parChTrans1D2" presStyleIdx="0" presStyleCnt="2"/>
      <dgm:spPr/>
      <dgm:t>
        <a:bodyPr/>
        <a:lstStyle/>
        <a:p>
          <a:endParaRPr lang="en-US"/>
        </a:p>
      </dgm:t>
    </dgm:pt>
    <dgm:pt modelId="{C1BBA37F-C37B-40BE-9FCD-D482E8CD7D5D}" type="pres">
      <dgm:prSet presAssocID="{D5C66FE9-99E0-4ED6-B679-4BC744DB52AE}" presName="hierRoot2" presStyleCnt="0"/>
      <dgm:spPr/>
    </dgm:pt>
    <dgm:pt modelId="{670BB051-4B72-4F19-8266-203B978EC271}" type="pres">
      <dgm:prSet presAssocID="{D5C66FE9-99E0-4ED6-B679-4BC744DB52AE}" presName="composite2" presStyleCnt="0"/>
      <dgm:spPr/>
    </dgm:pt>
    <dgm:pt modelId="{2B196B23-E35D-4C29-96FE-BDFC03A711DD}" type="pres">
      <dgm:prSet presAssocID="{D5C66FE9-99E0-4ED6-B679-4BC744DB52AE}" presName="background2" presStyleLbl="node2" presStyleIdx="0" presStyleCnt="2"/>
      <dgm:spPr/>
    </dgm:pt>
    <dgm:pt modelId="{6F716228-7C6F-4F1B-B869-DA0F03D0350B}" type="pres">
      <dgm:prSet presAssocID="{D5C66FE9-99E0-4ED6-B679-4BC744DB52AE}" presName="text2" presStyleLbl="fgAcc2" presStyleIdx="0" presStyleCnt="2" custScaleX="154117" custScaleY="151052" custLinFactX="-10808" custLinFactNeighborX="-100000" custLinFactNeighborY="11739">
        <dgm:presLayoutVars>
          <dgm:chPref val="3"/>
        </dgm:presLayoutVars>
      </dgm:prSet>
      <dgm:spPr/>
      <dgm:t>
        <a:bodyPr/>
        <a:lstStyle/>
        <a:p>
          <a:endParaRPr lang="en-US"/>
        </a:p>
      </dgm:t>
    </dgm:pt>
    <dgm:pt modelId="{AFFD2D18-97DA-438D-9A53-4226D14BE8B1}" type="pres">
      <dgm:prSet presAssocID="{D5C66FE9-99E0-4ED6-B679-4BC744DB52AE}" presName="hierChild3" presStyleCnt="0"/>
      <dgm:spPr/>
    </dgm:pt>
    <dgm:pt modelId="{E632D85D-596C-45C5-9B6A-2810E2F19119}" type="pres">
      <dgm:prSet presAssocID="{20B78FA3-4B0D-41FF-B9CD-EE806C2EABFA}" presName="Name10" presStyleLbl="parChTrans1D2" presStyleIdx="1" presStyleCnt="2"/>
      <dgm:spPr/>
      <dgm:t>
        <a:bodyPr/>
        <a:lstStyle/>
        <a:p>
          <a:endParaRPr lang="en-US"/>
        </a:p>
      </dgm:t>
    </dgm:pt>
    <dgm:pt modelId="{EDB89E08-E0B2-43B9-B7F9-EB21ADC2099B}" type="pres">
      <dgm:prSet presAssocID="{6C0DB5ED-9487-4DC7-8A5E-323F977E31A4}" presName="hierRoot2" presStyleCnt="0"/>
      <dgm:spPr/>
    </dgm:pt>
    <dgm:pt modelId="{636BA826-DB30-44B1-8074-1BE7EB4BBD92}" type="pres">
      <dgm:prSet presAssocID="{6C0DB5ED-9487-4DC7-8A5E-323F977E31A4}" presName="composite2" presStyleCnt="0"/>
      <dgm:spPr/>
    </dgm:pt>
    <dgm:pt modelId="{D9A53327-BF81-44A6-953C-56D2EBB6119D}" type="pres">
      <dgm:prSet presAssocID="{6C0DB5ED-9487-4DC7-8A5E-323F977E31A4}" presName="background2" presStyleLbl="node2" presStyleIdx="1" presStyleCnt="2"/>
      <dgm:spPr/>
    </dgm:pt>
    <dgm:pt modelId="{8FBF4CF7-5702-49FC-A634-5B2357285A74}" type="pres">
      <dgm:prSet presAssocID="{6C0DB5ED-9487-4DC7-8A5E-323F977E31A4}" presName="text2" presStyleLbl="fgAcc2" presStyleIdx="1" presStyleCnt="2" custLinFactX="38888" custLinFactNeighborX="100000" custLinFactNeighborY="19650">
        <dgm:presLayoutVars>
          <dgm:chPref val="3"/>
        </dgm:presLayoutVars>
      </dgm:prSet>
      <dgm:spPr/>
      <dgm:t>
        <a:bodyPr/>
        <a:lstStyle/>
        <a:p>
          <a:endParaRPr lang="en-US"/>
        </a:p>
      </dgm:t>
    </dgm:pt>
    <dgm:pt modelId="{167C29A5-B231-4762-B65F-306A0694362D}" type="pres">
      <dgm:prSet presAssocID="{6C0DB5ED-9487-4DC7-8A5E-323F977E31A4}" presName="hierChild3" presStyleCnt="0"/>
      <dgm:spPr/>
    </dgm:pt>
  </dgm:ptLst>
  <dgm:cxnLst>
    <dgm:cxn modelId="{CB555BF4-D230-413A-9FDF-D8EB62A82930}" type="presOf" srcId="{D5C66FE9-99E0-4ED6-B679-4BC744DB52AE}" destId="{6F716228-7C6F-4F1B-B869-DA0F03D0350B}" srcOrd="0" destOrd="0" presId="urn:microsoft.com/office/officeart/2005/8/layout/hierarchy1"/>
    <dgm:cxn modelId="{A52CA1A6-0C9F-4598-92B7-E17841C32F53}" srcId="{543A7A89-D066-4177-B40A-5E5166B43F19}" destId="{D5C66FE9-99E0-4ED6-B679-4BC744DB52AE}" srcOrd="0" destOrd="0" parTransId="{EC7866D9-C604-45C9-B097-E6AB2D425FE1}" sibTransId="{4030EEE3-84F0-4022-BAA3-56A1AF2BA437}"/>
    <dgm:cxn modelId="{006B68E3-FD1D-4238-9944-45E113E171AD}" type="presOf" srcId="{6C0DB5ED-9487-4DC7-8A5E-323F977E31A4}" destId="{8FBF4CF7-5702-49FC-A634-5B2357285A74}" srcOrd="0" destOrd="0" presId="urn:microsoft.com/office/officeart/2005/8/layout/hierarchy1"/>
    <dgm:cxn modelId="{83E74CEC-EF6F-43A0-8C23-2C333FFBC14E}" type="presOf" srcId="{6CF7EDA2-54B1-45D3-8E5B-0FEC368C255A}" destId="{2513CCC5-2697-49B2-A273-F71651ECADA1}" srcOrd="0" destOrd="0" presId="urn:microsoft.com/office/officeart/2005/8/layout/hierarchy1"/>
    <dgm:cxn modelId="{A5F279D7-980E-480B-ACC2-6455D699EE05}" srcId="{6CF7EDA2-54B1-45D3-8E5B-0FEC368C255A}" destId="{543A7A89-D066-4177-B40A-5E5166B43F19}" srcOrd="0" destOrd="0" parTransId="{C40EF3F7-300A-401E-B0DD-96BA97E83D99}" sibTransId="{A1CB8B76-7C75-4CE9-8670-0294A7386E0F}"/>
    <dgm:cxn modelId="{76690E06-078F-4E0B-A9A5-65CA1B269C11}" type="presOf" srcId="{543A7A89-D066-4177-B40A-5E5166B43F19}" destId="{872A9A1F-491C-4C80-AFC1-9A45051EC2F5}" srcOrd="0" destOrd="0" presId="urn:microsoft.com/office/officeart/2005/8/layout/hierarchy1"/>
    <dgm:cxn modelId="{63D76A10-1A34-49F5-8F46-1F7C0B119603}" srcId="{543A7A89-D066-4177-B40A-5E5166B43F19}" destId="{6C0DB5ED-9487-4DC7-8A5E-323F977E31A4}" srcOrd="1" destOrd="0" parTransId="{20B78FA3-4B0D-41FF-B9CD-EE806C2EABFA}" sibTransId="{82FB3B20-6306-4CC9-8DB7-80894A2C29E3}"/>
    <dgm:cxn modelId="{AF16273F-C172-4C3C-A701-33F52025BF1A}" type="presOf" srcId="{EC7866D9-C604-45C9-B097-E6AB2D425FE1}" destId="{B6B2D134-713A-4BA6-9AEB-1B6054495A8C}" srcOrd="0" destOrd="0" presId="urn:microsoft.com/office/officeart/2005/8/layout/hierarchy1"/>
    <dgm:cxn modelId="{BFEC333F-FD39-4F42-979B-1111A4B198DC}" type="presOf" srcId="{20B78FA3-4B0D-41FF-B9CD-EE806C2EABFA}" destId="{E632D85D-596C-45C5-9B6A-2810E2F19119}" srcOrd="0" destOrd="0" presId="urn:microsoft.com/office/officeart/2005/8/layout/hierarchy1"/>
    <dgm:cxn modelId="{7A40FB27-F088-402B-8F28-31F3D8AA0388}" type="presParOf" srcId="{2513CCC5-2697-49B2-A273-F71651ECADA1}" destId="{A84C3973-8649-4D9C-A469-0AB591CF22CF}" srcOrd="0" destOrd="0" presId="urn:microsoft.com/office/officeart/2005/8/layout/hierarchy1"/>
    <dgm:cxn modelId="{8C5D1EFD-A9A6-435E-83B7-CEBDC3A21C90}" type="presParOf" srcId="{A84C3973-8649-4D9C-A469-0AB591CF22CF}" destId="{5CA8CA30-C168-4A7E-ABF3-265F08ADC598}" srcOrd="0" destOrd="0" presId="urn:microsoft.com/office/officeart/2005/8/layout/hierarchy1"/>
    <dgm:cxn modelId="{8AFE2DF1-9F06-4F7B-B7E1-EBB55ED23749}" type="presParOf" srcId="{5CA8CA30-C168-4A7E-ABF3-265F08ADC598}" destId="{B385085D-6DA6-4F9D-B573-49A967112CC9}" srcOrd="0" destOrd="0" presId="urn:microsoft.com/office/officeart/2005/8/layout/hierarchy1"/>
    <dgm:cxn modelId="{ED1403CA-44BC-4508-A12C-B5094E346F35}" type="presParOf" srcId="{5CA8CA30-C168-4A7E-ABF3-265F08ADC598}" destId="{872A9A1F-491C-4C80-AFC1-9A45051EC2F5}" srcOrd="1" destOrd="0" presId="urn:microsoft.com/office/officeart/2005/8/layout/hierarchy1"/>
    <dgm:cxn modelId="{B2984F64-EAE9-40DF-92CE-60E2E09A989C}" type="presParOf" srcId="{A84C3973-8649-4D9C-A469-0AB591CF22CF}" destId="{CC4B7DC2-2A57-4052-AA1C-93750074BABA}" srcOrd="1" destOrd="0" presId="urn:microsoft.com/office/officeart/2005/8/layout/hierarchy1"/>
    <dgm:cxn modelId="{359A1386-3D69-45C0-A412-E9F458B47493}" type="presParOf" srcId="{CC4B7DC2-2A57-4052-AA1C-93750074BABA}" destId="{B6B2D134-713A-4BA6-9AEB-1B6054495A8C}" srcOrd="0" destOrd="0" presId="urn:microsoft.com/office/officeart/2005/8/layout/hierarchy1"/>
    <dgm:cxn modelId="{24E2C767-DD66-429B-878E-152DA288EADB}" type="presParOf" srcId="{CC4B7DC2-2A57-4052-AA1C-93750074BABA}" destId="{C1BBA37F-C37B-40BE-9FCD-D482E8CD7D5D}" srcOrd="1" destOrd="0" presId="urn:microsoft.com/office/officeart/2005/8/layout/hierarchy1"/>
    <dgm:cxn modelId="{1298A5BA-46FD-4C7B-8795-67C95D862B55}" type="presParOf" srcId="{C1BBA37F-C37B-40BE-9FCD-D482E8CD7D5D}" destId="{670BB051-4B72-4F19-8266-203B978EC271}" srcOrd="0" destOrd="0" presId="urn:microsoft.com/office/officeart/2005/8/layout/hierarchy1"/>
    <dgm:cxn modelId="{0DC3237D-22FC-46BF-9D66-2396C4968C42}" type="presParOf" srcId="{670BB051-4B72-4F19-8266-203B978EC271}" destId="{2B196B23-E35D-4C29-96FE-BDFC03A711DD}" srcOrd="0" destOrd="0" presId="urn:microsoft.com/office/officeart/2005/8/layout/hierarchy1"/>
    <dgm:cxn modelId="{62AAA2F0-FA97-4675-BB2C-BF9BFD00ECB1}" type="presParOf" srcId="{670BB051-4B72-4F19-8266-203B978EC271}" destId="{6F716228-7C6F-4F1B-B869-DA0F03D0350B}" srcOrd="1" destOrd="0" presId="urn:microsoft.com/office/officeart/2005/8/layout/hierarchy1"/>
    <dgm:cxn modelId="{A8425D82-6289-4481-8FC3-FEDD15093138}" type="presParOf" srcId="{C1BBA37F-C37B-40BE-9FCD-D482E8CD7D5D}" destId="{AFFD2D18-97DA-438D-9A53-4226D14BE8B1}" srcOrd="1" destOrd="0" presId="urn:microsoft.com/office/officeart/2005/8/layout/hierarchy1"/>
    <dgm:cxn modelId="{4D9D037D-E7E8-4139-A44F-E7D228B42C65}" type="presParOf" srcId="{CC4B7DC2-2A57-4052-AA1C-93750074BABA}" destId="{E632D85D-596C-45C5-9B6A-2810E2F19119}" srcOrd="2" destOrd="0" presId="urn:microsoft.com/office/officeart/2005/8/layout/hierarchy1"/>
    <dgm:cxn modelId="{E3FFA9E6-80C0-455A-949B-E891B4F68480}" type="presParOf" srcId="{CC4B7DC2-2A57-4052-AA1C-93750074BABA}" destId="{EDB89E08-E0B2-43B9-B7F9-EB21ADC2099B}" srcOrd="3" destOrd="0" presId="urn:microsoft.com/office/officeart/2005/8/layout/hierarchy1"/>
    <dgm:cxn modelId="{E39FA069-EE11-49E6-AEBE-6419AE51CD7B}" type="presParOf" srcId="{EDB89E08-E0B2-43B9-B7F9-EB21ADC2099B}" destId="{636BA826-DB30-44B1-8074-1BE7EB4BBD92}" srcOrd="0" destOrd="0" presId="urn:microsoft.com/office/officeart/2005/8/layout/hierarchy1"/>
    <dgm:cxn modelId="{464F7CA1-2D6B-4ED4-87D1-4B72EAF1BDD1}" type="presParOf" srcId="{636BA826-DB30-44B1-8074-1BE7EB4BBD92}" destId="{D9A53327-BF81-44A6-953C-56D2EBB6119D}" srcOrd="0" destOrd="0" presId="urn:microsoft.com/office/officeart/2005/8/layout/hierarchy1"/>
    <dgm:cxn modelId="{4936BC21-2273-4403-9F3E-58E41B2F1870}" type="presParOf" srcId="{636BA826-DB30-44B1-8074-1BE7EB4BBD92}" destId="{8FBF4CF7-5702-49FC-A634-5B2357285A74}" srcOrd="1" destOrd="0" presId="urn:microsoft.com/office/officeart/2005/8/layout/hierarchy1"/>
    <dgm:cxn modelId="{DF6451E8-352C-4CCE-AA06-77A672898F05}" type="presParOf" srcId="{EDB89E08-E0B2-43B9-B7F9-EB21ADC2099B}" destId="{167C29A5-B231-4762-B65F-306A0694362D}"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9C0EDB-0D8D-4D32-BA88-7097192AEE5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D9C05AE-2CE4-4B50-ADC7-F1D4DA1B685F}">
      <dgm:prSet phldrT="[Text]"/>
      <dgm:spPr/>
      <dgm:t>
        <a:bodyPr/>
        <a:lstStyle/>
        <a:p>
          <a:r>
            <a:rPr lang="en-US" dirty="0" smtClean="0"/>
            <a:t>ANUBHAVA/ PRESENTATION</a:t>
          </a:r>
          <a:endParaRPr lang="en-US" dirty="0"/>
        </a:p>
      </dgm:t>
    </dgm:pt>
    <dgm:pt modelId="{C3C6B7B9-FFFB-407E-B234-56B6C2114836}" type="parTrans" cxnId="{132BA5B7-6ABA-4C7D-980C-EDCC6A8C5491}">
      <dgm:prSet/>
      <dgm:spPr/>
      <dgm:t>
        <a:bodyPr/>
        <a:lstStyle/>
        <a:p>
          <a:endParaRPr lang="en-US"/>
        </a:p>
      </dgm:t>
    </dgm:pt>
    <dgm:pt modelId="{8255E543-D55B-4930-B942-D214C1FFAA66}" type="sibTrans" cxnId="{132BA5B7-6ABA-4C7D-980C-EDCC6A8C5491}">
      <dgm:prSet/>
      <dgm:spPr/>
      <dgm:t>
        <a:bodyPr/>
        <a:lstStyle/>
        <a:p>
          <a:endParaRPr lang="en-US"/>
        </a:p>
      </dgm:t>
    </dgm:pt>
    <dgm:pt modelId="{A4E820FE-7B55-4F1E-A60F-F6D17AEB0E3B}">
      <dgm:prSet phldrT="[Text]"/>
      <dgm:spPr/>
      <dgm:t>
        <a:bodyPr/>
        <a:lstStyle/>
        <a:p>
          <a:r>
            <a:rPr lang="en-US" dirty="0" smtClean="0"/>
            <a:t>PRAMA/VALID KNOWLEDGE</a:t>
          </a:r>
        </a:p>
        <a:p>
          <a:r>
            <a:rPr lang="en-US" dirty="0" smtClean="0"/>
            <a:t>1. PRATYAKSA/PERCEPTION</a:t>
          </a:r>
        </a:p>
        <a:p>
          <a:r>
            <a:rPr lang="en-US" dirty="0" smtClean="0"/>
            <a:t>2. ANUMANA /INFERENCE</a:t>
          </a:r>
        </a:p>
        <a:p>
          <a:r>
            <a:rPr lang="en-US" dirty="0" smtClean="0"/>
            <a:t>3. UPAMANA/ COMPARISON</a:t>
          </a:r>
        </a:p>
        <a:p>
          <a:r>
            <a:rPr lang="en-US" dirty="0" smtClean="0"/>
            <a:t>4. SABDA /TESTIMONY</a:t>
          </a:r>
          <a:endParaRPr lang="en-US" dirty="0"/>
        </a:p>
      </dgm:t>
    </dgm:pt>
    <dgm:pt modelId="{135030C0-A26B-420B-B207-F40C5C8FA67E}" type="parTrans" cxnId="{7FAB6AAC-D9F2-4F2E-9B30-2F735CE5331D}">
      <dgm:prSet/>
      <dgm:spPr/>
      <dgm:t>
        <a:bodyPr/>
        <a:lstStyle/>
        <a:p>
          <a:endParaRPr lang="en-US"/>
        </a:p>
      </dgm:t>
    </dgm:pt>
    <dgm:pt modelId="{6333454B-677A-4753-B6A7-F6F67CBFE865}" type="sibTrans" cxnId="{7FAB6AAC-D9F2-4F2E-9B30-2F735CE5331D}">
      <dgm:prSet/>
      <dgm:spPr/>
      <dgm:t>
        <a:bodyPr/>
        <a:lstStyle/>
        <a:p>
          <a:endParaRPr lang="en-US"/>
        </a:p>
      </dgm:t>
    </dgm:pt>
    <dgm:pt modelId="{6D0C7360-B38F-4741-A7CF-EDC1C0ECB278}">
      <dgm:prSet phldrT="[Text]"/>
      <dgm:spPr/>
      <dgm:t>
        <a:bodyPr/>
        <a:lstStyle/>
        <a:p>
          <a:r>
            <a:rPr lang="en-US" dirty="0" smtClean="0"/>
            <a:t>APRAMA</a:t>
          </a:r>
        </a:p>
        <a:p>
          <a:r>
            <a:rPr lang="en-US" dirty="0" smtClean="0"/>
            <a:t>1. SAMKHAY/DOUBT</a:t>
          </a:r>
        </a:p>
        <a:p>
          <a:r>
            <a:rPr lang="en-US" dirty="0" smtClean="0"/>
            <a:t>2. VIPARYAYA /ERROR</a:t>
          </a:r>
        </a:p>
        <a:p>
          <a:r>
            <a:rPr lang="en-US" dirty="0" smtClean="0"/>
            <a:t>3. TARKA /HYPOTHETICAL REASONING</a:t>
          </a:r>
          <a:endParaRPr lang="en-US" dirty="0"/>
        </a:p>
      </dgm:t>
    </dgm:pt>
    <dgm:pt modelId="{3905F733-4B6E-41E2-85A1-FCDBED1FDF84}" type="parTrans" cxnId="{A4998DD1-5323-461B-B8CF-91C9DBDB6C38}">
      <dgm:prSet/>
      <dgm:spPr/>
      <dgm:t>
        <a:bodyPr/>
        <a:lstStyle/>
        <a:p>
          <a:endParaRPr lang="en-US"/>
        </a:p>
      </dgm:t>
    </dgm:pt>
    <dgm:pt modelId="{9C40DCBF-FE95-4E73-9E37-B68D8187A74A}" type="sibTrans" cxnId="{A4998DD1-5323-461B-B8CF-91C9DBDB6C38}">
      <dgm:prSet/>
      <dgm:spPr/>
      <dgm:t>
        <a:bodyPr/>
        <a:lstStyle/>
        <a:p>
          <a:endParaRPr lang="en-US"/>
        </a:p>
      </dgm:t>
    </dgm:pt>
    <dgm:pt modelId="{F3B12A85-C267-40BE-A58F-83B2F6CA7A4D}" type="pres">
      <dgm:prSet presAssocID="{989C0EDB-0D8D-4D32-BA88-7097192AEE5F}" presName="cycle" presStyleCnt="0">
        <dgm:presLayoutVars>
          <dgm:chMax val="1"/>
          <dgm:dir/>
          <dgm:animLvl val="ctr"/>
          <dgm:resizeHandles val="exact"/>
        </dgm:presLayoutVars>
      </dgm:prSet>
      <dgm:spPr/>
      <dgm:t>
        <a:bodyPr/>
        <a:lstStyle/>
        <a:p>
          <a:endParaRPr lang="en-US"/>
        </a:p>
      </dgm:t>
    </dgm:pt>
    <dgm:pt modelId="{7EB98516-82F1-40C2-9EE4-B0A62E378C44}" type="pres">
      <dgm:prSet presAssocID="{1D9C05AE-2CE4-4B50-ADC7-F1D4DA1B685F}" presName="centerShape" presStyleLbl="node0" presStyleIdx="0" presStyleCnt="1" custLinFactNeighborX="-2104" custLinFactNeighborY="-25655"/>
      <dgm:spPr/>
      <dgm:t>
        <a:bodyPr/>
        <a:lstStyle/>
        <a:p>
          <a:endParaRPr lang="en-US"/>
        </a:p>
      </dgm:t>
    </dgm:pt>
    <dgm:pt modelId="{BE415460-9F55-4F0C-8023-467D72A11698}" type="pres">
      <dgm:prSet presAssocID="{135030C0-A26B-420B-B207-F40C5C8FA67E}" presName="parTrans" presStyleLbl="bgSibTrans2D1" presStyleIdx="0" presStyleCnt="2"/>
      <dgm:spPr/>
      <dgm:t>
        <a:bodyPr/>
        <a:lstStyle/>
        <a:p>
          <a:endParaRPr lang="en-US"/>
        </a:p>
      </dgm:t>
    </dgm:pt>
    <dgm:pt modelId="{44AEA45C-1462-4D7F-8DDE-E13D74373CA7}" type="pres">
      <dgm:prSet presAssocID="{A4E820FE-7B55-4F1E-A60F-F6D17AEB0E3B}" presName="node" presStyleLbl="node1" presStyleIdx="0" presStyleCnt="2" custScaleX="153134" custRadScaleRad="114342" custRadScaleInc="-40793">
        <dgm:presLayoutVars>
          <dgm:bulletEnabled val="1"/>
        </dgm:presLayoutVars>
      </dgm:prSet>
      <dgm:spPr/>
      <dgm:t>
        <a:bodyPr/>
        <a:lstStyle/>
        <a:p>
          <a:endParaRPr lang="en-US"/>
        </a:p>
      </dgm:t>
    </dgm:pt>
    <dgm:pt modelId="{CC0EB360-3DF4-45F0-BBFC-6CDBCEC1F89A}" type="pres">
      <dgm:prSet presAssocID="{3905F733-4B6E-41E2-85A1-FCDBED1FDF84}" presName="parTrans" presStyleLbl="bgSibTrans2D1" presStyleIdx="1" presStyleCnt="2"/>
      <dgm:spPr/>
      <dgm:t>
        <a:bodyPr/>
        <a:lstStyle/>
        <a:p>
          <a:endParaRPr lang="en-US"/>
        </a:p>
      </dgm:t>
    </dgm:pt>
    <dgm:pt modelId="{8109DA89-9E98-44DA-9258-39610DC9992B}" type="pres">
      <dgm:prSet presAssocID="{6D0C7360-B38F-4741-A7CF-EDC1C0ECB278}" presName="node" presStyleLbl="node1" presStyleIdx="1" presStyleCnt="2" custScaleX="154345" custRadScaleRad="111845" custRadScaleInc="44136">
        <dgm:presLayoutVars>
          <dgm:bulletEnabled val="1"/>
        </dgm:presLayoutVars>
      </dgm:prSet>
      <dgm:spPr/>
      <dgm:t>
        <a:bodyPr/>
        <a:lstStyle/>
        <a:p>
          <a:endParaRPr lang="en-US"/>
        </a:p>
      </dgm:t>
    </dgm:pt>
  </dgm:ptLst>
  <dgm:cxnLst>
    <dgm:cxn modelId="{FA3C32F2-2AD4-4967-B2A1-76D103482056}" type="presOf" srcId="{6D0C7360-B38F-4741-A7CF-EDC1C0ECB278}" destId="{8109DA89-9E98-44DA-9258-39610DC9992B}" srcOrd="0" destOrd="0" presId="urn:microsoft.com/office/officeart/2005/8/layout/radial4"/>
    <dgm:cxn modelId="{5726FD04-2BFE-4A25-BC10-69AEFB5D0675}" type="presOf" srcId="{135030C0-A26B-420B-B207-F40C5C8FA67E}" destId="{BE415460-9F55-4F0C-8023-467D72A11698}" srcOrd="0" destOrd="0" presId="urn:microsoft.com/office/officeart/2005/8/layout/radial4"/>
    <dgm:cxn modelId="{91860D41-7C2E-4771-85A3-49F4A2664793}" type="presOf" srcId="{3905F733-4B6E-41E2-85A1-FCDBED1FDF84}" destId="{CC0EB360-3DF4-45F0-BBFC-6CDBCEC1F89A}" srcOrd="0" destOrd="0" presId="urn:microsoft.com/office/officeart/2005/8/layout/radial4"/>
    <dgm:cxn modelId="{7FAB6AAC-D9F2-4F2E-9B30-2F735CE5331D}" srcId="{1D9C05AE-2CE4-4B50-ADC7-F1D4DA1B685F}" destId="{A4E820FE-7B55-4F1E-A60F-F6D17AEB0E3B}" srcOrd="0" destOrd="0" parTransId="{135030C0-A26B-420B-B207-F40C5C8FA67E}" sibTransId="{6333454B-677A-4753-B6A7-F6F67CBFE865}"/>
    <dgm:cxn modelId="{8C4CCDB3-C316-40D0-91C4-36ACA2209C76}" type="presOf" srcId="{A4E820FE-7B55-4F1E-A60F-F6D17AEB0E3B}" destId="{44AEA45C-1462-4D7F-8DDE-E13D74373CA7}" srcOrd="0" destOrd="0" presId="urn:microsoft.com/office/officeart/2005/8/layout/radial4"/>
    <dgm:cxn modelId="{132BA5B7-6ABA-4C7D-980C-EDCC6A8C5491}" srcId="{989C0EDB-0D8D-4D32-BA88-7097192AEE5F}" destId="{1D9C05AE-2CE4-4B50-ADC7-F1D4DA1B685F}" srcOrd="0" destOrd="0" parTransId="{C3C6B7B9-FFFB-407E-B234-56B6C2114836}" sibTransId="{8255E543-D55B-4930-B942-D214C1FFAA66}"/>
    <dgm:cxn modelId="{6BDEE68E-318A-48DF-AB58-333F59F2498A}" type="presOf" srcId="{1D9C05AE-2CE4-4B50-ADC7-F1D4DA1B685F}" destId="{7EB98516-82F1-40C2-9EE4-B0A62E378C44}" srcOrd="0" destOrd="0" presId="urn:microsoft.com/office/officeart/2005/8/layout/radial4"/>
    <dgm:cxn modelId="{57E2E187-4573-490C-946C-151C1332B817}" type="presOf" srcId="{989C0EDB-0D8D-4D32-BA88-7097192AEE5F}" destId="{F3B12A85-C267-40BE-A58F-83B2F6CA7A4D}" srcOrd="0" destOrd="0" presId="urn:microsoft.com/office/officeart/2005/8/layout/radial4"/>
    <dgm:cxn modelId="{A4998DD1-5323-461B-B8CF-91C9DBDB6C38}" srcId="{1D9C05AE-2CE4-4B50-ADC7-F1D4DA1B685F}" destId="{6D0C7360-B38F-4741-A7CF-EDC1C0ECB278}" srcOrd="1" destOrd="0" parTransId="{3905F733-4B6E-41E2-85A1-FCDBED1FDF84}" sibTransId="{9C40DCBF-FE95-4E73-9E37-B68D8187A74A}"/>
    <dgm:cxn modelId="{14B897A3-17BC-4D0F-A8E0-A5192030A8F7}" type="presParOf" srcId="{F3B12A85-C267-40BE-A58F-83B2F6CA7A4D}" destId="{7EB98516-82F1-40C2-9EE4-B0A62E378C44}" srcOrd="0" destOrd="0" presId="urn:microsoft.com/office/officeart/2005/8/layout/radial4"/>
    <dgm:cxn modelId="{FD00481E-7E44-4D5B-B7B7-D58021BAE705}" type="presParOf" srcId="{F3B12A85-C267-40BE-A58F-83B2F6CA7A4D}" destId="{BE415460-9F55-4F0C-8023-467D72A11698}" srcOrd="1" destOrd="0" presId="urn:microsoft.com/office/officeart/2005/8/layout/radial4"/>
    <dgm:cxn modelId="{2EED6408-D7E0-4A8C-9752-FA5A7A5A754C}" type="presParOf" srcId="{F3B12A85-C267-40BE-A58F-83B2F6CA7A4D}" destId="{44AEA45C-1462-4D7F-8DDE-E13D74373CA7}" srcOrd="2" destOrd="0" presId="urn:microsoft.com/office/officeart/2005/8/layout/radial4"/>
    <dgm:cxn modelId="{73CE2B23-AFD3-40CF-8EEB-A7225F280298}" type="presParOf" srcId="{F3B12A85-C267-40BE-A58F-83B2F6CA7A4D}" destId="{CC0EB360-3DF4-45F0-BBFC-6CDBCEC1F89A}" srcOrd="3" destOrd="0" presId="urn:microsoft.com/office/officeart/2005/8/layout/radial4"/>
    <dgm:cxn modelId="{F0BC76C2-A69E-46C0-8527-1BD9AA21110B}" type="presParOf" srcId="{F3B12A85-C267-40BE-A58F-83B2F6CA7A4D}" destId="{8109DA89-9E98-44DA-9258-39610DC9992B}" srcOrd="4" destOrd="0" presId="urn:microsoft.com/office/officeart/2005/8/layout/radial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32D85D-596C-45C5-9B6A-2810E2F19119}">
      <dsp:nvSpPr>
        <dsp:cNvPr id="0" name=""/>
        <dsp:cNvSpPr/>
      </dsp:nvSpPr>
      <dsp:spPr>
        <a:xfrm>
          <a:off x="3885880" y="875358"/>
          <a:ext cx="3127399" cy="572445"/>
        </a:xfrm>
        <a:custGeom>
          <a:avLst/>
          <a:gdLst/>
          <a:ahLst/>
          <a:cxnLst/>
          <a:rect l="0" t="0" r="0" b="0"/>
          <a:pathLst>
            <a:path>
              <a:moveTo>
                <a:pt x="0" y="0"/>
              </a:moveTo>
              <a:lnTo>
                <a:pt x="0" y="444848"/>
              </a:lnTo>
              <a:lnTo>
                <a:pt x="3127399" y="444848"/>
              </a:lnTo>
              <a:lnTo>
                <a:pt x="3127399" y="5724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B2D134-713A-4BA6-9AEB-1B6054495A8C}">
      <dsp:nvSpPr>
        <dsp:cNvPr id="0" name=""/>
        <dsp:cNvSpPr/>
      </dsp:nvSpPr>
      <dsp:spPr>
        <a:xfrm>
          <a:off x="1517935" y="875358"/>
          <a:ext cx="2367944" cy="401316"/>
        </a:xfrm>
        <a:custGeom>
          <a:avLst/>
          <a:gdLst/>
          <a:ahLst/>
          <a:cxnLst/>
          <a:rect l="0" t="0" r="0" b="0"/>
          <a:pathLst>
            <a:path>
              <a:moveTo>
                <a:pt x="2367944" y="0"/>
              </a:moveTo>
              <a:lnTo>
                <a:pt x="2367944" y="273719"/>
              </a:lnTo>
              <a:lnTo>
                <a:pt x="0" y="273719"/>
              </a:lnTo>
              <a:lnTo>
                <a:pt x="0" y="4013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85085D-6DA6-4F9D-B573-49A967112CC9}">
      <dsp:nvSpPr>
        <dsp:cNvPr id="0" name=""/>
        <dsp:cNvSpPr/>
      </dsp:nvSpPr>
      <dsp:spPr>
        <a:xfrm>
          <a:off x="3197200" y="734"/>
          <a:ext cx="1377359" cy="8746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A9A1F-491C-4C80-AFC1-9A45051EC2F5}">
      <dsp:nvSpPr>
        <dsp:cNvPr id="0" name=""/>
        <dsp:cNvSpPr/>
      </dsp:nvSpPr>
      <dsp:spPr>
        <a:xfrm>
          <a:off x="3350240" y="146122"/>
          <a:ext cx="1377359" cy="8746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JNANA/ KNOWLEDGE</a:t>
          </a:r>
          <a:endParaRPr lang="en-US" sz="1500" kern="1200" dirty="0"/>
        </a:p>
      </dsp:txBody>
      <dsp:txXfrm>
        <a:off x="3350240" y="146122"/>
        <a:ext cx="1377359" cy="874623"/>
      </dsp:txXfrm>
    </dsp:sp>
    <dsp:sp modelId="{2B196B23-E35D-4C29-96FE-BDFC03A711DD}">
      <dsp:nvSpPr>
        <dsp:cNvPr id="0" name=""/>
        <dsp:cNvSpPr/>
      </dsp:nvSpPr>
      <dsp:spPr>
        <a:xfrm>
          <a:off x="456562" y="1276674"/>
          <a:ext cx="2122745" cy="1321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716228-7C6F-4F1B-B869-DA0F03D0350B}">
      <dsp:nvSpPr>
        <dsp:cNvPr id="0" name=""/>
        <dsp:cNvSpPr/>
      </dsp:nvSpPr>
      <dsp:spPr>
        <a:xfrm>
          <a:off x="609602" y="1422062"/>
          <a:ext cx="2122745" cy="13211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SMRITI/ MEMORY –</a:t>
          </a:r>
        </a:p>
        <a:p>
          <a:pPr lvl="0" algn="ctr" defTabSz="666750">
            <a:lnSpc>
              <a:spcPct val="90000"/>
            </a:lnSpc>
            <a:spcBef>
              <a:spcPct val="0"/>
            </a:spcBef>
            <a:spcAft>
              <a:spcPct val="35000"/>
            </a:spcAft>
          </a:pPr>
          <a:r>
            <a:rPr lang="en-US" sz="1500" kern="1200" dirty="0" smtClean="0"/>
            <a:t>1. YATHARTHA/ VALID</a:t>
          </a:r>
        </a:p>
        <a:p>
          <a:pPr lvl="0" algn="ctr" defTabSz="666750">
            <a:lnSpc>
              <a:spcPct val="90000"/>
            </a:lnSpc>
            <a:spcBef>
              <a:spcPct val="0"/>
            </a:spcBef>
            <a:spcAft>
              <a:spcPct val="35000"/>
            </a:spcAft>
          </a:pPr>
          <a:r>
            <a:rPr lang="en-US" sz="1500" kern="1200" dirty="0" smtClean="0"/>
            <a:t>2. AYATHARTHA/ INVALID</a:t>
          </a:r>
          <a:endParaRPr lang="en-US" sz="1500" kern="1200" dirty="0"/>
        </a:p>
      </dsp:txBody>
      <dsp:txXfrm>
        <a:off x="609602" y="1422062"/>
        <a:ext cx="2122745" cy="1321136"/>
      </dsp:txXfrm>
    </dsp:sp>
    <dsp:sp modelId="{D9A53327-BF81-44A6-953C-56D2EBB6119D}">
      <dsp:nvSpPr>
        <dsp:cNvPr id="0" name=""/>
        <dsp:cNvSpPr/>
      </dsp:nvSpPr>
      <dsp:spPr>
        <a:xfrm>
          <a:off x="6324600" y="1447803"/>
          <a:ext cx="1377359" cy="8746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BF4CF7-5702-49FC-A634-5B2357285A74}">
      <dsp:nvSpPr>
        <dsp:cNvPr id="0" name=""/>
        <dsp:cNvSpPr/>
      </dsp:nvSpPr>
      <dsp:spPr>
        <a:xfrm>
          <a:off x="6477640" y="1593191"/>
          <a:ext cx="1377359" cy="8746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ANUBHAVA/ PRESENTATION</a:t>
          </a:r>
          <a:endParaRPr lang="en-US" sz="1500" kern="1200" dirty="0"/>
        </a:p>
      </dsp:txBody>
      <dsp:txXfrm>
        <a:off x="6477640" y="1593191"/>
        <a:ext cx="1377359" cy="8746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B98516-82F1-40C2-9EE4-B0A62E378C44}">
      <dsp:nvSpPr>
        <dsp:cNvPr id="0" name=""/>
        <dsp:cNvSpPr/>
      </dsp:nvSpPr>
      <dsp:spPr>
        <a:xfrm>
          <a:off x="3125321" y="0"/>
          <a:ext cx="1772819" cy="1772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ANUBHAVA/ PRESENTATION</a:t>
          </a:r>
          <a:endParaRPr lang="en-US" sz="1500" kern="1200" dirty="0"/>
        </a:p>
      </dsp:txBody>
      <dsp:txXfrm>
        <a:off x="3125321" y="0"/>
        <a:ext cx="1772819" cy="1772819"/>
      </dsp:txXfrm>
    </dsp:sp>
    <dsp:sp modelId="{BE415460-9F55-4F0C-8023-467D72A11698}">
      <dsp:nvSpPr>
        <dsp:cNvPr id="0" name=""/>
        <dsp:cNvSpPr/>
      </dsp:nvSpPr>
      <dsp:spPr>
        <a:xfrm rot="9292063">
          <a:off x="1361809" y="1445892"/>
          <a:ext cx="1837585" cy="50525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AEA45C-1462-4D7F-8DDE-E13D74373CA7}">
      <dsp:nvSpPr>
        <dsp:cNvPr id="0" name=""/>
        <dsp:cNvSpPr/>
      </dsp:nvSpPr>
      <dsp:spPr>
        <a:xfrm>
          <a:off x="159267" y="1415067"/>
          <a:ext cx="2579050" cy="13473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PRAMA/VALID KNOWLEDGE</a:t>
          </a:r>
        </a:p>
        <a:p>
          <a:pPr lvl="0" algn="ctr" defTabSz="577850">
            <a:lnSpc>
              <a:spcPct val="90000"/>
            </a:lnSpc>
            <a:spcBef>
              <a:spcPct val="0"/>
            </a:spcBef>
            <a:spcAft>
              <a:spcPct val="35000"/>
            </a:spcAft>
          </a:pPr>
          <a:r>
            <a:rPr lang="en-US" sz="1300" kern="1200" dirty="0" smtClean="0"/>
            <a:t>1. PRATYAKSA/PERCEPTION</a:t>
          </a:r>
        </a:p>
        <a:p>
          <a:pPr lvl="0" algn="ctr" defTabSz="577850">
            <a:lnSpc>
              <a:spcPct val="90000"/>
            </a:lnSpc>
            <a:spcBef>
              <a:spcPct val="0"/>
            </a:spcBef>
            <a:spcAft>
              <a:spcPct val="35000"/>
            </a:spcAft>
          </a:pPr>
          <a:r>
            <a:rPr lang="en-US" sz="1300" kern="1200" dirty="0" smtClean="0"/>
            <a:t>2. ANUMANA /INFERENCE</a:t>
          </a:r>
        </a:p>
        <a:p>
          <a:pPr lvl="0" algn="ctr" defTabSz="577850">
            <a:lnSpc>
              <a:spcPct val="90000"/>
            </a:lnSpc>
            <a:spcBef>
              <a:spcPct val="0"/>
            </a:spcBef>
            <a:spcAft>
              <a:spcPct val="35000"/>
            </a:spcAft>
          </a:pPr>
          <a:r>
            <a:rPr lang="en-US" sz="1300" kern="1200" dirty="0" smtClean="0"/>
            <a:t>3. UPAMANA/ COMPARISON</a:t>
          </a:r>
        </a:p>
        <a:p>
          <a:pPr lvl="0" algn="ctr" defTabSz="577850">
            <a:lnSpc>
              <a:spcPct val="90000"/>
            </a:lnSpc>
            <a:spcBef>
              <a:spcPct val="0"/>
            </a:spcBef>
            <a:spcAft>
              <a:spcPct val="35000"/>
            </a:spcAft>
          </a:pPr>
          <a:r>
            <a:rPr lang="en-US" sz="1300" kern="1200" dirty="0" smtClean="0"/>
            <a:t>4. SABDA /TESTIMONY</a:t>
          </a:r>
          <a:endParaRPr lang="en-US" sz="1300" kern="1200" dirty="0"/>
        </a:p>
      </dsp:txBody>
      <dsp:txXfrm>
        <a:off x="159267" y="1415067"/>
        <a:ext cx="2579050" cy="1347343"/>
      </dsp:txXfrm>
    </dsp:sp>
    <dsp:sp modelId="{CC0EB360-3DF4-45F0-BBFC-6CDBCEC1F89A}">
      <dsp:nvSpPr>
        <dsp:cNvPr id="0" name=""/>
        <dsp:cNvSpPr/>
      </dsp:nvSpPr>
      <dsp:spPr>
        <a:xfrm rot="1582622">
          <a:off x="4806030" y="1524344"/>
          <a:ext cx="2003065" cy="50525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09DA89-9E98-44DA-9258-39610DC9992B}">
      <dsp:nvSpPr>
        <dsp:cNvPr id="0" name=""/>
        <dsp:cNvSpPr/>
      </dsp:nvSpPr>
      <dsp:spPr>
        <a:xfrm>
          <a:off x="5405103" y="1548256"/>
          <a:ext cx="2599445" cy="13473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APRAMA</a:t>
          </a:r>
        </a:p>
        <a:p>
          <a:pPr lvl="0" algn="ctr" defTabSz="577850">
            <a:lnSpc>
              <a:spcPct val="90000"/>
            </a:lnSpc>
            <a:spcBef>
              <a:spcPct val="0"/>
            </a:spcBef>
            <a:spcAft>
              <a:spcPct val="35000"/>
            </a:spcAft>
          </a:pPr>
          <a:r>
            <a:rPr lang="en-US" sz="1300" kern="1200" dirty="0" smtClean="0"/>
            <a:t>1. SAMKHAY/DOUBT</a:t>
          </a:r>
        </a:p>
        <a:p>
          <a:pPr lvl="0" algn="ctr" defTabSz="577850">
            <a:lnSpc>
              <a:spcPct val="90000"/>
            </a:lnSpc>
            <a:spcBef>
              <a:spcPct val="0"/>
            </a:spcBef>
            <a:spcAft>
              <a:spcPct val="35000"/>
            </a:spcAft>
          </a:pPr>
          <a:r>
            <a:rPr lang="en-US" sz="1300" kern="1200" dirty="0" smtClean="0"/>
            <a:t>2. VIPARYAYA /ERROR</a:t>
          </a:r>
        </a:p>
        <a:p>
          <a:pPr lvl="0" algn="ctr" defTabSz="577850">
            <a:lnSpc>
              <a:spcPct val="90000"/>
            </a:lnSpc>
            <a:spcBef>
              <a:spcPct val="0"/>
            </a:spcBef>
            <a:spcAft>
              <a:spcPct val="35000"/>
            </a:spcAft>
          </a:pPr>
          <a:r>
            <a:rPr lang="en-US" sz="1300" kern="1200" dirty="0" smtClean="0"/>
            <a:t>3. TARKA /HYPOTHETICAL REASONING</a:t>
          </a:r>
          <a:endParaRPr lang="en-US" sz="1300" kern="1200" dirty="0"/>
        </a:p>
      </dsp:txBody>
      <dsp:txXfrm>
        <a:off x="5405103" y="1548256"/>
        <a:ext cx="2599445" cy="13473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36C0F9-FC09-4CE8-B70B-751AC678DD70}"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6C0F9-FC09-4CE8-B70B-751AC678DD70}"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6C0F9-FC09-4CE8-B70B-751AC678DD70}"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6C0F9-FC09-4CE8-B70B-751AC678DD70}"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6C0F9-FC09-4CE8-B70B-751AC678DD70}"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36C0F9-FC09-4CE8-B70B-751AC678DD70}"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36C0F9-FC09-4CE8-B70B-751AC678DD70}" type="datetimeFigureOut">
              <a:rPr lang="en-US" smtClean="0"/>
              <a:pPr/>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36C0F9-FC09-4CE8-B70B-751AC678DD70}" type="datetimeFigureOut">
              <a:rPr lang="en-US" smtClean="0"/>
              <a:pPr/>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6C0F9-FC09-4CE8-B70B-751AC678DD70}" type="datetimeFigureOut">
              <a:rPr lang="en-US" smtClean="0"/>
              <a:pPr/>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6C0F9-FC09-4CE8-B70B-751AC678DD70}"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6C0F9-FC09-4CE8-B70B-751AC678DD70}"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78322-6A37-42B1-960D-D30E2BD478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6C0F9-FC09-4CE8-B70B-751AC678DD70}" type="datetimeFigureOut">
              <a:rPr lang="en-US" smtClean="0"/>
              <a:pPr/>
              <a:t>5/4/2022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78322-6A37-42B1-960D-D30E2BD478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915400" cy="4525963"/>
          </a:xfrm>
        </p:spPr>
        <p:txBody>
          <a:bodyPr>
            <a:normAutofit fontScale="92500" lnSpcReduction="10000"/>
          </a:bodyPr>
          <a:lstStyle/>
          <a:p>
            <a:pPr>
              <a:buNone/>
            </a:pPr>
            <a:r>
              <a:rPr lang="en-US" sz="4300" b="1" dirty="0"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TOPIC : PRAMANA IN INDIAN PHILOSOPHY</a:t>
            </a:r>
          </a:p>
          <a:p>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endPar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a:p>
            <a:pPr algn="ctr">
              <a:buNone/>
            </a:pPr>
            <a:r>
              <a:rPr lang="en-US" sz="2400" dirty="0" smtClean="0">
                <a:solidFill>
                  <a:schemeClr val="accent1">
                    <a:lumMod val="75000"/>
                  </a:schemeClr>
                </a:solidFill>
              </a:rPr>
              <a:t>PRESENTED BY</a:t>
            </a:r>
          </a:p>
          <a:p>
            <a:pPr algn="ctr">
              <a:buNone/>
            </a:pPr>
            <a:r>
              <a:rPr lang="en-US" sz="2400" dirty="0" smtClean="0">
                <a:solidFill>
                  <a:schemeClr val="accent1">
                    <a:lumMod val="75000"/>
                  </a:schemeClr>
                </a:solidFill>
              </a:rPr>
              <a:t>MR. DEBAJIT HAZARIKA</a:t>
            </a:r>
          </a:p>
          <a:p>
            <a:pPr algn="ctr">
              <a:buNone/>
            </a:pPr>
            <a:r>
              <a:rPr lang="en-US" sz="2400" dirty="0" smtClean="0">
                <a:solidFill>
                  <a:schemeClr val="accent1">
                    <a:lumMod val="75000"/>
                  </a:schemeClr>
                </a:solidFill>
              </a:rPr>
              <a:t>DEPARTMENT OF PHILOSOPHY</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848600" cy="4525963"/>
          </a:xfrm>
        </p:spPr>
        <p:txBody>
          <a:bodyPr>
            <a:normAutofit/>
          </a:bodyPr>
          <a:lstStyle/>
          <a:p>
            <a:pPr algn="just"/>
            <a:r>
              <a:rPr lang="en-US" sz="2000" dirty="0" smtClean="0"/>
              <a:t>f)</a:t>
            </a:r>
            <a:r>
              <a:rPr lang="en-US" sz="2000" b="1" u="sng" dirty="0" smtClean="0"/>
              <a:t> </a:t>
            </a:r>
            <a:r>
              <a:rPr lang="en-US" sz="2000" b="1" u="sng" dirty="0" err="1" smtClean="0"/>
              <a:t>Anupalabdhi</a:t>
            </a:r>
            <a:r>
              <a:rPr lang="en-US" sz="2000" b="1" u="sng" dirty="0" smtClean="0"/>
              <a:t>/ Non- Apprehension: </a:t>
            </a:r>
            <a:r>
              <a:rPr lang="en-US" sz="2000" dirty="0" err="1" smtClean="0"/>
              <a:t>Anupalabdhi</a:t>
            </a:r>
            <a:r>
              <a:rPr lang="en-US" sz="2000" dirty="0" smtClean="0"/>
              <a:t> is the sixth ways of valid knowledge accepted by </a:t>
            </a:r>
            <a:r>
              <a:rPr lang="en-US" sz="2000" dirty="0" err="1" smtClean="0"/>
              <a:t>Mimamsa</a:t>
            </a:r>
            <a:r>
              <a:rPr lang="en-US" sz="2000" dirty="0" smtClean="0"/>
              <a:t> Philosopher </a:t>
            </a:r>
            <a:r>
              <a:rPr lang="en-US" sz="2000" dirty="0" err="1" smtClean="0"/>
              <a:t>Kumarila</a:t>
            </a:r>
            <a:r>
              <a:rPr lang="en-US" sz="2000" dirty="0" smtClean="0"/>
              <a:t> </a:t>
            </a:r>
            <a:r>
              <a:rPr lang="en-US" sz="2000" dirty="0" err="1" smtClean="0"/>
              <a:t>Bhatta</a:t>
            </a:r>
            <a:r>
              <a:rPr lang="en-US" sz="2000" dirty="0" smtClean="0"/>
              <a:t> and </a:t>
            </a:r>
            <a:r>
              <a:rPr lang="en-US" sz="2000" dirty="0" err="1" smtClean="0"/>
              <a:t>Advaita</a:t>
            </a:r>
            <a:r>
              <a:rPr lang="en-US" sz="2000" dirty="0" smtClean="0"/>
              <a:t> </a:t>
            </a:r>
            <a:r>
              <a:rPr lang="en-US" sz="2000" dirty="0" err="1" smtClean="0"/>
              <a:t>Vedantins</a:t>
            </a:r>
            <a:r>
              <a:rPr lang="en-US" sz="2000" dirty="0" smtClean="0"/>
              <a:t>. It means knowing the non existence of an object. For e.g. The non existence of curd in milk; The non existence of water in the pot.</a:t>
            </a:r>
            <a:endParaRPr lang="en-US" sz="2000"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2200" y="2743200"/>
            <a:ext cx="4280339" cy="1107996"/>
          </a:xfrm>
          <a:prstGeom prst="rect">
            <a:avLst/>
          </a:prstGeom>
          <a:noFill/>
        </p:spPr>
        <p:txBody>
          <a:bodyPr wrap="none" lIns="91440" tIns="45720" rIns="91440" bIns="45720">
            <a:spAutoFit/>
          </a:bodyPr>
          <a:lstStyle/>
          <a:p>
            <a:pPr algn="ctr"/>
            <a:r>
              <a:rPr lang="en-US" sz="6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66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dirty="0" smtClean="0"/>
              <a:t>INTRODUCTION</a:t>
            </a:r>
            <a:endParaRPr lang="en-US" dirty="0"/>
          </a:p>
        </p:txBody>
      </p:sp>
      <p:sp>
        <p:nvSpPr>
          <p:cNvPr id="5" name="Content Placeholder 2"/>
          <p:cNvSpPr>
            <a:spLocks noGrp="1"/>
          </p:cNvSpPr>
          <p:nvPr>
            <p:ph type="subTitle" idx="1"/>
          </p:nvPr>
        </p:nvSpPr>
        <p:spPr>
          <a:xfrm>
            <a:off x="914400" y="2667000"/>
            <a:ext cx="7315200" cy="2743200"/>
          </a:xfrm>
        </p:spPr>
        <p:txBody>
          <a:bodyPr>
            <a:normAutofit/>
          </a:bodyPr>
          <a:lstStyle/>
          <a:p>
            <a:pPr algn="just">
              <a:buFont typeface="Wingdings" pitchFamily="2" charset="2"/>
              <a:buChar char="Ø"/>
            </a:pPr>
            <a:r>
              <a:rPr lang="en-US" sz="2000" dirty="0" smtClean="0">
                <a:solidFill>
                  <a:schemeClr val="tx1"/>
                </a:solidFill>
              </a:rPr>
              <a:t> </a:t>
            </a:r>
            <a:r>
              <a:rPr lang="en-US" sz="2000" b="1" dirty="0" smtClean="0">
                <a:solidFill>
                  <a:schemeClr val="tx1"/>
                </a:solidFill>
              </a:rPr>
              <a:t>Philosophy</a:t>
            </a:r>
            <a:r>
              <a:rPr lang="en-US" sz="2000" dirty="0" smtClean="0">
                <a:solidFill>
                  <a:schemeClr val="tx1"/>
                </a:solidFill>
              </a:rPr>
              <a:t> is an incessant search after knowledge. Epistemology is the branch of philosophy which discuss the sources, conditions and validity of knowledge. Knowledge means apprehension or cognition of an  object or fact. In Indian philosophy true cognition is known as </a:t>
            </a:r>
            <a:r>
              <a:rPr lang="en-US" sz="2000" dirty="0" err="1" smtClean="0">
                <a:solidFill>
                  <a:schemeClr val="tx1"/>
                </a:solidFill>
              </a:rPr>
              <a:t>Prama</a:t>
            </a:r>
            <a:r>
              <a:rPr lang="en-US" sz="2000" dirty="0" smtClean="0">
                <a:solidFill>
                  <a:schemeClr val="tx1"/>
                </a:solidFill>
              </a:rPr>
              <a:t>. </a:t>
            </a:r>
            <a:r>
              <a:rPr lang="en-US" sz="2000" dirty="0" err="1" smtClean="0">
                <a:solidFill>
                  <a:schemeClr val="tx1"/>
                </a:solidFill>
              </a:rPr>
              <a:t>Prama</a:t>
            </a:r>
            <a:r>
              <a:rPr lang="en-US" sz="2000" dirty="0" smtClean="0">
                <a:solidFill>
                  <a:schemeClr val="tx1"/>
                </a:solidFill>
              </a:rPr>
              <a:t> means the valid knowledge which is free from doubt and falsity. </a:t>
            </a:r>
            <a:r>
              <a:rPr lang="en-US" sz="2000" dirty="0" err="1" smtClean="0">
                <a:solidFill>
                  <a:schemeClr val="tx1"/>
                </a:solidFill>
              </a:rPr>
              <a:t>Pramana</a:t>
            </a:r>
            <a:r>
              <a:rPr lang="en-US" sz="2000" dirty="0" smtClean="0">
                <a:solidFill>
                  <a:schemeClr val="tx1"/>
                </a:solidFill>
              </a:rPr>
              <a:t> is the means or ways of attaining valid knowledge or </a:t>
            </a:r>
            <a:r>
              <a:rPr lang="en-US" sz="2000" dirty="0" err="1" smtClean="0">
                <a:solidFill>
                  <a:schemeClr val="tx1"/>
                </a:solidFill>
              </a:rPr>
              <a:t>prama</a:t>
            </a:r>
            <a:r>
              <a:rPr lang="en-US" sz="2000" dirty="0" smtClean="0">
                <a:solidFill>
                  <a:schemeClr val="tx1"/>
                </a:solidFill>
              </a:rPr>
              <a:t>. In the absence of </a:t>
            </a:r>
            <a:r>
              <a:rPr lang="en-US" sz="2000" dirty="0" err="1" smtClean="0">
                <a:solidFill>
                  <a:schemeClr val="tx1"/>
                </a:solidFill>
              </a:rPr>
              <a:t>pramana</a:t>
            </a:r>
            <a:r>
              <a:rPr lang="en-US" sz="2000" dirty="0" smtClean="0">
                <a:solidFill>
                  <a:schemeClr val="tx1"/>
                </a:solidFill>
              </a:rPr>
              <a:t> no valid knowledge can be achieved. </a:t>
            </a:r>
            <a:endParaRPr lang="en-US" sz="2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1981200"/>
          <a:ext cx="8153400" cy="4665028"/>
        </p:xfrm>
        <a:graphic>
          <a:graphicData uri="http://schemas.openxmlformats.org/drawingml/2006/table">
            <a:tbl>
              <a:tblPr firstRow="1" bandRow="1">
                <a:tableStyleId>{5C22544A-7EE6-4342-B048-85BDC9FD1C3A}</a:tableStyleId>
              </a:tblPr>
              <a:tblGrid>
                <a:gridCol w="2453236"/>
                <a:gridCol w="5700164"/>
              </a:tblGrid>
              <a:tr h="321639">
                <a:tc>
                  <a:txBody>
                    <a:bodyPr/>
                    <a:lstStyle/>
                    <a:p>
                      <a:r>
                        <a:rPr lang="en-US" sz="1600" dirty="0" smtClean="0"/>
                        <a:t>PHILOSOPHICAL SYSTEMS</a:t>
                      </a:r>
                      <a:endParaRPr lang="en-US" sz="1600" dirty="0"/>
                    </a:p>
                  </a:txBody>
                  <a:tcPr/>
                </a:tc>
                <a:tc>
                  <a:txBody>
                    <a:bodyPr/>
                    <a:lstStyle/>
                    <a:p>
                      <a:r>
                        <a:rPr lang="en-US" sz="1600" dirty="0" smtClean="0"/>
                        <a:t>PRAMANAS</a:t>
                      </a:r>
                      <a:endParaRPr lang="en-US" sz="1600" dirty="0"/>
                    </a:p>
                  </a:txBody>
                  <a:tcPr/>
                </a:tc>
              </a:tr>
              <a:tr h="321639">
                <a:tc>
                  <a:txBody>
                    <a:bodyPr/>
                    <a:lstStyle/>
                    <a:p>
                      <a:r>
                        <a:rPr lang="en-US" sz="1600" dirty="0" smtClean="0"/>
                        <a:t>1. CARVAKA</a:t>
                      </a:r>
                      <a:endParaRPr lang="en-US" sz="1600" dirty="0"/>
                    </a:p>
                  </a:txBody>
                  <a:tcPr/>
                </a:tc>
                <a:tc>
                  <a:txBody>
                    <a:bodyPr/>
                    <a:lstStyle/>
                    <a:p>
                      <a:r>
                        <a:rPr lang="en-US" sz="1600" dirty="0" smtClean="0"/>
                        <a:t>1. PRATYAKSA</a:t>
                      </a:r>
                      <a:endParaRPr lang="en-US" sz="1600" dirty="0"/>
                    </a:p>
                  </a:txBody>
                  <a:tcPr/>
                </a:tc>
              </a:tr>
              <a:tr h="321639">
                <a:tc>
                  <a:txBody>
                    <a:bodyPr/>
                    <a:lstStyle/>
                    <a:p>
                      <a:r>
                        <a:rPr lang="en-US" sz="1600" dirty="0" smtClean="0"/>
                        <a:t>2 BUDDHISM</a:t>
                      </a:r>
                      <a:endParaRPr lang="en-US" sz="1600" dirty="0"/>
                    </a:p>
                  </a:txBody>
                  <a:tcPr/>
                </a:tc>
                <a:tc>
                  <a:txBody>
                    <a:bodyPr/>
                    <a:lstStyle/>
                    <a:p>
                      <a:r>
                        <a:rPr lang="en-US" sz="1600" dirty="0" smtClean="0"/>
                        <a:t>1. PRATYAKSA 2. ANUMANA</a:t>
                      </a:r>
                      <a:endParaRPr lang="en-US" sz="1600" dirty="0"/>
                    </a:p>
                  </a:txBody>
                  <a:tcPr/>
                </a:tc>
              </a:tr>
              <a:tr h="321639">
                <a:tc>
                  <a:txBody>
                    <a:bodyPr/>
                    <a:lstStyle/>
                    <a:p>
                      <a:r>
                        <a:rPr lang="en-US" sz="1600" dirty="0" smtClean="0"/>
                        <a:t>3. VAISESIKA</a:t>
                      </a:r>
                      <a:endParaRPr lang="en-US" sz="1600" dirty="0"/>
                    </a:p>
                  </a:txBody>
                  <a:tcPr/>
                </a:tc>
                <a:tc>
                  <a:txBody>
                    <a:bodyPr/>
                    <a:lstStyle/>
                    <a:p>
                      <a:r>
                        <a:rPr lang="en-US" sz="1600" dirty="0" smtClean="0"/>
                        <a:t>1. . PRATYAKSA 2. ANUMANA</a:t>
                      </a:r>
                      <a:endParaRPr lang="en-US" sz="1600" dirty="0"/>
                    </a:p>
                  </a:txBody>
                  <a:tcPr/>
                </a:tc>
              </a:tr>
              <a:tr h="321639">
                <a:tc>
                  <a:txBody>
                    <a:bodyPr/>
                    <a:lstStyle/>
                    <a:p>
                      <a:r>
                        <a:rPr lang="en-US" sz="1600" dirty="0" smtClean="0"/>
                        <a:t>4. JAINA</a:t>
                      </a:r>
                      <a:endParaRPr lang="en-US" sz="1600" dirty="0"/>
                    </a:p>
                  </a:txBody>
                  <a:tcPr/>
                </a:tc>
                <a:tc>
                  <a:txBody>
                    <a:bodyPr/>
                    <a:lstStyle/>
                    <a:p>
                      <a:r>
                        <a:rPr lang="en-US" sz="1600" dirty="0" smtClean="0"/>
                        <a:t>1. PRATYAKSA 2. ANUMANA 3. SABDA</a:t>
                      </a:r>
                      <a:endParaRPr lang="en-US" sz="1600" dirty="0"/>
                    </a:p>
                  </a:txBody>
                  <a:tcPr/>
                </a:tc>
              </a:tr>
              <a:tr h="321639">
                <a:tc>
                  <a:txBody>
                    <a:bodyPr/>
                    <a:lstStyle/>
                    <a:p>
                      <a:r>
                        <a:rPr lang="en-US" sz="1600" dirty="0" smtClean="0"/>
                        <a:t>5. SAMKHYA</a:t>
                      </a:r>
                      <a:endParaRPr lang="en-US" sz="1600" dirty="0"/>
                    </a:p>
                  </a:txBody>
                  <a:tcPr/>
                </a:tc>
                <a:tc>
                  <a:txBody>
                    <a:bodyPr/>
                    <a:lstStyle/>
                    <a:p>
                      <a:r>
                        <a:rPr lang="en-US" sz="1600" dirty="0" smtClean="0"/>
                        <a:t>1.</a:t>
                      </a:r>
                      <a:r>
                        <a:rPr lang="en-US" sz="1600" baseline="0" dirty="0" smtClean="0"/>
                        <a:t> </a:t>
                      </a:r>
                      <a:r>
                        <a:rPr lang="en-US" sz="1600" dirty="0" smtClean="0"/>
                        <a:t> PRATYAKSA 2. ANUMANA, 3.SABDA</a:t>
                      </a:r>
                      <a:endParaRPr lang="en-US" sz="1600" dirty="0"/>
                    </a:p>
                  </a:txBody>
                  <a:tcPr/>
                </a:tc>
              </a:tr>
              <a:tr h="321639">
                <a:tc>
                  <a:txBody>
                    <a:bodyPr/>
                    <a:lstStyle/>
                    <a:p>
                      <a:r>
                        <a:rPr lang="en-US" sz="1600" dirty="0" smtClean="0"/>
                        <a:t>6. YOGA</a:t>
                      </a:r>
                      <a:endParaRPr lang="en-US" sz="1600" dirty="0"/>
                    </a:p>
                  </a:txBody>
                  <a:tcPr/>
                </a:tc>
                <a:tc>
                  <a:txBody>
                    <a:bodyPr/>
                    <a:lstStyle/>
                    <a:p>
                      <a:r>
                        <a:rPr lang="en-US" sz="1600" dirty="0" smtClean="0"/>
                        <a:t>1. PRATYAKSA 2. ANUMANA, 3.SABDA</a:t>
                      </a:r>
                      <a:endParaRPr lang="en-US" sz="1600" dirty="0"/>
                    </a:p>
                  </a:txBody>
                  <a:tcPr/>
                </a:tc>
              </a:tr>
              <a:tr h="336880">
                <a:tc>
                  <a:txBody>
                    <a:bodyPr/>
                    <a:lstStyle/>
                    <a:p>
                      <a:r>
                        <a:rPr lang="en-US" sz="1600" dirty="0" smtClean="0"/>
                        <a:t>7. NYAYA</a:t>
                      </a:r>
                      <a:endParaRPr lang="en-US" sz="1600" dirty="0"/>
                    </a:p>
                  </a:txBody>
                  <a:tcPr/>
                </a:tc>
                <a:tc>
                  <a:txBody>
                    <a:bodyPr/>
                    <a:lstStyle/>
                    <a:p>
                      <a:r>
                        <a:rPr lang="en-US" sz="1600" dirty="0" smtClean="0"/>
                        <a:t>1. PRATYAKSA 2. ANUMANA, 3. SABDA, 4. UPAMANA</a:t>
                      </a:r>
                      <a:endParaRPr lang="en-US" sz="1600" dirty="0"/>
                    </a:p>
                  </a:txBody>
                  <a:tcPr/>
                </a:tc>
              </a:tr>
              <a:tr h="1023397">
                <a:tc>
                  <a:txBody>
                    <a:bodyPr/>
                    <a:lstStyle/>
                    <a:p>
                      <a:r>
                        <a:rPr lang="en-US" sz="1600" dirty="0" smtClean="0"/>
                        <a:t>8. MIMAMSA</a:t>
                      </a:r>
                      <a:endParaRPr lang="en-US" sz="1600" dirty="0"/>
                    </a:p>
                  </a:txBody>
                  <a:tcPr/>
                </a:tc>
                <a:tc>
                  <a:txBody>
                    <a:bodyPr/>
                    <a:lstStyle/>
                    <a:p>
                      <a:r>
                        <a:rPr lang="en-US" sz="1600" dirty="0" smtClean="0"/>
                        <a:t>PRABHAKARA- 1.</a:t>
                      </a:r>
                      <a:r>
                        <a:rPr lang="en-US" sz="1600" baseline="0" dirty="0" smtClean="0"/>
                        <a:t> </a:t>
                      </a:r>
                      <a:r>
                        <a:rPr lang="en-US" sz="1600" dirty="0" smtClean="0"/>
                        <a:t>PRATYAKSA 2. ANUMANA 3. SABDA, 4. UPAMANA, 5.</a:t>
                      </a:r>
                      <a:r>
                        <a:rPr lang="en-US" sz="1600" baseline="0" dirty="0" smtClean="0"/>
                        <a:t> ARTHAPATTI, </a:t>
                      </a:r>
                    </a:p>
                    <a:p>
                      <a:r>
                        <a:rPr lang="en-US" sz="1600" baseline="0" dirty="0" smtClean="0"/>
                        <a:t>KUMARILA BHATTA-</a:t>
                      </a:r>
                      <a:r>
                        <a:rPr lang="en-US" sz="1600" dirty="0" smtClean="0"/>
                        <a:t>1.</a:t>
                      </a:r>
                      <a:r>
                        <a:rPr lang="en-US" sz="1600" baseline="0" dirty="0" smtClean="0"/>
                        <a:t> </a:t>
                      </a:r>
                      <a:r>
                        <a:rPr lang="en-US" sz="1600" dirty="0" smtClean="0"/>
                        <a:t>PRATYAKSA 2. ANUMANA 3. SABDA, 4. UPAMANA, 5.</a:t>
                      </a:r>
                      <a:r>
                        <a:rPr lang="en-US" sz="1600" baseline="0" dirty="0" smtClean="0"/>
                        <a:t> ARTHAPATTI, 6. ANUPALABDHI.</a:t>
                      </a:r>
                      <a:endParaRPr lang="en-US" sz="1600" dirty="0"/>
                    </a:p>
                  </a:txBody>
                  <a:tcPr/>
                </a:tc>
              </a:tr>
              <a:tr h="914388">
                <a:tc>
                  <a:txBody>
                    <a:bodyPr/>
                    <a:lstStyle/>
                    <a:p>
                      <a:r>
                        <a:rPr lang="en-US" sz="1600" dirty="0" smtClean="0"/>
                        <a:t>9. VEDANTA</a:t>
                      </a:r>
                      <a:endParaRPr lang="en-US" sz="1600" dirty="0"/>
                    </a:p>
                  </a:txBody>
                  <a:tcPr/>
                </a:tc>
                <a:tc>
                  <a:txBody>
                    <a:bodyPr/>
                    <a:lstStyle/>
                    <a:p>
                      <a:r>
                        <a:rPr lang="en-US" sz="1600" dirty="0" smtClean="0"/>
                        <a:t>ADVAITINS- 1. PRATYAKSA 2. ANUMANA, 3. SABDA, 4. UPAMANA, 5.</a:t>
                      </a:r>
                      <a:r>
                        <a:rPr lang="en-US" sz="1600" baseline="0" dirty="0" smtClean="0"/>
                        <a:t> ARTHAPATTI, 6. ANUPALABDHI.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VISISTADVAITINS-  </a:t>
                      </a:r>
                      <a:r>
                        <a:rPr lang="en-US" sz="1600" dirty="0" smtClean="0"/>
                        <a:t>1. PRATYAKSA 2. ANUMANA 3. SABDA</a:t>
                      </a:r>
                    </a:p>
                  </a:txBody>
                  <a:tcPr/>
                </a:tc>
              </a:tr>
            </a:tbl>
          </a:graphicData>
        </a:graphic>
      </p:graphicFrame>
      <p:sp>
        <p:nvSpPr>
          <p:cNvPr id="6" name="TextBox 5"/>
          <p:cNvSpPr txBox="1"/>
          <p:nvPr/>
        </p:nvSpPr>
        <p:spPr>
          <a:xfrm>
            <a:off x="457200" y="228600"/>
            <a:ext cx="8153400" cy="1661993"/>
          </a:xfrm>
          <a:prstGeom prst="rect">
            <a:avLst/>
          </a:prstGeom>
          <a:noFill/>
        </p:spPr>
        <p:txBody>
          <a:bodyPr wrap="square" rtlCol="0">
            <a:spAutoFit/>
          </a:bodyPr>
          <a:lstStyle/>
          <a:p>
            <a:pPr algn="ctr"/>
            <a:r>
              <a:rPr lang="en-US" sz="4800" b="1" u="sng" dirty="0" smtClean="0"/>
              <a:t>PRAMANAS</a:t>
            </a:r>
          </a:p>
          <a:p>
            <a:r>
              <a:rPr lang="en-US" dirty="0" smtClean="0"/>
              <a:t>In Indian Philosophy there are six ways of valid knowledge or </a:t>
            </a:r>
            <a:r>
              <a:rPr lang="en-US" dirty="0" err="1" smtClean="0"/>
              <a:t>pramanas</a:t>
            </a:r>
            <a:r>
              <a:rPr lang="en-US" dirty="0" smtClean="0"/>
              <a:t>, The schools of Indian Philosophy synthesis the all branches of philosophy as whole. The </a:t>
            </a:r>
            <a:r>
              <a:rPr lang="en-US" dirty="0" err="1" smtClean="0"/>
              <a:t>pramanas</a:t>
            </a:r>
            <a:r>
              <a:rPr lang="en-US" dirty="0" smtClean="0"/>
              <a:t> can be discussed regarding the schools as follows: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533400" y="990600"/>
          <a:ext cx="7924800" cy="2743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 13"/>
          <p:cNvGraphicFramePr/>
          <p:nvPr/>
        </p:nvGraphicFramePr>
        <p:xfrm>
          <a:off x="609600" y="3429000"/>
          <a:ext cx="8229600" cy="2895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TextBox 14"/>
          <p:cNvSpPr txBox="1"/>
          <p:nvPr/>
        </p:nvSpPr>
        <p:spPr>
          <a:xfrm>
            <a:off x="1981200" y="304800"/>
            <a:ext cx="5343835" cy="461665"/>
          </a:xfrm>
          <a:prstGeom prst="rect">
            <a:avLst/>
          </a:prstGeom>
          <a:noFill/>
        </p:spPr>
        <p:txBody>
          <a:bodyPr wrap="none" rtlCol="0">
            <a:spAutoFit/>
          </a:bodyPr>
          <a:lstStyle/>
          <a:p>
            <a:r>
              <a:rPr lang="en-US" sz="2400" dirty="0" smtClean="0"/>
              <a:t>CLASSIFICATION OF KNOWLEDGE /JNANA</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000" dirty="0" smtClean="0"/>
              <a:t>In the following there is an attempt to discussed about the sources of valid knowledge distinctly-</a:t>
            </a:r>
          </a:p>
          <a:p>
            <a:pPr algn="just">
              <a:buFont typeface="Wingdings" pitchFamily="2" charset="2"/>
              <a:buChar char="Ø"/>
            </a:pPr>
            <a:endParaRPr lang="en-US" sz="2000" dirty="0" smtClean="0"/>
          </a:p>
          <a:p>
            <a:pPr algn="just">
              <a:buNone/>
            </a:pPr>
            <a:endParaRPr lang="en-US" sz="2000" dirty="0" smtClean="0"/>
          </a:p>
          <a:p>
            <a:pPr algn="just">
              <a:buNone/>
            </a:pPr>
            <a:r>
              <a:rPr lang="en-US" sz="2000" u="sng" dirty="0" smtClean="0"/>
              <a:t>a)</a:t>
            </a:r>
            <a:r>
              <a:rPr lang="en-US" sz="2000" b="1" u="sng" dirty="0" err="1" smtClean="0"/>
              <a:t>Pratyaksa</a:t>
            </a:r>
            <a:r>
              <a:rPr lang="en-US" sz="2000" b="1" u="sng" dirty="0" smtClean="0"/>
              <a:t>/Perception :</a:t>
            </a:r>
            <a:r>
              <a:rPr lang="en-US" sz="2000" dirty="0" smtClean="0"/>
              <a:t> All The schools of Indian philosophy admits perception/</a:t>
            </a:r>
            <a:r>
              <a:rPr lang="en-US" sz="2000" dirty="0" err="1" smtClean="0"/>
              <a:t>pratyaksa</a:t>
            </a:r>
            <a:r>
              <a:rPr lang="en-US" sz="2000" dirty="0" smtClean="0"/>
              <a:t> as a source of valid knowledge or </a:t>
            </a:r>
            <a:r>
              <a:rPr lang="en-US" sz="2000" dirty="0" err="1" smtClean="0"/>
              <a:t>prama</a:t>
            </a:r>
            <a:r>
              <a:rPr lang="en-US" sz="2000" dirty="0" smtClean="0"/>
              <a:t>. There are different views regarding the nature and meaning </a:t>
            </a:r>
            <a:r>
              <a:rPr lang="en-US" sz="2000" dirty="0" err="1" smtClean="0"/>
              <a:t>og</a:t>
            </a:r>
            <a:r>
              <a:rPr lang="en-US" sz="2000" dirty="0" smtClean="0"/>
              <a:t> </a:t>
            </a:r>
            <a:r>
              <a:rPr lang="en-US" sz="2000" dirty="0" err="1" smtClean="0"/>
              <a:t>pratyaksa</a:t>
            </a:r>
            <a:r>
              <a:rPr lang="en-US" sz="2000" dirty="0" smtClean="0"/>
              <a:t>. From the etymological point of view </a:t>
            </a:r>
            <a:r>
              <a:rPr lang="en-US" sz="2000" dirty="0" err="1" smtClean="0"/>
              <a:t>pratyaksa</a:t>
            </a:r>
            <a:r>
              <a:rPr lang="en-US" sz="2000" dirty="0" smtClean="0"/>
              <a:t> means ‘</a:t>
            </a:r>
            <a:r>
              <a:rPr lang="en-US" sz="2000" dirty="0" err="1" smtClean="0"/>
              <a:t>dierct</a:t>
            </a:r>
            <a:r>
              <a:rPr lang="en-US" sz="2000" dirty="0" smtClean="0"/>
              <a:t> knowledge’ or ‘</a:t>
            </a:r>
            <a:r>
              <a:rPr lang="en-US" sz="2000" dirty="0" err="1" smtClean="0"/>
              <a:t>saksyat</a:t>
            </a:r>
            <a:r>
              <a:rPr lang="en-US" sz="2000" dirty="0" smtClean="0"/>
              <a:t> </a:t>
            </a:r>
            <a:r>
              <a:rPr lang="en-US" sz="2000" dirty="0" err="1" smtClean="0"/>
              <a:t>jnana</a:t>
            </a:r>
            <a:r>
              <a:rPr lang="en-US" sz="2000" dirty="0" smtClean="0"/>
              <a:t>’. Perception is defined as knowledge which arises by contact of </a:t>
            </a:r>
            <a:r>
              <a:rPr lang="en-US" sz="2000" dirty="0" err="1" smtClean="0"/>
              <a:t>sens</a:t>
            </a:r>
            <a:r>
              <a:rPr lang="en-US" sz="2000" dirty="0" smtClean="0"/>
              <a:t> organ with object. For example- we perceived a </a:t>
            </a:r>
            <a:r>
              <a:rPr lang="en-US" sz="2000" dirty="0" err="1" smtClean="0"/>
              <a:t>table.Here,a</a:t>
            </a:r>
            <a:r>
              <a:rPr lang="en-US" sz="2000" dirty="0" smtClean="0"/>
              <a:t> contact between eyes and the object table.</a:t>
            </a:r>
          </a:p>
          <a:p>
            <a:pPr>
              <a:buNone/>
            </a:pPr>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77200" cy="4525963"/>
          </a:xfrm>
        </p:spPr>
        <p:txBody>
          <a:bodyPr/>
          <a:lstStyle/>
          <a:p>
            <a:pPr algn="just"/>
            <a:r>
              <a:rPr lang="en-US" sz="2000" dirty="0" smtClean="0"/>
              <a:t>b)</a:t>
            </a:r>
            <a:r>
              <a:rPr lang="en-US" sz="2000" b="1" u="sng" dirty="0" err="1" smtClean="0"/>
              <a:t>Anumana</a:t>
            </a:r>
            <a:r>
              <a:rPr lang="en-US" sz="2000" b="1" u="sng" dirty="0" smtClean="0"/>
              <a:t>/Inference: </a:t>
            </a:r>
            <a:r>
              <a:rPr lang="en-US" sz="2000" dirty="0" err="1" smtClean="0"/>
              <a:t>Anumana</a:t>
            </a:r>
            <a:r>
              <a:rPr lang="en-US" sz="2000" dirty="0" smtClean="0"/>
              <a:t>  or Inference is defined as mediate knowledge, which presupposes some other knowledge. </a:t>
            </a:r>
            <a:r>
              <a:rPr lang="en-US" sz="2000" dirty="0" err="1" smtClean="0"/>
              <a:t>Anumana</a:t>
            </a:r>
            <a:r>
              <a:rPr lang="en-US" sz="2000" dirty="0" smtClean="0"/>
              <a:t> is a Sanskrit term which consists of two parts  ‘</a:t>
            </a:r>
            <a:r>
              <a:rPr lang="en-US" sz="2000" dirty="0" err="1" smtClean="0"/>
              <a:t>Anu</a:t>
            </a:r>
            <a:r>
              <a:rPr lang="en-US" sz="2000" dirty="0" smtClean="0"/>
              <a:t>’ and ‘</a:t>
            </a:r>
            <a:r>
              <a:rPr lang="en-US" sz="2000" dirty="0" err="1" smtClean="0"/>
              <a:t>Mana</a:t>
            </a:r>
            <a:r>
              <a:rPr lang="en-US" sz="2000" dirty="0" smtClean="0"/>
              <a:t>’, which means after a knowledge and </a:t>
            </a:r>
            <a:r>
              <a:rPr lang="en-US" sz="2000" dirty="0" err="1" smtClean="0"/>
              <a:t>reapectively</a:t>
            </a:r>
            <a:r>
              <a:rPr lang="en-US" sz="2000" dirty="0" smtClean="0"/>
              <a:t>. Etymologically </a:t>
            </a:r>
            <a:r>
              <a:rPr lang="en-US" sz="2000" dirty="0" err="1" smtClean="0"/>
              <a:t>Anumana</a:t>
            </a:r>
            <a:r>
              <a:rPr lang="en-US" sz="2000" dirty="0" smtClean="0"/>
              <a:t> means knowledge which follows from some other knowledge. For example- By perceiving  smoke we can infer presence of fire.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467600" cy="4525963"/>
          </a:xfrm>
        </p:spPr>
        <p:txBody>
          <a:bodyPr/>
          <a:lstStyle/>
          <a:p>
            <a:pPr algn="just">
              <a:buNone/>
            </a:pPr>
            <a:r>
              <a:rPr lang="en-US" sz="2000" b="1" u="sng" dirty="0" smtClean="0"/>
              <a:t>c)</a:t>
            </a:r>
            <a:r>
              <a:rPr lang="en-US" sz="2000" b="1" u="sng" dirty="0" err="1" smtClean="0"/>
              <a:t>Sabda</a:t>
            </a:r>
            <a:r>
              <a:rPr lang="en-US" sz="2000" b="1" u="sng" dirty="0" smtClean="0"/>
              <a:t>/Testimony:</a:t>
            </a:r>
            <a:r>
              <a:rPr lang="en-US" sz="2000" dirty="0" smtClean="0"/>
              <a:t>  </a:t>
            </a:r>
            <a:r>
              <a:rPr lang="en-US" sz="2000" dirty="0" err="1" smtClean="0"/>
              <a:t>Sabda</a:t>
            </a:r>
            <a:r>
              <a:rPr lang="en-US" sz="2000" dirty="0" smtClean="0"/>
              <a:t> means the speech of reliable person or statement of trustworthy text. Gautama the founder of </a:t>
            </a:r>
            <a:r>
              <a:rPr lang="en-US" sz="2000" dirty="0" err="1" smtClean="0"/>
              <a:t>Nyaya</a:t>
            </a:r>
            <a:r>
              <a:rPr lang="en-US" sz="2000" dirty="0" smtClean="0"/>
              <a:t> defined </a:t>
            </a:r>
            <a:r>
              <a:rPr lang="en-US" sz="2000" dirty="0" err="1" smtClean="0"/>
              <a:t>Sabda</a:t>
            </a:r>
            <a:r>
              <a:rPr lang="en-US" sz="2000" dirty="0" smtClean="0"/>
              <a:t> as ‘</a:t>
            </a:r>
            <a:r>
              <a:rPr lang="en-US" sz="2000" dirty="0" err="1" smtClean="0"/>
              <a:t>Aptupadesahah</a:t>
            </a:r>
            <a:r>
              <a:rPr lang="en-US" sz="2000" dirty="0" smtClean="0"/>
              <a:t> </a:t>
            </a:r>
            <a:r>
              <a:rPr lang="en-US" sz="2000" dirty="0" err="1" smtClean="0"/>
              <a:t>Sabda</a:t>
            </a:r>
            <a:r>
              <a:rPr lang="en-US" sz="2000" dirty="0" smtClean="0"/>
              <a:t>’. For example-According to Vedas </a:t>
            </a:r>
            <a:r>
              <a:rPr lang="en-US" sz="2000" dirty="0" err="1" smtClean="0"/>
              <a:t>Varuna</a:t>
            </a:r>
            <a:r>
              <a:rPr lang="en-US" sz="2000" dirty="0" smtClean="0"/>
              <a:t> is the custodian of </a:t>
            </a:r>
            <a:r>
              <a:rPr lang="en-US" sz="2000" dirty="0" err="1" smtClean="0"/>
              <a:t>Rta</a:t>
            </a:r>
            <a:r>
              <a:rPr lang="en-US" sz="2000" dirty="0" smtClean="0"/>
              <a:t>.</a:t>
            </a:r>
          </a:p>
          <a:p>
            <a:pPr>
              <a:buNone/>
            </a:pPr>
            <a:endParaRPr lang="en-US"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24800" cy="4525963"/>
          </a:xfrm>
        </p:spPr>
        <p:txBody>
          <a:bodyPr>
            <a:normAutofit/>
          </a:bodyPr>
          <a:lstStyle/>
          <a:p>
            <a:pPr algn="just">
              <a:buNone/>
            </a:pPr>
            <a:r>
              <a:rPr lang="en-US" sz="2000" dirty="0" smtClean="0"/>
              <a:t>d) </a:t>
            </a:r>
            <a:r>
              <a:rPr lang="en-US" sz="2000" b="1" u="sng" dirty="0" err="1" smtClean="0"/>
              <a:t>Upamana</a:t>
            </a:r>
            <a:r>
              <a:rPr lang="en-US" sz="2000" b="1" u="sng" dirty="0" smtClean="0"/>
              <a:t>/</a:t>
            </a:r>
            <a:r>
              <a:rPr lang="en-US" sz="2000" b="1" u="sng" dirty="0" err="1" smtClean="0"/>
              <a:t>Comparision</a:t>
            </a:r>
            <a:r>
              <a:rPr lang="en-US" sz="2000" b="1" u="sng" dirty="0" smtClean="0"/>
              <a:t>: </a:t>
            </a:r>
            <a:r>
              <a:rPr lang="en-US" sz="2000" dirty="0" smtClean="0"/>
              <a:t> </a:t>
            </a:r>
            <a:r>
              <a:rPr lang="en-US" sz="2000" dirty="0" err="1" smtClean="0"/>
              <a:t>Upamana</a:t>
            </a:r>
            <a:r>
              <a:rPr lang="en-US" sz="2000" dirty="0" smtClean="0"/>
              <a:t> is the means of knowing and unknown object trough its resemblance with another well known object. For example-the statement, ‘a wild cow (</a:t>
            </a:r>
            <a:r>
              <a:rPr lang="en-US" sz="2000" dirty="0" err="1" smtClean="0"/>
              <a:t>Gavaya</a:t>
            </a:r>
            <a:r>
              <a:rPr lang="en-US" sz="2000" dirty="0" smtClean="0"/>
              <a:t>) is like a cow’, It is an well known object. The person perceived in the forest a strange animal like a cow and he get the knowledge of </a:t>
            </a:r>
            <a:r>
              <a:rPr lang="en-US" sz="2000" dirty="0" err="1" smtClean="0"/>
              <a:t>Gavaya</a:t>
            </a:r>
            <a:r>
              <a:rPr lang="en-US" sz="2000" dirty="0" smtClean="0"/>
              <a:t>. </a:t>
            </a:r>
            <a:endParaRPr lang="en-US" sz="2000"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696200" cy="4525963"/>
          </a:xfrm>
        </p:spPr>
        <p:txBody>
          <a:bodyPr>
            <a:normAutofit/>
          </a:bodyPr>
          <a:lstStyle/>
          <a:p>
            <a:pPr algn="just">
              <a:buNone/>
            </a:pPr>
            <a:r>
              <a:rPr lang="en-US" sz="2000" dirty="0" smtClean="0"/>
              <a:t>e) </a:t>
            </a:r>
            <a:r>
              <a:rPr lang="en-US" sz="2000" b="1" u="sng" dirty="0" err="1" smtClean="0"/>
              <a:t>Arthapatti</a:t>
            </a:r>
            <a:r>
              <a:rPr lang="en-US" sz="2000" b="1" u="sng" dirty="0" smtClean="0"/>
              <a:t>/ Postulation</a:t>
            </a:r>
            <a:r>
              <a:rPr lang="en-US" sz="2000" dirty="0" smtClean="0"/>
              <a:t>: </a:t>
            </a:r>
            <a:r>
              <a:rPr lang="en-US" sz="2000" dirty="0" err="1" smtClean="0"/>
              <a:t>Arthapatti</a:t>
            </a:r>
            <a:r>
              <a:rPr lang="en-US" sz="2000" dirty="0" smtClean="0"/>
              <a:t> is coming from two words ‘</a:t>
            </a:r>
            <a:r>
              <a:rPr lang="en-US" sz="2000" dirty="0" err="1" smtClean="0"/>
              <a:t>artha</a:t>
            </a:r>
            <a:r>
              <a:rPr lang="en-US" sz="2000" dirty="0" smtClean="0"/>
              <a:t>’ and ‘</a:t>
            </a:r>
            <a:r>
              <a:rPr lang="en-US" sz="2000" dirty="0" err="1" smtClean="0"/>
              <a:t>apatti</a:t>
            </a:r>
            <a:r>
              <a:rPr lang="en-US" sz="2000" dirty="0" smtClean="0"/>
              <a:t>’, </a:t>
            </a:r>
            <a:r>
              <a:rPr lang="en-US" sz="2000" dirty="0" err="1" smtClean="0"/>
              <a:t>artha</a:t>
            </a:r>
            <a:r>
              <a:rPr lang="en-US" sz="2000" dirty="0" smtClean="0"/>
              <a:t> means ‘subject’ and </a:t>
            </a:r>
            <a:r>
              <a:rPr lang="en-US" sz="2000" dirty="0" err="1" smtClean="0"/>
              <a:t>appatti</a:t>
            </a:r>
            <a:r>
              <a:rPr lang="en-US" sz="2000" dirty="0" smtClean="0"/>
              <a:t> means ‘imagination’. Therefore etymologically </a:t>
            </a:r>
            <a:r>
              <a:rPr lang="en-US" sz="2000" dirty="0" err="1" smtClean="0"/>
              <a:t>arthapatti</a:t>
            </a:r>
            <a:r>
              <a:rPr lang="en-US" sz="2000" dirty="0" smtClean="0"/>
              <a:t> means assumption/ supposition of an unperceived facts without which consistency among  perceived facts  cannot be reconciled. For </a:t>
            </a:r>
            <a:r>
              <a:rPr lang="en-US" sz="2000" dirty="0" err="1" smtClean="0"/>
              <a:t>e,g</a:t>
            </a:r>
            <a:r>
              <a:rPr lang="en-US" sz="2000" dirty="0" smtClean="0"/>
              <a:t> – We know that </a:t>
            </a:r>
            <a:r>
              <a:rPr lang="en-US" sz="2000" dirty="0" err="1" smtClean="0"/>
              <a:t>Hari</a:t>
            </a:r>
            <a:r>
              <a:rPr lang="en-US" sz="2000" dirty="0" smtClean="0"/>
              <a:t> is alive and perceive that he is absent  in his home, so we assume his existence outside of his home.</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761</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INTRODUCTION</vt:lpstr>
      <vt:lpstr>Slide 3</vt:lpstr>
      <vt:lpstr>Slide 4</vt:lpstr>
      <vt:lpstr>Slide 5</vt:lpstr>
      <vt:lpstr>Slide 6</vt:lpstr>
      <vt:lpstr>Slide 7</vt:lpstr>
      <vt:lpstr>Slide 8</vt:lpstr>
      <vt:lpstr>Slide 9</vt:lpstr>
      <vt:lpstr>Slide 10</vt:lpstr>
      <vt:lpstr>Slide 11</vt:lpstr>
    </vt:vector>
  </TitlesOfParts>
  <Company>rg-adguard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Admin</dc:creator>
  <cp:lastModifiedBy>JADUMONI PK</cp:lastModifiedBy>
  <cp:revision>20</cp:revision>
  <dcterms:created xsi:type="dcterms:W3CDTF">2018-12-10T16:21:53Z</dcterms:created>
  <dcterms:modified xsi:type="dcterms:W3CDTF">2022-05-04T12:27:27Z</dcterms:modified>
</cp:coreProperties>
</file>