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9" d="100"/>
          <a:sy n="49" d="100"/>
        </p:scale>
        <p:origin x="-1291"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08-Apr-20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08-Apr-20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Robert_Solow" TargetMode="External"/><Relationship Id="rId3" Type="http://schemas.openxmlformats.org/officeDocument/2006/relationships/hyperlink" Target="https://en.wikipedia.org/wiki/Neoclassical_economics" TargetMode="External"/><Relationship Id="rId7" Type="http://schemas.openxmlformats.org/officeDocument/2006/relationships/hyperlink" Target="https://en.wikipedia.org/wiki/Marginal_rate_of_technical_substitution" TargetMode="External"/><Relationship Id="rId2" Type="http://schemas.openxmlformats.org/officeDocument/2006/relationships/hyperlink" Target="https://en.wikipedia.org/wiki/Production_function" TargetMode="External"/><Relationship Id="rId1" Type="http://schemas.openxmlformats.org/officeDocument/2006/relationships/slideLayout" Target="../slideLayouts/slideLayout2.xml"/><Relationship Id="rId6" Type="http://schemas.openxmlformats.org/officeDocument/2006/relationships/hyperlink" Target="https://en.wikipedia.org/wiki/Capital_(economics)" TargetMode="External"/><Relationship Id="rId11" Type="http://schemas.openxmlformats.org/officeDocument/2006/relationships/hyperlink" Target="https://en.wikipedia.org/wiki/Bagicha_Singh_Minhas" TargetMode="External"/><Relationship Id="rId5" Type="http://schemas.openxmlformats.org/officeDocument/2006/relationships/hyperlink" Target="https://en.wikipedia.org/wiki/Manual_labour" TargetMode="External"/><Relationship Id="rId10" Type="http://schemas.openxmlformats.org/officeDocument/2006/relationships/hyperlink" Target="https://en.wikipedia.org/wiki/Hollis_B._Chenery" TargetMode="External"/><Relationship Id="rId4" Type="http://schemas.openxmlformats.org/officeDocument/2006/relationships/hyperlink" Target="https://en.wikipedia.org/wiki/Elasticity_of_substitution" TargetMode="External"/><Relationship Id="rId9" Type="http://schemas.openxmlformats.org/officeDocument/2006/relationships/hyperlink" Target="https://en.wikipedia.org/wiki/Kenneth_Arro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066799"/>
          </a:xfrm>
        </p:spPr>
        <p:txBody>
          <a:bodyPr>
            <a:normAutofit fontScale="90000"/>
          </a:bodyPr>
          <a:lstStyle/>
          <a:p>
            <a:r>
              <a:rPr lang="en-US" b="1" dirty="0" smtClean="0"/>
              <a:t>The CES Production Function</a:t>
            </a:r>
            <a:br>
              <a:rPr lang="en-US" b="1" dirty="0" smtClean="0"/>
            </a:br>
            <a:endParaRPr lang="en-US" dirty="0"/>
          </a:p>
        </p:txBody>
      </p:sp>
      <p:sp>
        <p:nvSpPr>
          <p:cNvPr id="3" name="Subtitle 2"/>
          <p:cNvSpPr>
            <a:spLocks noGrp="1"/>
          </p:cNvSpPr>
          <p:nvPr>
            <p:ph type="subTitle" idx="1"/>
          </p:nvPr>
        </p:nvSpPr>
        <p:spPr>
          <a:xfrm>
            <a:off x="1371600" y="3505200"/>
            <a:ext cx="6705600" cy="2438400"/>
          </a:xfrm>
        </p:spPr>
        <p:txBody>
          <a:bodyPr>
            <a:normAutofit fontScale="70000" lnSpcReduction="20000"/>
          </a:bodyPr>
          <a:lstStyle/>
          <a:p>
            <a:r>
              <a:rPr lang="en-US" dirty="0" smtClean="0">
                <a:solidFill>
                  <a:schemeClr val="tx1"/>
                </a:solidFill>
                <a:latin typeface="Arial Black" pitchFamily="34" charset="0"/>
              </a:rPr>
              <a:t>UNIT- 3</a:t>
            </a:r>
          </a:p>
          <a:p>
            <a:r>
              <a:rPr lang="en-US" dirty="0" smtClean="0">
                <a:solidFill>
                  <a:schemeClr val="tx1"/>
                </a:solidFill>
                <a:latin typeface="Arial Black" pitchFamily="34" charset="0"/>
              </a:rPr>
              <a:t>Course Code: ECNHC202</a:t>
            </a:r>
          </a:p>
          <a:p>
            <a:endParaRPr lang="en-US" sz="1800" dirty="0" smtClean="0">
              <a:solidFill>
                <a:schemeClr val="tx1"/>
              </a:solidFill>
              <a:latin typeface="Arial Black" pitchFamily="34" charset="0"/>
            </a:endParaRPr>
          </a:p>
          <a:p>
            <a:endParaRPr lang="en-US" sz="1800" dirty="0" smtClean="0">
              <a:solidFill>
                <a:schemeClr val="tx1"/>
              </a:solidFill>
              <a:latin typeface="Arial Black" pitchFamily="34" charset="0"/>
            </a:endParaRPr>
          </a:p>
          <a:p>
            <a:endParaRPr lang="en-US" sz="1800" dirty="0" smtClean="0">
              <a:solidFill>
                <a:schemeClr val="tx1"/>
              </a:solidFill>
              <a:latin typeface="Arial Black" pitchFamily="34" charset="0"/>
            </a:endParaRPr>
          </a:p>
          <a:p>
            <a:endParaRPr lang="en-US" sz="1800" dirty="0" smtClean="0">
              <a:solidFill>
                <a:schemeClr val="tx1"/>
              </a:solidFill>
              <a:latin typeface="Arial Black" pitchFamily="34" charset="0"/>
            </a:endParaRPr>
          </a:p>
          <a:p>
            <a:endParaRPr lang="en-US" sz="1800" dirty="0" smtClean="0">
              <a:solidFill>
                <a:schemeClr val="tx1"/>
              </a:solidFill>
              <a:latin typeface="Arial Black" pitchFamily="34" charset="0"/>
            </a:endParaRPr>
          </a:p>
          <a:p>
            <a:r>
              <a:rPr lang="en-US" sz="2200" dirty="0" smtClean="0">
                <a:solidFill>
                  <a:schemeClr val="tx1"/>
                </a:solidFill>
                <a:latin typeface="Arial Black" pitchFamily="34" charset="0"/>
              </a:rPr>
              <a:t>By Mrs. Anindita Chakravarty</a:t>
            </a:r>
          </a:p>
          <a:p>
            <a:r>
              <a:rPr lang="en-US" sz="2200" dirty="0" smtClean="0">
                <a:solidFill>
                  <a:schemeClr val="tx1"/>
                </a:solidFill>
                <a:latin typeface="Arial Black" pitchFamily="34" charset="0"/>
              </a:rPr>
              <a:t>Assistant Professor</a:t>
            </a:r>
          </a:p>
          <a:p>
            <a:r>
              <a:rPr lang="en-US" sz="2200" dirty="0" smtClean="0">
                <a:solidFill>
                  <a:schemeClr val="tx1"/>
                </a:solidFill>
                <a:latin typeface="Arial Black" pitchFamily="34" charset="0"/>
              </a:rPr>
              <a:t>Department of Economics</a:t>
            </a:r>
            <a:endParaRPr lang="en-US" sz="2200" dirty="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Times New Roman" pitchFamily="18" charset="0"/>
                <a:cs typeface="Times New Roman" pitchFamily="18" charset="0"/>
              </a:rPr>
              <a:t>Introduction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rmAutofit/>
          </a:bodyPr>
          <a:lstStyle/>
          <a:p>
            <a:pPr algn="just"/>
            <a:r>
              <a:rPr lang="en-US" sz="2400" dirty="0" smtClean="0"/>
              <a:t>The CES </a:t>
            </a:r>
            <a:r>
              <a:rPr lang="en-US" sz="2400" dirty="0" smtClean="0">
                <a:hlinkClick r:id="rId2" tooltip="Production function"/>
              </a:rPr>
              <a:t>production function</a:t>
            </a:r>
            <a:r>
              <a:rPr lang="en-US" sz="2400" dirty="0" smtClean="0"/>
              <a:t> is a </a:t>
            </a:r>
            <a:r>
              <a:rPr lang="en-US" sz="2400" dirty="0" smtClean="0">
                <a:hlinkClick r:id="rId3" tooltip="Neoclassical economics"/>
              </a:rPr>
              <a:t>neoclassical production function</a:t>
            </a:r>
            <a:r>
              <a:rPr lang="en-US" sz="2400" dirty="0" smtClean="0"/>
              <a:t> that displays constant </a:t>
            </a:r>
            <a:r>
              <a:rPr lang="en-US" sz="2400" dirty="0" smtClean="0">
                <a:hlinkClick r:id="rId4" tooltip="Elasticity of substitution"/>
              </a:rPr>
              <a:t>elasticity of substitution</a:t>
            </a:r>
            <a:r>
              <a:rPr lang="en-US" sz="2400" dirty="0" smtClean="0"/>
              <a:t>. In other words, the production technology has a constant percentage change in factor (e.g. </a:t>
            </a:r>
            <a:r>
              <a:rPr lang="en-US" sz="2400" dirty="0" smtClean="0">
                <a:hlinkClick r:id="rId5" tooltip="Manual labour"/>
              </a:rPr>
              <a:t>labour</a:t>
            </a:r>
            <a:r>
              <a:rPr lang="en-US" sz="2400" dirty="0" smtClean="0"/>
              <a:t> and </a:t>
            </a:r>
            <a:r>
              <a:rPr lang="en-US" sz="2400" dirty="0" smtClean="0">
                <a:hlinkClick r:id="rId6" tooltip="Capital (economics)"/>
              </a:rPr>
              <a:t>capital</a:t>
            </a:r>
            <a:r>
              <a:rPr lang="en-US" sz="2400" dirty="0" smtClean="0"/>
              <a:t>) proportions due to a percentage change in </a:t>
            </a:r>
            <a:r>
              <a:rPr lang="en-US" sz="2400" dirty="0" smtClean="0">
                <a:hlinkClick r:id="rId7" tooltip="Marginal rate of technical substitution"/>
              </a:rPr>
              <a:t>marginal rate of technical substitution</a:t>
            </a:r>
            <a:r>
              <a:rPr lang="en-US" sz="2400" dirty="0" smtClean="0"/>
              <a:t>.</a:t>
            </a:r>
          </a:p>
          <a:p>
            <a:pPr algn="just">
              <a:buNone/>
            </a:pPr>
            <a:endParaRPr lang="en-US" sz="2000" dirty="0" smtClean="0"/>
          </a:p>
          <a:p>
            <a:pPr algn="just"/>
            <a:r>
              <a:rPr lang="en-US" sz="2400" dirty="0" smtClean="0"/>
              <a:t>CES production </a:t>
            </a:r>
            <a:r>
              <a:rPr lang="en-US" sz="2400" dirty="0" smtClean="0"/>
              <a:t>function was </a:t>
            </a:r>
            <a:r>
              <a:rPr lang="en-US" sz="2400" dirty="0" smtClean="0"/>
              <a:t>introduced by </a:t>
            </a:r>
            <a:r>
              <a:rPr lang="en-US" sz="2400" dirty="0" smtClean="0">
                <a:hlinkClick r:id="rId8" tooltip="Robert Solow"/>
              </a:rPr>
              <a:t>Solow</a:t>
            </a:r>
            <a:r>
              <a:rPr lang="en-US" sz="2400" dirty="0" smtClean="0"/>
              <a:t>, </a:t>
            </a:r>
            <a:r>
              <a:rPr lang="en-US" sz="2400" dirty="0" smtClean="0"/>
              <a:t>and later made popular by </a:t>
            </a:r>
            <a:r>
              <a:rPr lang="en-US" sz="2400" dirty="0" smtClean="0">
                <a:hlinkClick r:id="rId9" tooltip="Kenneth Arrow"/>
              </a:rPr>
              <a:t>Arrow</a:t>
            </a:r>
            <a:r>
              <a:rPr lang="en-US" sz="2400" dirty="0" smtClean="0"/>
              <a:t>, </a:t>
            </a:r>
            <a:r>
              <a:rPr lang="en-US" sz="2400" dirty="0" smtClean="0">
                <a:hlinkClick r:id="rId10" tooltip="Hollis B. Chenery"/>
              </a:rPr>
              <a:t>Chenery</a:t>
            </a:r>
            <a:r>
              <a:rPr lang="en-US" sz="2400" dirty="0" smtClean="0"/>
              <a:t>, </a:t>
            </a:r>
            <a:r>
              <a:rPr lang="en-US" sz="2400" dirty="0" smtClean="0">
                <a:hlinkClick r:id="rId11" tooltip="Bagicha Singh Minhas"/>
              </a:rPr>
              <a:t>Minhas</a:t>
            </a:r>
            <a:r>
              <a:rPr lang="en-US" sz="2400" dirty="0" smtClean="0"/>
              <a:t>, and </a:t>
            </a:r>
            <a:r>
              <a:rPr lang="en-US" sz="2400" dirty="0" smtClean="0">
                <a:hlinkClick r:id="rId8" tooltip="Robert Solow"/>
              </a:rPr>
              <a:t>Solow</a:t>
            </a:r>
            <a:r>
              <a:rPr lang="en-US" sz="2400" dirty="0" smtClean="0"/>
              <a:t>. </a:t>
            </a:r>
          </a:p>
          <a:p>
            <a:pPr algn="just"/>
            <a:endParaRPr lang="en-US" sz="2400" dirty="0" smtClean="0"/>
          </a:p>
          <a:p>
            <a:pPr algn="just"/>
            <a:r>
              <a:rPr lang="en-US" sz="2400" dirty="0" smtClean="0"/>
              <a:t>It can be expressed as: </a:t>
            </a:r>
          </a:p>
          <a:p>
            <a:pPr algn="just"/>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745163"/>
          </a:xfrm>
        </p:spPr>
        <p:txBody>
          <a:bodyPr/>
          <a:lstStyle/>
          <a:p>
            <a:pPr>
              <a:buNone/>
            </a:pPr>
            <a:r>
              <a:rPr lang="pt-BR" dirty="0" smtClean="0"/>
              <a:t>                </a:t>
            </a:r>
          </a:p>
          <a:p>
            <a:pPr>
              <a:buNone/>
            </a:pPr>
            <a:r>
              <a:rPr lang="pt-BR" dirty="0" smtClean="0"/>
              <a:t> </a:t>
            </a:r>
            <a:r>
              <a:rPr lang="pt-BR" dirty="0" smtClean="0"/>
              <a:t>              </a:t>
            </a:r>
            <a:r>
              <a:rPr lang="pt-BR" sz="2800" dirty="0" smtClean="0"/>
              <a:t>Q </a:t>
            </a:r>
            <a:r>
              <a:rPr lang="pt-BR" sz="2800" dirty="0" smtClean="0"/>
              <a:t>= A [aC</a:t>
            </a:r>
            <a:r>
              <a:rPr lang="pt-BR" sz="2800" baseline="30000" dirty="0" smtClean="0"/>
              <a:t>-θ</a:t>
            </a:r>
            <a:r>
              <a:rPr lang="pt-BR" sz="2800" dirty="0" smtClean="0"/>
              <a:t>+ (l-α)L</a:t>
            </a:r>
            <a:r>
              <a:rPr lang="pt-BR" sz="2800" baseline="30000" dirty="0" smtClean="0"/>
              <a:t>-θ</a:t>
            </a:r>
            <a:r>
              <a:rPr lang="pt-BR" sz="2800" dirty="0" smtClean="0"/>
              <a:t>] </a:t>
            </a:r>
            <a:r>
              <a:rPr lang="pt-BR" sz="2800" baseline="30000" dirty="0" smtClean="0"/>
              <a:t>-</a:t>
            </a:r>
            <a:r>
              <a:rPr lang="pt-BR" sz="2800" baseline="30000" dirty="0" smtClean="0"/>
              <a:t>1/θ</a:t>
            </a:r>
          </a:p>
          <a:p>
            <a:pPr algn="just">
              <a:buNone/>
            </a:pPr>
            <a:r>
              <a:rPr lang="en-US" sz="2400" dirty="0" smtClean="0"/>
              <a:t>      where </a:t>
            </a:r>
            <a:r>
              <a:rPr lang="en-US" sz="2400" dirty="0" smtClean="0"/>
              <a:t>Q is the total output, С is capital, and L is labour. </a:t>
            </a:r>
            <a:r>
              <a:rPr lang="en-US" sz="2400" dirty="0" smtClean="0">
                <a:solidFill>
                  <a:srgbClr val="0070C0"/>
                </a:solidFill>
              </a:rPr>
              <a:t>A is the efficiency parameter</a:t>
            </a:r>
            <a:r>
              <a:rPr lang="en-US" sz="2400" dirty="0" smtClean="0"/>
              <a:t> indicating the state of technology and </a:t>
            </a:r>
            <a:r>
              <a:rPr lang="en-US" sz="2400" dirty="0" smtClean="0"/>
              <a:t>organizational </a:t>
            </a:r>
            <a:r>
              <a:rPr lang="en-US" sz="2400" dirty="0" smtClean="0"/>
              <a:t>aspects of production. </a:t>
            </a:r>
            <a:endParaRPr lang="en-US" sz="2400" dirty="0" smtClean="0"/>
          </a:p>
          <a:p>
            <a:pPr algn="just"/>
            <a:r>
              <a:rPr lang="en-US" sz="2400" dirty="0" smtClean="0">
                <a:latin typeface="Times New Roman" pitchFamily="18" charset="0"/>
                <a:cs typeface="Times New Roman" pitchFamily="18" charset="0"/>
              </a:rPr>
              <a:t>It shows that with technological and/or </a:t>
            </a:r>
            <a:r>
              <a:rPr lang="en-US" sz="2400" dirty="0" smtClean="0">
                <a:latin typeface="Times New Roman" pitchFamily="18" charset="0"/>
                <a:cs typeface="Times New Roman" pitchFamily="18" charset="0"/>
              </a:rPr>
              <a:t>organizational </a:t>
            </a:r>
            <a:r>
              <a:rPr lang="en-US" sz="2400" dirty="0" smtClean="0">
                <a:latin typeface="Times New Roman" pitchFamily="18" charset="0"/>
                <a:cs typeface="Times New Roman" pitchFamily="18" charset="0"/>
              </a:rPr>
              <a:t>changes, </a:t>
            </a:r>
            <a:r>
              <a:rPr lang="en-US" sz="2400" u="sng" dirty="0" smtClean="0">
                <a:solidFill>
                  <a:srgbClr val="0070C0"/>
                </a:solidFill>
                <a:latin typeface="Times New Roman" pitchFamily="18" charset="0"/>
                <a:cs typeface="Times New Roman" pitchFamily="18" charset="0"/>
              </a:rPr>
              <a:t>the efficiency parameter leads to a shift in the production function</a:t>
            </a:r>
            <a:r>
              <a:rPr lang="en-US" sz="2400" dirty="0" smtClean="0">
                <a:latin typeface="Times New Roman" pitchFamily="18" charset="0"/>
                <a:cs typeface="Times New Roman" pitchFamily="18" charset="0"/>
              </a:rPr>
              <a:t>, α (alpha) is the distribution parameter or capital intensity factor coefficient concerned with the relative factor shares in the total output, and θ (theta) is the substitution parameter which determines the elasticity of substitution. </a:t>
            </a:r>
            <a:endParaRPr lang="en-US" sz="2400" dirty="0" smtClean="0">
              <a:latin typeface="Times New Roman" pitchFamily="18" charset="0"/>
              <a:cs typeface="Times New Roman" pitchFamily="18" charset="0"/>
            </a:endParaRPr>
          </a:p>
          <a:p>
            <a:pPr>
              <a:buNone/>
            </a:pPr>
            <a:r>
              <a:rPr lang="en-US" sz="2400" dirty="0" smtClean="0"/>
              <a:t>            And </a:t>
            </a:r>
            <a:r>
              <a:rPr lang="en-US" sz="2400" dirty="0" smtClean="0"/>
              <a:t>A &gt; 0; 0 &lt; a &lt; 1; &gt; -1. </a:t>
            </a:r>
          </a:p>
          <a:p>
            <a:pPr algn="just"/>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b="1" u="sng" dirty="0" smtClean="0"/>
              <a:t>Properties of CES Production Functi</a:t>
            </a:r>
            <a:r>
              <a:rPr lang="en-US" sz="2800" b="1" dirty="0" smtClean="0"/>
              <a:t>on</a:t>
            </a:r>
            <a:endParaRPr lang="en-US" sz="2800" b="1" dirty="0"/>
          </a:p>
        </p:txBody>
      </p:sp>
      <p:sp>
        <p:nvSpPr>
          <p:cNvPr id="3" name="Content Placeholder 2"/>
          <p:cNvSpPr>
            <a:spLocks noGrp="1"/>
          </p:cNvSpPr>
          <p:nvPr>
            <p:ph idx="1"/>
          </p:nvPr>
        </p:nvSpPr>
        <p:spPr>
          <a:xfrm>
            <a:off x="457200" y="1524000"/>
            <a:ext cx="8229600" cy="4602163"/>
          </a:xfrm>
        </p:spPr>
        <p:txBody>
          <a:bodyPr>
            <a:normAutofit/>
          </a:bodyPr>
          <a:lstStyle/>
          <a:p>
            <a:pPr algn="just"/>
            <a:r>
              <a:rPr lang="en-US" sz="2600" dirty="0" smtClean="0">
                <a:latin typeface="Times New Roman" pitchFamily="18" charset="0"/>
                <a:cs typeface="Times New Roman" pitchFamily="18" charset="0"/>
              </a:rPr>
              <a:t>The </a:t>
            </a:r>
            <a:r>
              <a:rPr lang="en-US" sz="2600" dirty="0" smtClean="0">
                <a:latin typeface="Times New Roman" pitchFamily="18" charset="0"/>
                <a:cs typeface="Times New Roman" pitchFamily="18" charset="0"/>
              </a:rPr>
              <a:t>CES function is homogenous of degree one. If we increase the inputs С and L in the CES function by n-fold, output Q will also increase by n-fold.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In the CES production function, the average and marginal products in the variables С and L are homogeneous of degree zero like all linearly homogeneous production functions.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From the above property, the slope of an isoquant, i.e., the MRTS of capital for labour can be shown to be convex to the origin. </a:t>
            </a:r>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33400"/>
            <a:ext cx="8229600" cy="5592763"/>
          </a:xfrm>
        </p:spPr>
        <p:txBody>
          <a:bodyPr>
            <a:normAutofit/>
          </a:bodyPr>
          <a:lstStyle/>
          <a:p>
            <a:pPr>
              <a:buNone/>
            </a:pPr>
            <a:r>
              <a:rPr lang="en-US" sz="1400" i="1" dirty="0" smtClean="0">
                <a:solidFill>
                  <a:srgbClr val="0070C0"/>
                </a:solidFill>
                <a:latin typeface="Times New Roman" pitchFamily="18" charset="0"/>
                <a:cs typeface="Times New Roman" pitchFamily="18" charset="0"/>
              </a:rPr>
              <a:t>Contd:</a:t>
            </a:r>
          </a:p>
          <a:p>
            <a:pPr algn="just"/>
            <a:r>
              <a:rPr lang="en-US" sz="2400" dirty="0" smtClean="0"/>
              <a:t>The parameter (theta) in the CES production function determines the elasticity of substitution. In this function, the elasticity of substitution, </a:t>
            </a:r>
          </a:p>
          <a:p>
            <a:pPr algn="just">
              <a:buNone/>
            </a:pPr>
            <a:r>
              <a:rPr lang="en-US" sz="2400" dirty="0" smtClean="0"/>
              <a:t>                             σ </a:t>
            </a:r>
            <a:r>
              <a:rPr lang="en-US" sz="2400" dirty="0" smtClean="0"/>
              <a:t>= 1/ 1 + θ </a:t>
            </a:r>
            <a:endParaRPr lang="en-US" sz="2400" dirty="0" smtClean="0"/>
          </a:p>
          <a:p>
            <a:pPr algn="just">
              <a:buNone/>
            </a:pPr>
            <a:r>
              <a:rPr lang="en-US" sz="2400" dirty="0" smtClean="0"/>
              <a:t> </a:t>
            </a:r>
            <a:r>
              <a:rPr lang="en-US" sz="2400" dirty="0" smtClean="0"/>
              <a:t>    shows that the elasticity of substitution is a constant whose </a:t>
            </a:r>
            <a:r>
              <a:rPr lang="en-US" sz="2400" dirty="0" smtClean="0"/>
              <a:t>magnitude depends on the value of the parameter θ. If α =0, then a = 1. If θ = ∞, then a =0. If θ = -0, then a =∞. </a:t>
            </a:r>
            <a:endParaRPr lang="en-US" sz="2400" dirty="0" smtClean="0"/>
          </a:p>
          <a:p>
            <a:pPr algn="just">
              <a:buNone/>
            </a:pPr>
            <a:endParaRPr lang="en-US" sz="2400" dirty="0" smtClean="0"/>
          </a:p>
          <a:p>
            <a:pPr algn="just"/>
            <a:r>
              <a:rPr lang="en-US" sz="2400" dirty="0" smtClean="0">
                <a:latin typeface="Times New Roman" pitchFamily="18" charset="0"/>
                <a:cs typeface="Times New Roman" pitchFamily="18" charset="0"/>
              </a:rPr>
              <a:t>As a corollary of the above, if L and С inputs are substitutable ∞ for each other an increase in С will require less of L for a given output. As a result, the MP of L will increase. Thus, the MP of an input will increase when the other input is increased. </a:t>
            </a:r>
            <a:endParaRPr lang="en-US" sz="2400"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sz="2800" b="1" dirty="0" smtClean="0"/>
              <a:t>Merits of C.E.S. Production Function: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295400"/>
            <a:ext cx="8229600" cy="5029200"/>
          </a:xfrm>
        </p:spPr>
        <p:txBody>
          <a:bodyPr/>
          <a:lstStyle/>
          <a:p>
            <a:pPr algn="just">
              <a:buNone/>
            </a:pPr>
            <a:r>
              <a:rPr lang="en-US" sz="2800" dirty="0" smtClean="0"/>
              <a:t>1</a:t>
            </a:r>
            <a:r>
              <a:rPr lang="en-US" sz="2800" dirty="0" smtClean="0">
                <a:latin typeface="Times New Roman" pitchFamily="18" charset="0"/>
                <a:cs typeface="Times New Roman" pitchFamily="18" charset="0"/>
              </a:rPr>
              <a:t>. CES </a:t>
            </a:r>
            <a:r>
              <a:rPr lang="en-US" sz="2800" dirty="0" smtClean="0">
                <a:latin typeface="Times New Roman" pitchFamily="18" charset="0"/>
                <a:cs typeface="Times New Roman" pitchFamily="18" charset="0"/>
              </a:rPr>
              <a:t>function is more general. </a:t>
            </a:r>
          </a:p>
          <a:p>
            <a:pPr algn="just">
              <a:buNone/>
            </a:pPr>
            <a:r>
              <a:rPr lang="en-US" sz="2800" dirty="0" smtClean="0">
                <a:latin typeface="Times New Roman" pitchFamily="18" charset="0"/>
                <a:cs typeface="Times New Roman" pitchFamily="18" charset="0"/>
              </a:rPr>
              <a:t>2. CES function covers all types of returns. </a:t>
            </a:r>
          </a:p>
          <a:p>
            <a:pPr algn="just">
              <a:buNone/>
            </a:pPr>
            <a:r>
              <a:rPr lang="en-US" sz="2800" dirty="0" smtClean="0">
                <a:latin typeface="Times New Roman" pitchFamily="18" charset="0"/>
                <a:cs typeface="Times New Roman" pitchFamily="18" charset="0"/>
              </a:rPr>
              <a:t>3.CES </a:t>
            </a:r>
            <a:r>
              <a:rPr lang="en-US" sz="2800" dirty="0" smtClean="0">
                <a:latin typeface="Times New Roman" pitchFamily="18" charset="0"/>
                <a:cs typeface="Times New Roman" pitchFamily="18" charset="0"/>
              </a:rPr>
              <a:t>function takes account of a number of parameters. </a:t>
            </a:r>
          </a:p>
          <a:p>
            <a:pPr algn="just">
              <a:buNone/>
            </a:pPr>
            <a:r>
              <a:rPr lang="en-US" sz="2800" dirty="0" smtClean="0">
                <a:latin typeface="Times New Roman" pitchFamily="18" charset="0"/>
                <a:cs typeface="Times New Roman" pitchFamily="18" charset="0"/>
              </a:rPr>
              <a:t>4. CES function takes account of raw materials among its inputs. </a:t>
            </a:r>
          </a:p>
          <a:p>
            <a:pPr algn="just">
              <a:buNone/>
            </a:pPr>
            <a:r>
              <a:rPr lang="en-US" sz="2800" dirty="0" smtClean="0">
                <a:latin typeface="Times New Roman" pitchFamily="18" charset="0"/>
                <a:cs typeface="Times New Roman" pitchFamily="18" charset="0"/>
              </a:rPr>
              <a:t>5</a:t>
            </a:r>
            <a:r>
              <a:rPr lang="en-US" sz="2800" dirty="0" smtClean="0">
                <a:latin typeface="Times New Roman" pitchFamily="18" charset="0"/>
                <a:cs typeface="Times New Roman" pitchFamily="18" charset="0"/>
              </a:rPr>
              <a:t>. CES function is very easy to estimate. </a:t>
            </a:r>
          </a:p>
          <a:p>
            <a:pPr algn="just">
              <a:buNone/>
            </a:pPr>
            <a:r>
              <a:rPr lang="en-US" sz="2800" dirty="0" smtClean="0">
                <a:latin typeface="Times New Roman" pitchFamily="18" charset="0"/>
                <a:cs typeface="Times New Roman" pitchFamily="18" charset="0"/>
              </a:rPr>
              <a:t>6. CES function is free from unrealistic assumptions.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05800" cy="1143000"/>
          </a:xfrm>
        </p:spPr>
        <p:txBody>
          <a:bodyPr>
            <a:normAutofit/>
          </a:bodyPr>
          <a:lstStyle/>
          <a:p>
            <a:r>
              <a:rPr lang="fr-FR" sz="2800" b="1" dirty="0" smtClean="0"/>
              <a:t>CES function vs. CD </a:t>
            </a:r>
            <a:r>
              <a:rPr lang="fr-FR" sz="2800" b="1" dirty="0" smtClean="0"/>
              <a:t>function </a:t>
            </a:r>
            <a:r>
              <a:rPr lang="fr-FR" sz="2800" dirty="0" smtClean="0"/>
              <a:t/>
            </a:r>
            <a:br>
              <a:rPr lang="fr-FR" sz="2800" dirty="0" smtClean="0"/>
            </a:br>
            <a:endParaRPr lang="en-US" sz="2800" dirty="0"/>
          </a:p>
        </p:txBody>
      </p:sp>
      <p:sp>
        <p:nvSpPr>
          <p:cNvPr id="3" name="Content Placeholder 2"/>
          <p:cNvSpPr>
            <a:spLocks noGrp="1"/>
          </p:cNvSpPr>
          <p:nvPr>
            <p:ph idx="1"/>
          </p:nvPr>
        </p:nvSpPr>
        <p:spPr>
          <a:xfrm>
            <a:off x="457200" y="1371600"/>
            <a:ext cx="8229600" cy="5029200"/>
          </a:xfrm>
        </p:spPr>
        <p:txBody>
          <a:bodyPr>
            <a:normAutofit/>
          </a:bodyPr>
          <a:lstStyle/>
          <a:p>
            <a:pPr algn="just"/>
            <a:r>
              <a:rPr lang="en-US" sz="2400" dirty="0" smtClean="0">
                <a:latin typeface="Times New Roman" pitchFamily="18" charset="0"/>
                <a:cs typeface="Times New Roman" pitchFamily="18" charset="0"/>
              </a:rPr>
              <a:t>In the CES function, the elasticity of substitution is constant but not necessarily equal to unity. It ranges from 0 to ∞. But the CD function is related to elasticity equal to unity. Thus the CD function is a special case of the CES function</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CES production function is based on larger parameters than the CD production function and as such allows factors to be either substitutes or complements. The CD function is, on the other hand, based on the assumption of substitutability of factors and neglects the complementarity of factors. Thus the CES function has wider scope and applicability.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CES function covers constant, increasing and decreasing returns to scale, while the CD function relates to only constant returns to scale.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latin typeface="Times New Roman" pitchFamily="18" charset="0"/>
                <a:cs typeface="Times New Roman" pitchFamily="18" charset="0"/>
              </a:rPr>
              <a:t>Limitations of CES Production Function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pPr algn="just"/>
            <a:r>
              <a:rPr lang="en-US" sz="2800" dirty="0" smtClean="0">
                <a:latin typeface="Times New Roman" pitchFamily="18" charset="0"/>
                <a:cs typeface="Times New Roman" pitchFamily="18" charset="0"/>
              </a:rPr>
              <a:t>The CES production function considers only two inputs. It can be extended to more than two inputs. But it becomes very difficult and complicated mathematically to use it for more than two inputs.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distribution parameter or capital intensity factor coefficient, α is not dimensionless.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If the CES function is used to describe the production function of a firm, it cannot be used to describe the aggregate production function of all the firms in the industry. Thus it involves the problem of aggregation of production function of different firms in the industry.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estimating the parameters of CES production function, we may encounter a large number of problems like choice of exogenous variables, estimation procedure and the problem of multi-collinear ties.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800" dirty="0" smtClean="0"/>
              <a:t>THANK YOU</a:t>
            </a:r>
          </a:p>
          <a:p>
            <a:pPr algn="ctr">
              <a:buNone/>
            </a:pPr>
            <a:r>
              <a:rPr lang="en-US" dirty="0" smtClean="0"/>
              <a:t>Best Wishes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TotalTime>
  <Words>814</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The CES Production Function </vt:lpstr>
      <vt:lpstr>Introduction</vt:lpstr>
      <vt:lpstr>Slide 3</vt:lpstr>
      <vt:lpstr>Properties of CES Production Function</vt:lpstr>
      <vt:lpstr>Slide 5</vt:lpstr>
      <vt:lpstr>Merits of C.E.S. Production Function:  </vt:lpstr>
      <vt:lpstr>CES function vs. CD function  </vt:lpstr>
      <vt:lpstr>Limitations of CES Production Function</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CES Production Function </dc:title>
  <dc:creator>user</dc:creator>
  <cp:lastModifiedBy>user</cp:lastModifiedBy>
  <cp:revision>18</cp:revision>
  <dcterms:created xsi:type="dcterms:W3CDTF">2006-08-16T00:00:00Z</dcterms:created>
  <dcterms:modified xsi:type="dcterms:W3CDTF">2020-04-08T12:39:57Z</dcterms:modified>
</cp:coreProperties>
</file>