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F42AAB-FEDA-4B09-A1EA-D5B0622BE8E8}"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332304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42AAB-FEDA-4B09-A1EA-D5B0622BE8E8}"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1470093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42AAB-FEDA-4B09-A1EA-D5B0622BE8E8}"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3708298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42AAB-FEDA-4B09-A1EA-D5B0622BE8E8}"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353214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42AAB-FEDA-4B09-A1EA-D5B0622BE8E8}"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4274416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F42AAB-FEDA-4B09-A1EA-D5B0622BE8E8}"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110413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F42AAB-FEDA-4B09-A1EA-D5B0622BE8E8}" type="datetimeFigureOut">
              <a:rPr lang="en-US" smtClean="0"/>
              <a:t>4/30/2022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3069806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42AAB-FEDA-4B09-A1EA-D5B0622BE8E8}" type="datetimeFigureOut">
              <a:rPr lang="en-US" smtClean="0"/>
              <a:t>4/30/2022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118507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42AAB-FEDA-4B09-A1EA-D5B0622BE8E8}" type="datetimeFigureOut">
              <a:rPr lang="en-US" smtClean="0"/>
              <a:t>4/30/2022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1029694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42AAB-FEDA-4B09-A1EA-D5B0622BE8E8}"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307143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42AAB-FEDA-4B09-A1EA-D5B0622BE8E8}"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7964-7387-49E4-AF88-AAD7FB2DD640}" type="slidenum">
              <a:rPr lang="en-US" smtClean="0"/>
              <a:t>‹#›</a:t>
            </a:fld>
            <a:endParaRPr lang="en-US"/>
          </a:p>
        </p:txBody>
      </p:sp>
    </p:spTree>
    <p:extLst>
      <p:ext uri="{BB962C8B-B14F-4D97-AF65-F5344CB8AC3E}">
        <p14:creationId xmlns:p14="http://schemas.microsoft.com/office/powerpoint/2010/main" val="127754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42AAB-FEDA-4B09-A1EA-D5B0622BE8E8}" type="datetimeFigureOut">
              <a:rPr lang="en-US" smtClean="0"/>
              <a:t>4/30/2022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07964-7387-49E4-AF88-AAD7FB2DD640}" type="slidenum">
              <a:rPr lang="en-US" smtClean="0"/>
              <a:t>‹#›</a:t>
            </a:fld>
            <a:endParaRPr lang="en-US"/>
          </a:p>
        </p:txBody>
      </p:sp>
    </p:spTree>
    <p:extLst>
      <p:ext uri="{BB962C8B-B14F-4D97-AF65-F5344CB8AC3E}">
        <p14:creationId xmlns:p14="http://schemas.microsoft.com/office/powerpoint/2010/main" val="166442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2438400"/>
          </a:xfrm>
        </p:spPr>
        <p:txBody>
          <a:bodyPr>
            <a:normAutofit/>
          </a:bodyPr>
          <a:lstStyle/>
          <a:p>
            <a:pPr>
              <a:lnSpc>
                <a:spcPct val="150000"/>
              </a:lnSpc>
            </a:pPr>
            <a:r>
              <a:rPr lang="en-US" b="1" dirty="0" smtClean="0"/>
              <a:t>Le </a:t>
            </a:r>
            <a:r>
              <a:rPr lang="en-US" b="1" dirty="0" smtClean="0"/>
              <a:t>Chatelier’s Principle</a:t>
            </a:r>
            <a:br>
              <a:rPr lang="en-US" b="1" dirty="0" smtClean="0"/>
            </a:br>
            <a:r>
              <a:rPr lang="en-US" sz="2800" b="1" dirty="0" smtClean="0"/>
              <a:t>Unit: Chemical Equilibrium</a:t>
            </a:r>
            <a:br>
              <a:rPr lang="en-US" sz="2800" b="1" dirty="0" smtClean="0"/>
            </a:br>
            <a:r>
              <a:rPr lang="en-US" sz="2800" b="1" dirty="0" smtClean="0"/>
              <a:t>B.Sc. 2</a:t>
            </a:r>
            <a:r>
              <a:rPr lang="en-US" sz="2800" b="1" baseline="30000" dirty="0" smtClean="0"/>
              <a:t>nd</a:t>
            </a:r>
            <a:r>
              <a:rPr lang="en-US" sz="2800" b="1" dirty="0" smtClean="0"/>
              <a:t> Sem (Honours&amp;Generic)</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Prepared By</a:t>
            </a:r>
          </a:p>
          <a:p>
            <a:r>
              <a:rPr lang="en-US" b="1" dirty="0" smtClean="0">
                <a:solidFill>
                  <a:schemeClr val="tx1"/>
                </a:solidFill>
              </a:rPr>
              <a:t>Shreemoyee Phukan</a:t>
            </a:r>
          </a:p>
          <a:p>
            <a:r>
              <a:rPr lang="en-US" b="1" dirty="0" smtClean="0">
                <a:solidFill>
                  <a:schemeClr val="tx1"/>
                </a:solidFill>
              </a:rPr>
              <a:t>Silapathar College</a:t>
            </a:r>
            <a:endParaRPr lang="en-US" b="1" dirty="0">
              <a:solidFill>
                <a:schemeClr val="tx1"/>
              </a:solidFill>
            </a:endParaRPr>
          </a:p>
        </p:txBody>
      </p:sp>
    </p:spTree>
    <p:extLst>
      <p:ext uri="{BB962C8B-B14F-4D97-AF65-F5344CB8AC3E}">
        <p14:creationId xmlns:p14="http://schemas.microsoft.com/office/powerpoint/2010/main" val="2669987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lgn="just">
              <a:buNone/>
            </a:pPr>
            <a:r>
              <a:rPr lang="en-US" sz="2800" b="1" dirty="0" smtClean="0"/>
              <a:t>The state of equilibrium is in a dynamic balance between forward and backward reaction. This balance can be disturbed by changing concentration, temperature or pressure. If done so a certain net change occurs in the system. </a:t>
            </a:r>
            <a:endParaRPr lang="en-US" sz="2800" b="1" dirty="0" smtClean="0"/>
          </a:p>
          <a:p>
            <a:pPr marL="0" indent="0" algn="just">
              <a:buNone/>
            </a:pPr>
            <a:r>
              <a:rPr lang="en-US" sz="2800" b="1" dirty="0" smtClean="0"/>
              <a:t>The </a:t>
            </a:r>
            <a:r>
              <a:rPr lang="en-US" sz="2800" b="1" dirty="0" smtClean="0"/>
              <a:t>direction of change can be predicted with the help of Le-Chatelier principle. Le-Chatelier Principles states that </a:t>
            </a:r>
            <a:r>
              <a:rPr lang="en-US" sz="2800" b="1" dirty="0" smtClean="0"/>
              <a:t>“”when </a:t>
            </a:r>
            <a:r>
              <a:rPr lang="en-US" sz="2800" b="1" dirty="0" smtClean="0"/>
              <a:t>a system in equilibrium is disturbed by a change in concentration, pressure or temperature, a 'net' change occurs in it in a direction that tends to decrease the disturbing factor.</a:t>
            </a:r>
            <a:endParaRPr lang="en-US" sz="2800" b="1" dirty="0"/>
          </a:p>
        </p:txBody>
      </p:sp>
    </p:spTree>
    <p:extLst>
      <p:ext uri="{BB962C8B-B14F-4D97-AF65-F5344CB8AC3E}">
        <p14:creationId xmlns:p14="http://schemas.microsoft.com/office/powerpoint/2010/main" val="3107971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6477000" cy="762000"/>
          </a:xfrm>
        </p:spPr>
        <p:txBody>
          <a:bodyPr>
            <a:normAutofit/>
          </a:bodyPr>
          <a:lstStyle/>
          <a:p>
            <a:r>
              <a:rPr lang="en-US" sz="3200" b="1" u="sng" dirty="0" smtClean="0"/>
              <a:t>Change in Concentration</a:t>
            </a:r>
            <a:endParaRPr lang="en-US" sz="3200" b="1" u="sng" dirty="0"/>
          </a:p>
        </p:txBody>
      </p:sp>
      <p:sp>
        <p:nvSpPr>
          <p:cNvPr id="3" name="Content Placeholder 2"/>
          <p:cNvSpPr>
            <a:spLocks noGrp="1"/>
          </p:cNvSpPr>
          <p:nvPr>
            <p:ph idx="1"/>
          </p:nvPr>
        </p:nvSpPr>
        <p:spPr>
          <a:xfrm>
            <a:off x="457200" y="762000"/>
            <a:ext cx="8229600" cy="5791200"/>
          </a:xfrm>
        </p:spPr>
        <p:txBody>
          <a:bodyPr>
            <a:noAutofit/>
          </a:bodyPr>
          <a:lstStyle/>
          <a:p>
            <a:pPr marL="0" indent="0">
              <a:buNone/>
            </a:pPr>
            <a:r>
              <a:rPr lang="en-US" sz="2400" b="1" dirty="0" smtClean="0"/>
              <a:t>Consider the state of equilibrium for the formation of ammonia from nitrogen and hydrogen. </a:t>
            </a:r>
          </a:p>
          <a:p>
            <a:pPr marL="0" indent="0">
              <a:buNone/>
            </a:pPr>
            <a:r>
              <a:rPr lang="en-US" sz="2400" b="1" dirty="0" smtClean="0"/>
              <a:t>N2(g) + 3H2(g)                   2NH3(g), ∆H = –92.4 kJ/mole </a:t>
            </a:r>
          </a:p>
          <a:p>
            <a:pPr marL="0" indent="0">
              <a:buNone/>
            </a:pPr>
            <a:r>
              <a:rPr lang="en-US" sz="2400" b="1" dirty="0" smtClean="0"/>
              <a:t>The concentration of nitrogen, hydrogen and ammonia become constant at the point of equilibrium. Now if any amount of reactants or ammonia is added or removed their concentration will change and the equilibrium will get disturbed. </a:t>
            </a:r>
          </a:p>
          <a:p>
            <a:pPr marL="571500" indent="-571500">
              <a:buAutoNum type="romanLcParenBoth"/>
            </a:pPr>
            <a:r>
              <a:rPr lang="en-US" sz="2400" b="1" dirty="0" smtClean="0"/>
              <a:t>Increase concentration of reactant : When the concentration of either nitrogen or hydrogen is increased; a net forward reaction will take place which consumes the added reactant. </a:t>
            </a:r>
          </a:p>
          <a:p>
            <a:pPr marL="571500" indent="-571500">
              <a:buAutoNum type="romanLcParenBoth"/>
            </a:pPr>
            <a:r>
              <a:rPr lang="en-US" sz="2400" b="1" dirty="0" smtClean="0"/>
              <a:t>(ii) Increase in the concentration of any product : If the concentration of product ammonia is increased, a net backward reaction would take place to utilize the added ammonia.</a:t>
            </a:r>
            <a:endParaRPr lang="en-US" sz="2400" b="1" dirty="0"/>
          </a:p>
        </p:txBody>
      </p:sp>
      <p:cxnSp>
        <p:nvCxnSpPr>
          <p:cNvPr id="5" name="Straight Arrow Connector 4"/>
          <p:cNvCxnSpPr/>
          <p:nvPr/>
        </p:nvCxnSpPr>
        <p:spPr>
          <a:xfrm>
            <a:off x="2438400" y="17526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742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4636"/>
            <a:ext cx="5867400" cy="762000"/>
          </a:xfrm>
        </p:spPr>
        <p:txBody>
          <a:bodyPr>
            <a:normAutofit/>
          </a:bodyPr>
          <a:lstStyle/>
          <a:p>
            <a:r>
              <a:rPr lang="en-US" sz="3200" b="1" u="sng" dirty="0" smtClean="0"/>
              <a:t>Change in Pressure Change</a:t>
            </a:r>
            <a:endParaRPr lang="en-US" sz="3200" b="1" u="sng" dirty="0"/>
          </a:p>
        </p:txBody>
      </p:sp>
      <p:sp>
        <p:nvSpPr>
          <p:cNvPr id="3" name="Content Placeholder 2"/>
          <p:cNvSpPr>
            <a:spLocks noGrp="1"/>
          </p:cNvSpPr>
          <p:nvPr>
            <p:ph idx="1"/>
          </p:nvPr>
        </p:nvSpPr>
        <p:spPr>
          <a:xfrm>
            <a:off x="457200" y="762000"/>
            <a:ext cx="8229600" cy="5364163"/>
          </a:xfrm>
        </p:spPr>
        <p:txBody>
          <a:bodyPr>
            <a:normAutofit lnSpcReduction="10000"/>
          </a:bodyPr>
          <a:lstStyle/>
          <a:p>
            <a:pPr marL="0" indent="0">
              <a:buNone/>
            </a:pPr>
            <a:r>
              <a:rPr lang="en-US" sz="2400" b="1" dirty="0" smtClean="0"/>
              <a:t>Change in pressure affects equilibrium involving gaseous phase either in a homogeneous or heterogeneous system. Le Chatelier principle for systems involving gases can be studied as follows : </a:t>
            </a:r>
          </a:p>
          <a:p>
            <a:pPr marL="571500" indent="-571500">
              <a:buAutoNum type="romanLcParenBoth"/>
            </a:pPr>
            <a:r>
              <a:rPr lang="en-US" sz="2400" b="1" dirty="0" smtClean="0"/>
              <a:t>When the number of moles of products is more than the total number of moles of reactants as in the following system N2O4(g)            2NO2(g) </a:t>
            </a:r>
          </a:p>
          <a:p>
            <a:pPr marL="0" indent="0">
              <a:buNone/>
            </a:pPr>
            <a:r>
              <a:rPr lang="en-US" sz="2400" b="1" dirty="0" smtClean="0"/>
              <a:t>Increase in total pressure keeping the temperature constant, will cause a decrease in volume. This means that the number of moles per unit volume will increase. A net change will take place in the equilibrium in the direction where the number of moles decrease i.e. backward direction. </a:t>
            </a:r>
          </a:p>
          <a:p>
            <a:pPr marL="0" indent="0">
              <a:buNone/>
            </a:pPr>
            <a:r>
              <a:rPr lang="en-US" sz="2400" b="1" dirty="0" smtClean="0"/>
              <a:t>(ii) When the number of moles of products is less than reactants. As in the following case N2(g) + 3H2(g)           2NH3(g)</a:t>
            </a:r>
            <a:endParaRPr lang="en-US" sz="2400" b="1" dirty="0"/>
          </a:p>
        </p:txBody>
      </p:sp>
      <p:cxnSp>
        <p:nvCxnSpPr>
          <p:cNvPr id="5" name="Straight Arrow Connector 4"/>
          <p:cNvCxnSpPr/>
          <p:nvPr/>
        </p:nvCxnSpPr>
        <p:spPr>
          <a:xfrm>
            <a:off x="3048000" y="2923309"/>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288973" y="55626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03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600"/>
            <a:ext cx="7010400" cy="4524315"/>
          </a:xfrm>
          <a:prstGeom prst="rect">
            <a:avLst/>
          </a:prstGeom>
        </p:spPr>
        <p:txBody>
          <a:bodyPr wrap="square">
            <a:spAutoFit/>
          </a:bodyPr>
          <a:lstStyle/>
          <a:p>
            <a:pPr algn="just"/>
            <a:r>
              <a:rPr lang="en-US" sz="2400" b="1" dirty="0" smtClean="0"/>
              <a:t>According to Le Chatelier's principle increase in total pressure will bring a net change to the equilibrium in the direction where the total number of moles is decreasing i.e. to the product side as ∆ng = 2. Decrease in total pressure will bring the net change to equilibrium in the direction where the total number of moles is increasing i.e. backward direction. </a:t>
            </a:r>
          </a:p>
          <a:p>
            <a:pPr algn="just"/>
            <a:r>
              <a:rPr lang="en-US" sz="2400" b="1" dirty="0" smtClean="0"/>
              <a:t>(iii) When there is no change in the total number of moles of reactant and product as in the following state of equilibrium. H2(g) + I2(g)                2HI</a:t>
            </a:r>
          </a:p>
          <a:p>
            <a:pPr algn="just"/>
            <a:r>
              <a:rPr lang="en-US" sz="2400" b="1" dirty="0" smtClean="0"/>
              <a:t>There is no net change in equilibrium state when pressure is changed.</a:t>
            </a:r>
            <a:endParaRPr lang="en-US" sz="2400" b="1" dirty="0"/>
          </a:p>
        </p:txBody>
      </p:sp>
      <p:cxnSp>
        <p:nvCxnSpPr>
          <p:cNvPr id="4" name="Straight Arrow Connector 3"/>
          <p:cNvCxnSpPr/>
          <p:nvPr/>
        </p:nvCxnSpPr>
        <p:spPr>
          <a:xfrm>
            <a:off x="4343400" y="44958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07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5334000" cy="762000"/>
          </a:xfrm>
        </p:spPr>
        <p:txBody>
          <a:bodyPr>
            <a:normAutofit/>
          </a:bodyPr>
          <a:lstStyle/>
          <a:p>
            <a:r>
              <a:rPr lang="en-US" sz="3200" b="1" u="sng" dirty="0" smtClean="0"/>
              <a:t>Change of Temperature</a:t>
            </a:r>
            <a:endParaRPr lang="en-US" sz="3200" b="1" u="sng" dirty="0"/>
          </a:p>
        </p:txBody>
      </p:sp>
      <p:sp>
        <p:nvSpPr>
          <p:cNvPr id="3" name="Rectangle 2"/>
          <p:cNvSpPr/>
          <p:nvPr/>
        </p:nvSpPr>
        <p:spPr>
          <a:xfrm>
            <a:off x="990600" y="914400"/>
            <a:ext cx="7391400" cy="5355312"/>
          </a:xfrm>
          <a:prstGeom prst="rect">
            <a:avLst/>
          </a:prstGeom>
        </p:spPr>
        <p:txBody>
          <a:bodyPr wrap="square">
            <a:spAutoFit/>
          </a:bodyPr>
          <a:lstStyle/>
          <a:p>
            <a:pPr algn="just"/>
            <a:r>
              <a:rPr lang="en-US" b="1" dirty="0" smtClean="0"/>
              <a:t>According to Le Chatelier principle, when the temperature is changed (increased or decreased), the equilibrium system reacts to nullify the change in heat content. However, the net change in equilibrium is directed by the exothermic or endothermic nature of reaction. </a:t>
            </a:r>
          </a:p>
          <a:p>
            <a:pPr marL="400050" indent="-400050" algn="just">
              <a:buAutoNum type="romanLcParenBoth"/>
            </a:pPr>
            <a:r>
              <a:rPr lang="en-US" b="1" u="sng" dirty="0" smtClean="0"/>
              <a:t>Exothermic equilibrium </a:t>
            </a:r>
            <a:r>
              <a:rPr lang="en-US" b="1" dirty="0" smtClean="0"/>
              <a:t>: For the following system of equilibrium of exothermic nature : N2(g) + 3H2(g)                2NH3(g); ∆H = – 92.4 kJ/</a:t>
            </a:r>
            <a:r>
              <a:rPr lang="en-US" b="1" dirty="0" err="1" smtClean="0"/>
              <a:t>mol</a:t>
            </a:r>
            <a:r>
              <a:rPr lang="en-US" b="1" dirty="0" smtClean="0"/>
              <a:t> according to Le Chatelier principle, increase in temperature brings a net change in the equilibrium state in that direction where this extra heat is consumed. The net change is in the backward direction and some ammonia will decompose producing nitrogen and hydrogen. Similarly if the temperature is decreased the equilibrium shifts to the forward direction</a:t>
            </a:r>
            <a:r>
              <a:rPr lang="en-US" dirty="0" smtClean="0"/>
              <a:t>.</a:t>
            </a:r>
          </a:p>
          <a:p>
            <a:pPr marL="400050" indent="-400050" algn="just">
              <a:buAutoNum type="romanLcParenBoth"/>
            </a:pPr>
            <a:r>
              <a:rPr lang="en-US" dirty="0" smtClean="0"/>
              <a:t> </a:t>
            </a:r>
            <a:r>
              <a:rPr lang="en-US" b="1" u="sng" dirty="0" smtClean="0"/>
              <a:t>Endothermic equilibrium </a:t>
            </a:r>
            <a:r>
              <a:rPr lang="en-US" b="1" dirty="0" smtClean="0"/>
              <a:t>:</a:t>
            </a:r>
          </a:p>
          <a:p>
            <a:pPr algn="just"/>
            <a:r>
              <a:rPr lang="en-US" b="1" dirty="0"/>
              <a:t> </a:t>
            </a:r>
            <a:r>
              <a:rPr lang="en-US" b="1" dirty="0" smtClean="0"/>
              <a:t>       N2(g) + O2(g)                2NO(g);      ∆H = + 180.7 kJ/</a:t>
            </a:r>
            <a:r>
              <a:rPr lang="en-US" b="1" dirty="0" err="1" smtClean="0"/>
              <a:t>mol</a:t>
            </a:r>
            <a:r>
              <a:rPr lang="en-US" b="1" dirty="0" smtClean="0"/>
              <a:t>–1 </a:t>
            </a:r>
          </a:p>
          <a:p>
            <a:pPr algn="just"/>
            <a:r>
              <a:rPr lang="en-US" b="1" dirty="0"/>
              <a:t> </a:t>
            </a:r>
            <a:r>
              <a:rPr lang="en-US" b="1" dirty="0" smtClean="0"/>
              <a:t>       If the temperature is increased the added heat will be absorbed by the reactant and the net change takes place to the equilibrium in the forward direction. If the temperature in decreased it will bring a 'net' change to equilibrium in the backward direction i.e. direction in which it is exothermic.</a:t>
            </a:r>
            <a:endParaRPr lang="en-US" b="1" dirty="0"/>
          </a:p>
        </p:txBody>
      </p:sp>
      <p:cxnSp>
        <p:nvCxnSpPr>
          <p:cNvPr id="5" name="Straight Arrow Connector 4"/>
          <p:cNvCxnSpPr/>
          <p:nvPr/>
        </p:nvCxnSpPr>
        <p:spPr>
          <a:xfrm>
            <a:off x="4800600" y="248406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819400" y="46482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80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1295400"/>
            <a:ext cx="6096000" cy="2308324"/>
          </a:xfrm>
          <a:prstGeom prst="rect">
            <a:avLst/>
          </a:prstGeom>
        </p:spPr>
        <p:txBody>
          <a:bodyPr wrap="square">
            <a:spAutoFit/>
          </a:bodyPr>
          <a:lstStyle/>
          <a:p>
            <a:pPr algn="just"/>
            <a:r>
              <a:rPr lang="en-US" sz="2400" b="1" u="sng" dirty="0" smtClean="0"/>
              <a:t>Addition of a Catalyst </a:t>
            </a:r>
            <a:r>
              <a:rPr lang="en-US" sz="2400" b="1" dirty="0" smtClean="0"/>
              <a:t>:</a:t>
            </a:r>
          </a:p>
          <a:p>
            <a:pPr algn="just"/>
            <a:r>
              <a:rPr lang="en-US" sz="2400" b="1" dirty="0" smtClean="0"/>
              <a:t> It does not affect the equilibrium. However it helps to achieve the equilibrium faster.</a:t>
            </a:r>
          </a:p>
          <a:p>
            <a:pPr algn="just"/>
            <a:endParaRPr lang="en-US" sz="2400" b="1" dirty="0"/>
          </a:p>
          <a:p>
            <a:pPr algn="just"/>
            <a:endParaRPr lang="en-US" sz="2400" b="1" dirty="0" smtClean="0"/>
          </a:p>
          <a:p>
            <a:pPr algn="just"/>
            <a:r>
              <a:rPr lang="en-US" sz="2400" b="1" dirty="0" smtClean="0"/>
              <a:t>------------------------------------------</a:t>
            </a:r>
            <a:endParaRPr lang="en-US" sz="2400" b="1" dirty="0"/>
          </a:p>
        </p:txBody>
      </p:sp>
    </p:spTree>
    <p:extLst>
      <p:ext uri="{BB962C8B-B14F-4D97-AF65-F5344CB8AC3E}">
        <p14:creationId xmlns:p14="http://schemas.microsoft.com/office/powerpoint/2010/main" val="700000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716</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 Chatelier’s Principle Unit: Chemical Equilibrium B.Sc. 2nd Sem (Honours&amp;Generic)</vt:lpstr>
      <vt:lpstr>PowerPoint Presentation</vt:lpstr>
      <vt:lpstr>Change in Concentration</vt:lpstr>
      <vt:lpstr>Change in Pressure Change</vt:lpstr>
      <vt:lpstr>PowerPoint Presentation</vt:lpstr>
      <vt:lpstr>Change of Temperature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Chateliers Principle</dc:title>
  <dc:creator>User</dc:creator>
  <cp:lastModifiedBy>User</cp:lastModifiedBy>
  <cp:revision>5</cp:revision>
  <dcterms:created xsi:type="dcterms:W3CDTF">2022-04-30T16:58:06Z</dcterms:created>
  <dcterms:modified xsi:type="dcterms:W3CDTF">2022-04-30T17:29:06Z</dcterms:modified>
</cp:coreProperties>
</file>