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61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FECC-4756-426A-8A5D-5DA04B393BE7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F87F-ACE7-439C-8AFE-009D5C268B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143008"/>
          </a:xfrm>
        </p:spPr>
        <p:txBody>
          <a:bodyPr>
            <a:normAutofit/>
          </a:bodyPr>
          <a:lstStyle/>
          <a:p>
            <a:r>
              <a:rPr lang="en-IN" dirty="0" smtClean="0"/>
              <a:t>EPIDERMIS OF SKIN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643866" cy="5072098"/>
          </a:xfrm>
        </p:spPr>
        <p:txBody>
          <a:bodyPr>
            <a:normAutofit fontScale="92500"/>
          </a:bodyPr>
          <a:lstStyle/>
          <a:p>
            <a:pPr algn="l"/>
            <a:r>
              <a:rPr lang="en-IN" dirty="0" smtClean="0"/>
              <a:t>    </a:t>
            </a:r>
          </a:p>
          <a:p>
            <a:pPr algn="l"/>
            <a:endParaRPr lang="en-IN" dirty="0" smtClean="0"/>
          </a:p>
          <a:p>
            <a:pPr algn="l"/>
            <a:endParaRPr lang="en-IN" dirty="0" smtClean="0"/>
          </a:p>
          <a:p>
            <a:pPr algn="l"/>
            <a:endParaRPr lang="en-IN" dirty="0" smtClean="0"/>
          </a:p>
          <a:p>
            <a:pPr algn="l"/>
            <a:endParaRPr lang="en-IN" dirty="0" smtClean="0"/>
          </a:p>
          <a:p>
            <a:pPr algn="l"/>
            <a:endParaRPr lang="en-IN" dirty="0" smtClean="0"/>
          </a:p>
          <a:p>
            <a:pPr algn="l"/>
            <a:endParaRPr lang="en-IN" dirty="0" smtClean="0"/>
          </a:p>
          <a:p>
            <a:pPr algn="l"/>
            <a:r>
              <a:rPr lang="en-IN" dirty="0" smtClean="0"/>
              <a:t>       </a:t>
            </a:r>
          </a:p>
          <a:p>
            <a:pPr algn="l"/>
            <a:r>
              <a:rPr lang="en-IN" dirty="0" smtClean="0"/>
              <a:t>                                          Mr. saimoun ken manhai</a:t>
            </a:r>
            <a:endParaRPr lang="en-US" dirty="0"/>
          </a:p>
        </p:txBody>
      </p:sp>
      <p:pic>
        <p:nvPicPr>
          <p:cNvPr id="4098" name="Picture 2" descr="C:\Users\hp\OneDrive\Desktop\501_Structure_of_the_sk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92961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7"/>
            <a:ext cx="7772400" cy="85725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INTEGUMENTARY SYSTEM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786742" cy="5072098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The integument system consists of the skin and its accessory organs or derivatives 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The skin is composed of three layers of tissue :-</a:t>
            </a:r>
          </a:p>
          <a:p>
            <a:pPr algn="l"/>
            <a:r>
              <a:rPr lang="en-US" sz="2800" dirty="0"/>
              <a:t> </a:t>
            </a:r>
            <a:r>
              <a:rPr lang="en-US" sz="2800" dirty="0" smtClean="0"/>
              <a:t>    - Epidermis (outer layer)</a:t>
            </a:r>
          </a:p>
          <a:p>
            <a:pPr algn="l"/>
            <a:r>
              <a:rPr lang="en-US" sz="2800" dirty="0"/>
              <a:t> </a:t>
            </a:r>
            <a:r>
              <a:rPr lang="en-US" sz="2800" dirty="0" smtClean="0"/>
              <a:t>    - Dermis (middle layer)</a:t>
            </a:r>
          </a:p>
          <a:p>
            <a:pPr algn="l"/>
            <a:r>
              <a:rPr lang="en-US" sz="2800" dirty="0"/>
              <a:t> </a:t>
            </a:r>
            <a:r>
              <a:rPr lang="en-US" sz="2800" dirty="0" smtClean="0"/>
              <a:t>    - Subcutaneous layer or Hypodermis (inner layer )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Epidermis is made of stratified </a:t>
            </a:r>
            <a:r>
              <a:rPr lang="en-US" sz="2800" dirty="0" err="1" smtClean="0"/>
              <a:t>squamous</a:t>
            </a:r>
            <a:r>
              <a:rPr lang="en-US" sz="2800" dirty="0" smtClean="0"/>
              <a:t> epithelium 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Dermis is made of fibrous connective tissue 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Subcutaneous layer or hypodermis made of adipose tissue and loose connective tissue 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Accessory organs include the hair root ,hair </a:t>
            </a:r>
            <a:r>
              <a:rPr lang="en-US" sz="2800" dirty="0" err="1" smtClean="0"/>
              <a:t>shaft,hair</a:t>
            </a:r>
            <a:r>
              <a:rPr lang="en-US" sz="2800" dirty="0" smtClean="0"/>
              <a:t> follicle, </a:t>
            </a:r>
            <a:r>
              <a:rPr lang="en-US" sz="2800" dirty="0" err="1" smtClean="0"/>
              <a:t>pili</a:t>
            </a:r>
            <a:r>
              <a:rPr lang="en-US" sz="2800" dirty="0" smtClean="0"/>
              <a:t> </a:t>
            </a:r>
            <a:r>
              <a:rPr lang="en-US" sz="2800" dirty="0" err="1" smtClean="0"/>
              <a:t>arrector</a:t>
            </a:r>
            <a:r>
              <a:rPr lang="en-US" sz="2800" dirty="0" smtClean="0"/>
              <a:t> muscle , sebaceous gland, </a:t>
            </a:r>
            <a:r>
              <a:rPr lang="en-US" sz="2800" dirty="0" err="1" smtClean="0"/>
              <a:t>sudoriferous</a:t>
            </a:r>
            <a:r>
              <a:rPr lang="en-US" sz="2800" dirty="0" smtClean="0"/>
              <a:t> gland , nails and mammary gland 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                         EPIDERMIS</a:t>
            </a:r>
          </a:p>
          <a:p>
            <a:r>
              <a:rPr lang="en-US" sz="2800" dirty="0" smtClean="0"/>
              <a:t>Being made of stratified </a:t>
            </a:r>
            <a:r>
              <a:rPr lang="en-US" sz="2800" dirty="0" err="1" smtClean="0"/>
              <a:t>squamous</a:t>
            </a:r>
            <a:r>
              <a:rPr lang="en-US" sz="2800" dirty="0" smtClean="0"/>
              <a:t> epithelium, there is no blood vessels to supply nutrients to its cells.</a:t>
            </a:r>
          </a:p>
          <a:p>
            <a:r>
              <a:rPr lang="en-US" sz="2800" dirty="0" smtClean="0"/>
              <a:t>Nutrients from the arterioles in the dermis layer diffuse upward into the epidermis layer </a:t>
            </a:r>
            <a:r>
              <a:rPr lang="en-US" sz="2800" dirty="0" err="1" smtClean="0"/>
              <a:t>esecially</a:t>
            </a:r>
            <a:r>
              <a:rPr lang="en-US" sz="2800" dirty="0" smtClean="0"/>
              <a:t> to the stratum </a:t>
            </a:r>
            <a:r>
              <a:rPr lang="en-US" sz="2800" dirty="0" err="1" smtClean="0"/>
              <a:t>basale</a:t>
            </a:r>
            <a:r>
              <a:rPr lang="en-US" sz="2800" dirty="0" smtClean="0"/>
              <a:t> and stratum </a:t>
            </a:r>
            <a:r>
              <a:rPr lang="en-US" sz="2800" dirty="0" err="1" smtClean="0"/>
              <a:t>spinosum</a:t>
            </a:r>
            <a:r>
              <a:rPr lang="en-US" sz="2800" dirty="0" smtClean="0"/>
              <a:t> layers .</a:t>
            </a:r>
          </a:p>
          <a:p>
            <a:r>
              <a:rPr lang="en-US" sz="2800" dirty="0" err="1" smtClean="0"/>
              <a:t>Cuboidal</a:t>
            </a:r>
            <a:r>
              <a:rPr lang="en-US" sz="2800" dirty="0" smtClean="0"/>
              <a:t> cells at the stratum </a:t>
            </a:r>
            <a:r>
              <a:rPr lang="en-US" sz="2800" dirty="0" err="1" smtClean="0"/>
              <a:t>basale</a:t>
            </a:r>
            <a:r>
              <a:rPr lang="en-US" sz="2800" dirty="0" smtClean="0"/>
              <a:t> (stratum </a:t>
            </a:r>
            <a:r>
              <a:rPr lang="en-US" sz="2800" dirty="0" err="1" smtClean="0"/>
              <a:t>germinativum</a:t>
            </a:r>
            <a:r>
              <a:rPr lang="en-US" sz="2800" dirty="0" smtClean="0"/>
              <a:t>) layer receives most of the nourishment. These cells reproduce rapidly using </a:t>
            </a:r>
            <a:r>
              <a:rPr lang="en-US" sz="2800" dirty="0" err="1" smtClean="0"/>
              <a:t>mitosis.New</a:t>
            </a:r>
            <a:r>
              <a:rPr lang="en-US" sz="2800" dirty="0" smtClean="0"/>
              <a:t> daughter cells will be pushed upward into higher layers ,and they become flattened as they move upward.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OneDrive\Desktop\istockphoto-1151539338-612x6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001056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Squamous</a:t>
            </a:r>
            <a:r>
              <a:rPr lang="en-US" dirty="0" smtClean="0"/>
              <a:t> cells moving upward in the epidermis receive less and less nutrients as diffusion distance increases. By the time they form stratum </a:t>
            </a:r>
            <a:r>
              <a:rPr lang="en-US" dirty="0" err="1" smtClean="0"/>
              <a:t>corneum</a:t>
            </a:r>
            <a:r>
              <a:rPr lang="en-US" dirty="0" smtClean="0"/>
              <a:t> ,the cells are dead and will be shed off from the skin .</a:t>
            </a:r>
          </a:p>
          <a:p>
            <a:r>
              <a:rPr lang="en-IN" dirty="0" smtClean="0"/>
              <a:t>Epidermal cells in stratum </a:t>
            </a:r>
            <a:r>
              <a:rPr lang="en-IN" dirty="0" err="1" smtClean="0"/>
              <a:t>granulosum</a:t>
            </a:r>
            <a:r>
              <a:rPr lang="en-IN" dirty="0" smtClean="0"/>
              <a:t> and stratum </a:t>
            </a:r>
            <a:r>
              <a:rPr lang="en-IN" dirty="0" err="1" smtClean="0"/>
              <a:t>corneum</a:t>
            </a:r>
            <a:r>
              <a:rPr lang="en-IN" dirty="0" smtClean="0"/>
              <a:t> undergo “keratinisation “ to produce a protein called keratin ,allowing these cells to be tough and waterproof . These cells are now called “</a:t>
            </a:r>
            <a:r>
              <a:rPr lang="en-IN" dirty="0" err="1" smtClean="0"/>
              <a:t>keratinocytes</a:t>
            </a:r>
            <a:r>
              <a:rPr lang="en-IN" dirty="0" smtClean="0"/>
              <a:t>” where they develop </a:t>
            </a:r>
            <a:r>
              <a:rPr lang="en-IN" dirty="0" err="1" smtClean="0"/>
              <a:t>desmosomes</a:t>
            </a:r>
            <a:r>
              <a:rPr lang="en-IN" dirty="0" smtClean="0"/>
              <a:t> between the cells and allow the epidermis to become a stronger physical barrier.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OneDrive\Desktop\Schematic-representation-of-epidermis-layer-of-human-ski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1609" y="500063"/>
            <a:ext cx="7700781" cy="562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IN" dirty="0" smtClean="0"/>
              <a:t>Four layer of cells are found in the epidermis of the skin : stratum </a:t>
            </a:r>
            <a:r>
              <a:rPr lang="en-IN" dirty="0" err="1" smtClean="0"/>
              <a:t>basale</a:t>
            </a:r>
            <a:r>
              <a:rPr lang="en-IN" dirty="0" smtClean="0"/>
              <a:t> ,stratum </a:t>
            </a:r>
            <a:r>
              <a:rPr lang="en-IN" dirty="0" err="1" smtClean="0"/>
              <a:t>germinativum</a:t>
            </a:r>
            <a:r>
              <a:rPr lang="en-IN" dirty="0" smtClean="0"/>
              <a:t> , stratum </a:t>
            </a:r>
            <a:r>
              <a:rPr lang="en-IN" dirty="0" err="1" smtClean="0"/>
              <a:t>granulosum</a:t>
            </a:r>
            <a:r>
              <a:rPr lang="en-IN" dirty="0" smtClean="0"/>
              <a:t> and stratum </a:t>
            </a:r>
            <a:r>
              <a:rPr lang="en-IN" dirty="0" err="1" smtClean="0"/>
              <a:t>corneum</a:t>
            </a:r>
            <a:r>
              <a:rPr lang="en-IN" dirty="0" smtClean="0"/>
              <a:t> . In the palms and soles, an extra layer beneath stratum </a:t>
            </a:r>
            <a:r>
              <a:rPr lang="en-IN" dirty="0" err="1" smtClean="0"/>
              <a:t>corneum</a:t>
            </a:r>
            <a:r>
              <a:rPr lang="en-IN" dirty="0" smtClean="0"/>
              <a:t>  is formed called stratum </a:t>
            </a:r>
            <a:r>
              <a:rPr lang="en-IN" dirty="0" err="1" smtClean="0"/>
              <a:t>lucidum</a:t>
            </a:r>
            <a:r>
              <a:rPr lang="en-IN" dirty="0" smtClean="0"/>
              <a:t>.</a:t>
            </a:r>
          </a:p>
          <a:p>
            <a:r>
              <a:rPr lang="en-IN" dirty="0" smtClean="0"/>
              <a:t>Specialized  cells called </a:t>
            </a:r>
            <a:r>
              <a:rPr lang="en-IN" dirty="0" err="1" smtClean="0"/>
              <a:t>melanocytes</a:t>
            </a:r>
            <a:r>
              <a:rPr lang="en-IN" dirty="0" smtClean="0"/>
              <a:t> in the stratum </a:t>
            </a:r>
            <a:r>
              <a:rPr lang="en-IN" dirty="0" err="1" smtClean="0"/>
              <a:t>basale</a:t>
            </a:r>
            <a:r>
              <a:rPr lang="en-IN" dirty="0" smtClean="0"/>
              <a:t> layer produce the skin pigment , melanin . The number of </a:t>
            </a:r>
            <a:r>
              <a:rPr lang="en-IN" dirty="0" err="1" smtClean="0"/>
              <a:t>melanocytes</a:t>
            </a:r>
            <a:r>
              <a:rPr lang="en-IN" dirty="0" smtClean="0"/>
              <a:t> and the amount of melanin production are genetically inherited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368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EPIDERMIS OF SKIN</vt:lpstr>
      <vt:lpstr>INTEGUMENTARY SYSTEM</vt:lpstr>
      <vt:lpstr>Slide 3</vt:lpstr>
      <vt:lpstr>Slide 4</vt:lpstr>
      <vt:lpstr>Slide 5</vt:lpstr>
      <vt:lpstr>Slide 6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hp</dc:creator>
  <cp:lastModifiedBy>hp</cp:lastModifiedBy>
  <cp:revision>19</cp:revision>
  <dcterms:created xsi:type="dcterms:W3CDTF">2022-04-24T16:48:01Z</dcterms:created>
  <dcterms:modified xsi:type="dcterms:W3CDTF">2022-04-29T15:20:06Z</dcterms:modified>
</cp:coreProperties>
</file>