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3D9D4A1-58E7-4613-A25C-3238DC902344}" type="datetimeFigureOut">
              <a:rPr lang="en-IN" smtClean="0"/>
              <a:t>07-08-2021</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27730344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D9D4A1-58E7-4613-A25C-3238DC902344}" type="datetimeFigureOut">
              <a:rPr lang="en-IN" smtClean="0"/>
              <a:t>07-08-2021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264479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D9D4A1-58E7-4613-A25C-3238DC902344}" type="datetimeFigureOut">
              <a:rPr lang="en-IN" smtClean="0"/>
              <a:t>07-08-2021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66077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D9D4A1-58E7-4613-A25C-3238DC902344}" type="datetimeFigureOut">
              <a:rPr lang="en-IN" smtClean="0"/>
              <a:t>07-08-2021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99814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D9D4A1-58E7-4613-A25C-3238DC902344}" type="datetimeFigureOut">
              <a:rPr lang="en-IN" smtClean="0"/>
              <a:t>07-08-2021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881762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D9D4A1-58E7-4613-A25C-3238DC902344}" type="datetimeFigureOut">
              <a:rPr lang="en-IN" smtClean="0"/>
              <a:t>07-08-2021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1185135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D9D4A1-58E7-4613-A25C-3238DC902344}" type="datetimeFigureOut">
              <a:rPr lang="en-IN" smtClean="0"/>
              <a:t>07-08-2021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414942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9D4A1-58E7-4613-A25C-3238DC902344}" type="datetimeFigureOut">
              <a:rPr lang="en-IN" smtClean="0"/>
              <a:t>07-08-2021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356248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9D4A1-58E7-4613-A25C-3238DC902344}" type="datetimeFigureOut">
              <a:rPr lang="en-IN" smtClean="0"/>
              <a:t>07-08-2021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87562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9D4A1-58E7-4613-A25C-3238DC902344}" type="datetimeFigureOut">
              <a:rPr lang="en-IN" smtClean="0"/>
              <a:t>07-08-2021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410947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D9D4A1-58E7-4613-A25C-3238DC902344}" type="datetimeFigureOut">
              <a:rPr lang="en-IN" smtClean="0"/>
              <a:t>07-08-2021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414455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D9D4A1-58E7-4613-A25C-3238DC902344}" type="datetimeFigureOut">
              <a:rPr lang="en-IN" smtClean="0"/>
              <a:t>07-08-2021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31559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D9D4A1-58E7-4613-A25C-3238DC902344}" type="datetimeFigureOut">
              <a:rPr lang="en-IN" smtClean="0"/>
              <a:t>07-08-2021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272329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D9D4A1-58E7-4613-A25C-3238DC902344}" type="datetimeFigureOut">
              <a:rPr lang="en-IN" smtClean="0"/>
              <a:t>07-08-2021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386289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3D9D4A1-58E7-4613-A25C-3238DC902344}" type="datetimeFigureOut">
              <a:rPr lang="en-IN" smtClean="0"/>
              <a:t>07-08-2021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218759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D9D4A1-58E7-4613-A25C-3238DC902344}" type="datetimeFigureOut">
              <a:rPr lang="en-IN" smtClean="0"/>
              <a:t>07-08-2021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32684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D9D4A1-58E7-4613-A25C-3238DC902344}" type="datetimeFigureOut">
              <a:rPr lang="en-IN" smtClean="0"/>
              <a:t>07-08-2021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26C084-2882-46D2-85D8-7C03BF424844}" type="slidenum">
              <a:rPr lang="en-IN" smtClean="0"/>
              <a:t>‹#›</a:t>
            </a:fld>
            <a:endParaRPr lang="en-IN"/>
          </a:p>
        </p:txBody>
      </p:sp>
    </p:spTree>
    <p:extLst>
      <p:ext uri="{BB962C8B-B14F-4D97-AF65-F5344CB8AC3E}">
        <p14:creationId xmlns:p14="http://schemas.microsoft.com/office/powerpoint/2010/main" val="664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D9D4A1-58E7-4613-A25C-3238DC902344}" type="datetimeFigureOut">
              <a:rPr lang="en-IN" smtClean="0"/>
              <a:t>07-08-2021</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26C084-2882-46D2-85D8-7C03BF424844}" type="slidenum">
              <a:rPr lang="en-IN" smtClean="0"/>
              <a:t>‹#›</a:t>
            </a:fld>
            <a:endParaRPr lang="en-IN"/>
          </a:p>
        </p:txBody>
      </p:sp>
    </p:spTree>
    <p:extLst>
      <p:ext uri="{BB962C8B-B14F-4D97-AF65-F5344CB8AC3E}">
        <p14:creationId xmlns:p14="http://schemas.microsoft.com/office/powerpoint/2010/main" val="365116281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Human_capital" TargetMode="External"/><Relationship Id="rId2" Type="http://schemas.openxmlformats.org/officeDocument/2006/relationships/hyperlink" Target="https://en.wikipedia.org/wiki/Environmental_economics" TargetMode="External"/><Relationship Id="rId1" Type="http://schemas.openxmlformats.org/officeDocument/2006/relationships/slideLayout" Target="../slideLayouts/slideLayout2.xml"/><Relationship Id="rId5" Type="http://schemas.openxmlformats.org/officeDocument/2006/relationships/hyperlink" Target="https://en.wikipedia.org/wiki/Robert_Solow" TargetMode="External"/><Relationship Id="rId4" Type="http://schemas.openxmlformats.org/officeDocument/2006/relationships/hyperlink" Target="https://en.wikipedia.org/wiki/Natural_capita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cosystem_services" TargetMode="External"/><Relationship Id="rId2" Type="http://schemas.openxmlformats.org/officeDocument/2006/relationships/hyperlink" Target="https://en.wikipedia.org/wiki/Weak_and_strong_sustainability#cite_note-7" TargetMode="External"/><Relationship Id="rId1" Type="http://schemas.openxmlformats.org/officeDocument/2006/relationships/slideLayout" Target="../slideLayouts/slideLayout2.xml"/><Relationship Id="rId4" Type="http://schemas.openxmlformats.org/officeDocument/2006/relationships/hyperlink" Target="https://en.wikipedia.org/wiki/Intergenerational_equit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IN" sz="3600" b="1" dirty="0" smtClean="0"/>
              <a:t>SUSTAINABLE DEVELOPMENT</a:t>
            </a:r>
            <a:br>
              <a:rPr lang="en-IN" sz="3600" b="1" dirty="0" smtClean="0"/>
            </a:br>
            <a:r>
              <a:rPr lang="en-IN" sz="3600" b="1" dirty="0" smtClean="0"/>
              <a:t/>
            </a:r>
            <a:br>
              <a:rPr lang="en-IN" sz="3600" b="1" dirty="0" smtClean="0"/>
            </a:br>
            <a:r>
              <a:rPr lang="en-IN" sz="3600" b="1" dirty="0" smtClean="0"/>
              <a:t>UNIT: 4</a:t>
            </a:r>
            <a:endParaRPr lang="en-IN" sz="3600" b="1" dirty="0"/>
          </a:p>
        </p:txBody>
      </p:sp>
    </p:spTree>
    <p:extLst>
      <p:ext uri="{BB962C8B-B14F-4D97-AF65-F5344CB8AC3E}">
        <p14:creationId xmlns:p14="http://schemas.microsoft.com/office/powerpoint/2010/main" val="149215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First Environmental Legislation:</a:t>
            </a:r>
            <a:br>
              <a:rPr lang="en-US" b="1" u="sng" dirty="0"/>
            </a:br>
            <a:endParaRPr lang="en-IN" u="sng" dirty="0"/>
          </a:p>
        </p:txBody>
      </p:sp>
      <p:sp>
        <p:nvSpPr>
          <p:cNvPr id="3" name="Content Placeholder 2"/>
          <p:cNvSpPr>
            <a:spLocks noGrp="1"/>
          </p:cNvSpPr>
          <p:nvPr>
            <p:ph idx="1"/>
          </p:nvPr>
        </p:nvSpPr>
        <p:spPr>
          <a:xfrm>
            <a:off x="685801" y="2142067"/>
            <a:ext cx="10131425" cy="3973598"/>
          </a:xfrm>
        </p:spPr>
        <p:txBody>
          <a:bodyPr>
            <a:noAutofit/>
          </a:bodyPr>
          <a:lstStyle/>
          <a:p>
            <a:pPr algn="just"/>
            <a:r>
              <a:rPr lang="en-US" sz="2400" dirty="0" smtClean="0"/>
              <a:t>The </a:t>
            </a:r>
            <a:r>
              <a:rPr lang="en-US" sz="2400" dirty="0"/>
              <a:t>first comprehensive environmental legislation (Section 102) in United States came into force on 1st January 1970 in the form of National Environmental Policy Act (NEPA). </a:t>
            </a:r>
            <a:endParaRPr lang="en-US" sz="2400" dirty="0" smtClean="0"/>
          </a:p>
          <a:p>
            <a:pPr algn="just"/>
            <a:r>
              <a:rPr lang="en-US" sz="2400" dirty="0" smtClean="0"/>
              <a:t>In </a:t>
            </a:r>
            <a:r>
              <a:rPr lang="en-US" sz="2400" dirty="0"/>
              <a:t>India, the Central Ministry of Environment and Forests issued a Notification </a:t>
            </a:r>
            <a:r>
              <a:rPr lang="en-US" sz="2400" dirty="0">
                <a:solidFill>
                  <a:srgbClr val="FFFF00"/>
                </a:solidFill>
              </a:rPr>
              <a:t>on 27th January, 1994 making EIA statutory for 29 specified activities </a:t>
            </a:r>
            <a:r>
              <a:rPr lang="en-US" sz="2400" dirty="0"/>
              <a:t>falling under sectors such as industries, mining, irrigation, power and transport etc. </a:t>
            </a:r>
          </a:p>
          <a:p>
            <a:pPr algn="just"/>
            <a:r>
              <a:rPr lang="en-US" sz="2400" dirty="0"/>
              <a:t>This Notification was amended on 4th May, 1994 and the amended version includes a self-explanatory note detailing the procedure for obtaining environmental clearance, technical information, documents required to be submitted for getting environmental clearance from the Ministry of Environment and Forests. </a:t>
            </a:r>
          </a:p>
          <a:p>
            <a:pPr algn="just"/>
            <a:endParaRPr lang="en-IN" sz="2400" dirty="0"/>
          </a:p>
        </p:txBody>
      </p:sp>
    </p:spTree>
    <p:extLst>
      <p:ext uri="{BB962C8B-B14F-4D97-AF65-F5344CB8AC3E}">
        <p14:creationId xmlns:p14="http://schemas.microsoft.com/office/powerpoint/2010/main" val="133262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rgbClr val="FFFF00"/>
                </a:solidFill>
              </a:rPr>
              <a:t>Environmental Impact Statement (EIS) should contain the following information’s/data:</a:t>
            </a:r>
            <a:r>
              <a:rPr lang="en-US" sz="2400" dirty="0">
                <a:solidFill>
                  <a:srgbClr val="FFFF00"/>
                </a:solidFill>
              </a:rPr>
              <a:t> </a:t>
            </a:r>
            <a:br>
              <a:rPr lang="en-US" sz="2400" dirty="0">
                <a:solidFill>
                  <a:srgbClr val="FFFF00"/>
                </a:solidFill>
              </a:rPr>
            </a:br>
            <a:endParaRPr lang="en-IN" sz="2400" dirty="0">
              <a:solidFill>
                <a:srgbClr val="FFFF00"/>
              </a:solidFill>
            </a:endParaRPr>
          </a:p>
        </p:txBody>
      </p:sp>
      <p:sp>
        <p:nvSpPr>
          <p:cNvPr id="3" name="Content Placeholder 2"/>
          <p:cNvSpPr>
            <a:spLocks noGrp="1"/>
          </p:cNvSpPr>
          <p:nvPr>
            <p:ph idx="1"/>
          </p:nvPr>
        </p:nvSpPr>
        <p:spPr>
          <a:xfrm>
            <a:off x="685801" y="1720645"/>
            <a:ext cx="10591799" cy="4709652"/>
          </a:xfrm>
        </p:spPr>
        <p:txBody>
          <a:bodyPr>
            <a:normAutofit fontScale="92500" lnSpcReduction="20000"/>
          </a:bodyPr>
          <a:lstStyle/>
          <a:p>
            <a:r>
              <a:rPr lang="en-US" dirty="0" smtClean="0"/>
              <a:t>1</a:t>
            </a:r>
            <a:r>
              <a:rPr lang="en-US" dirty="0"/>
              <a:t>. </a:t>
            </a:r>
            <a:r>
              <a:rPr lang="en-US" sz="2000" dirty="0"/>
              <a:t>Description of proposed action (construction, operation and shut down phase) and selection of alternatives to the proposed action. </a:t>
            </a:r>
          </a:p>
          <a:p>
            <a:r>
              <a:rPr lang="en-US" sz="2000" dirty="0"/>
              <a:t>2. Nature and magnitude of the likely environmental effects. </a:t>
            </a:r>
          </a:p>
          <a:p>
            <a:r>
              <a:rPr lang="en-US" sz="2000" dirty="0"/>
              <a:t>3. Possibility of earthquakes and cyclones. </a:t>
            </a:r>
          </a:p>
          <a:p>
            <a:r>
              <a:rPr lang="en-US" sz="2000" dirty="0"/>
              <a:t>4. Possible effects on surface and ground water quality, soil and air quality. </a:t>
            </a:r>
          </a:p>
          <a:p>
            <a:r>
              <a:rPr lang="en-US" sz="2000" dirty="0"/>
              <a:t>5. Effects on vegetation, wild life and endangered species. </a:t>
            </a:r>
          </a:p>
          <a:p>
            <a:r>
              <a:rPr lang="en-US" sz="2000" dirty="0"/>
              <a:t>6. Economic and demographic factors. </a:t>
            </a:r>
          </a:p>
          <a:p>
            <a:r>
              <a:rPr lang="en-US" sz="2000" dirty="0"/>
              <a:t>7. Identification of relevant human concerns. </a:t>
            </a:r>
          </a:p>
          <a:p>
            <a:r>
              <a:rPr lang="en-US" sz="2000" dirty="0"/>
              <a:t>8. Noise pollution. Efficient use of inputs. </a:t>
            </a:r>
          </a:p>
          <a:p>
            <a:r>
              <a:rPr lang="en-US" dirty="0"/>
              <a:t>9. Recycling and reduction of waste. </a:t>
            </a:r>
          </a:p>
          <a:p>
            <a:r>
              <a:rPr lang="en-US" dirty="0"/>
              <a:t>10. Risk analysis and disaster management. </a:t>
            </a:r>
            <a:endParaRPr lang="en-US" dirty="0" smtClean="0"/>
          </a:p>
          <a:p>
            <a:r>
              <a:rPr lang="en-US" dirty="0">
                <a:solidFill>
                  <a:srgbClr val="FFFF00"/>
                </a:solidFill>
              </a:rPr>
              <a:t>https://www.biologydiscussion.com/environment/environmental-impact-assessment-eia-definition-process-and-importance/16777</a:t>
            </a:r>
          </a:p>
          <a:p>
            <a:endParaRPr lang="en-IN" dirty="0"/>
          </a:p>
        </p:txBody>
      </p:sp>
    </p:spTree>
    <p:extLst>
      <p:ext uri="{BB962C8B-B14F-4D97-AF65-F5344CB8AC3E}">
        <p14:creationId xmlns:p14="http://schemas.microsoft.com/office/powerpoint/2010/main" val="188633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8800" dirty="0" smtClean="0"/>
              <a:t>thanks</a:t>
            </a:r>
            <a:endParaRPr lang="en-IN" sz="8800" dirty="0"/>
          </a:p>
        </p:txBody>
      </p:sp>
    </p:spTree>
    <p:extLst>
      <p:ext uri="{BB962C8B-B14F-4D97-AF65-F5344CB8AC3E}">
        <p14:creationId xmlns:p14="http://schemas.microsoft.com/office/powerpoint/2010/main" val="261972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t>CONTENTS</a:t>
            </a:r>
            <a:endParaRPr lang="en-IN" b="1" u="sng" dirty="0"/>
          </a:p>
        </p:txBody>
      </p:sp>
      <p:sp>
        <p:nvSpPr>
          <p:cNvPr id="3" name="Content Placeholder 2"/>
          <p:cNvSpPr>
            <a:spLocks noGrp="1"/>
          </p:cNvSpPr>
          <p:nvPr>
            <p:ph idx="1"/>
          </p:nvPr>
        </p:nvSpPr>
        <p:spPr/>
        <p:txBody>
          <a:bodyPr>
            <a:normAutofit/>
          </a:bodyPr>
          <a:lstStyle/>
          <a:p>
            <a:r>
              <a:rPr lang="en-IN" sz="2400" dirty="0" smtClean="0"/>
              <a:t>Concept Of Sustainable Development</a:t>
            </a:r>
          </a:p>
          <a:p>
            <a:r>
              <a:rPr lang="en-IN" sz="2400" dirty="0" smtClean="0"/>
              <a:t>Notion Of Sustainability: Strong And Weak</a:t>
            </a:r>
          </a:p>
          <a:p>
            <a:r>
              <a:rPr lang="en-IN" sz="2400" dirty="0" smtClean="0"/>
              <a:t>Indicators Of Sustainable Development</a:t>
            </a:r>
          </a:p>
          <a:p>
            <a:r>
              <a:rPr lang="en-IN" sz="2400" dirty="0" smtClean="0"/>
              <a:t>Environmental Impact Assessment</a:t>
            </a:r>
            <a:endParaRPr lang="en-IN" sz="2400" dirty="0"/>
          </a:p>
        </p:txBody>
      </p:sp>
      <p:pic>
        <p:nvPicPr>
          <p:cNvPr id="4" name="Picture 3"/>
          <p:cNvPicPr>
            <a:picLocks noChangeAspect="1"/>
          </p:cNvPicPr>
          <p:nvPr/>
        </p:nvPicPr>
        <p:blipFill>
          <a:blip r:embed="rId2"/>
          <a:stretch>
            <a:fillRect/>
          </a:stretch>
        </p:blipFill>
        <p:spPr>
          <a:xfrm>
            <a:off x="6445716" y="2482128"/>
            <a:ext cx="4944285" cy="2969009"/>
          </a:xfrm>
          <a:prstGeom prst="rect">
            <a:avLst/>
          </a:prstGeom>
        </p:spPr>
      </p:pic>
    </p:spTree>
    <p:extLst>
      <p:ext uri="{BB962C8B-B14F-4D97-AF65-F5344CB8AC3E}">
        <p14:creationId xmlns:p14="http://schemas.microsoft.com/office/powerpoint/2010/main" val="423252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1"/>
            <a:ext cx="9942870" cy="599768"/>
          </a:xfrm>
        </p:spPr>
        <p:txBody>
          <a:bodyPr>
            <a:normAutofit fontScale="90000"/>
          </a:bodyPr>
          <a:lstStyle/>
          <a:p>
            <a:pPr algn="ctr"/>
            <a:r>
              <a:rPr lang="en-IN" dirty="0"/>
              <a:t>Concept Of Sustainable Development</a:t>
            </a:r>
            <a:br>
              <a:rPr lang="en-IN" dirty="0"/>
            </a:br>
            <a:endParaRPr lang="en-IN" dirty="0"/>
          </a:p>
        </p:txBody>
      </p:sp>
      <p:sp>
        <p:nvSpPr>
          <p:cNvPr id="3" name="Content Placeholder 2"/>
          <p:cNvSpPr>
            <a:spLocks noGrp="1"/>
          </p:cNvSpPr>
          <p:nvPr>
            <p:ph idx="1"/>
          </p:nvPr>
        </p:nvSpPr>
        <p:spPr>
          <a:xfrm>
            <a:off x="685801" y="1622322"/>
            <a:ext cx="10690122" cy="5235677"/>
          </a:xfrm>
        </p:spPr>
        <p:txBody>
          <a:bodyPr>
            <a:normAutofit fontScale="47500" lnSpcReduction="20000"/>
          </a:bodyPr>
          <a:lstStyle/>
          <a:p>
            <a:pPr algn="just"/>
            <a:endParaRPr lang="en-US" sz="4400" b="1" dirty="0" smtClean="0"/>
          </a:p>
          <a:p>
            <a:pPr algn="just"/>
            <a:r>
              <a:rPr lang="en-US" sz="5100" b="1" dirty="0" smtClean="0"/>
              <a:t>Sustainable </a:t>
            </a:r>
            <a:r>
              <a:rPr lang="en-US" sz="5100" b="1" dirty="0"/>
              <a:t>development is the idea that human societies must live and meet their needs without compromising the ability of future generations to meet their own needs</a:t>
            </a:r>
            <a:r>
              <a:rPr lang="en-US" sz="5100" b="1" dirty="0" smtClean="0"/>
              <a:t>.</a:t>
            </a:r>
          </a:p>
          <a:p>
            <a:pPr algn="just"/>
            <a:r>
              <a:rPr lang="en-US" sz="5100" dirty="0"/>
              <a:t>The concept of sustainable development was described by the </a:t>
            </a:r>
            <a:r>
              <a:rPr lang="en-US" sz="5100" b="1" dirty="0"/>
              <a:t>1987 </a:t>
            </a:r>
            <a:r>
              <a:rPr lang="en-US" sz="5100" b="1" dirty="0" err="1"/>
              <a:t>Bruntland</a:t>
            </a:r>
            <a:r>
              <a:rPr lang="en-US" sz="5100" b="1" dirty="0"/>
              <a:t> Commission Report</a:t>
            </a:r>
            <a:r>
              <a:rPr lang="en-US" sz="5100" dirty="0"/>
              <a:t> as “development that meets the needs of the present without compromising the ability of future generations to meet their own needs.” </a:t>
            </a:r>
            <a:endParaRPr lang="en-US" sz="5100" b="1" dirty="0" smtClean="0"/>
          </a:p>
          <a:p>
            <a:pPr algn="just"/>
            <a:r>
              <a:rPr lang="en-US" sz="5100" b="1" dirty="0"/>
              <a:t>Specifically, sustainable development is a way of organizing society so that it can exist in the long term</a:t>
            </a:r>
            <a:r>
              <a:rPr lang="en-US" sz="5100" b="1" dirty="0" smtClean="0"/>
              <a:t>.</a:t>
            </a:r>
          </a:p>
          <a:p>
            <a:pPr algn="just"/>
            <a:r>
              <a:rPr lang="en-US" sz="5100" b="1" dirty="0"/>
              <a:t>Using recycled materials or renewable resources when building is an example of sustainable development.</a:t>
            </a:r>
            <a:endParaRPr lang="en-US" sz="5100" b="1" dirty="0" smtClean="0"/>
          </a:p>
          <a:p>
            <a:pPr algn="just"/>
            <a:r>
              <a:rPr lang="en-US" sz="5100" dirty="0"/>
              <a:t>Sustainability is a paradigm for thinking about the future in which environmental, societal and economic considerations are balanced in the pursuit of an improved quality of life. For example, a prosperous society relies on a healthy environment to provide food and resources, safe drinking water and clean air for its citizens. </a:t>
            </a:r>
            <a:endParaRPr lang="en-US" sz="5100" b="1" dirty="0"/>
          </a:p>
          <a:p>
            <a:endParaRPr lang="en-US" sz="2800" dirty="0" smtClean="0"/>
          </a:p>
          <a:p>
            <a:endParaRPr lang="en-US" sz="2800" dirty="0"/>
          </a:p>
          <a:p>
            <a:endParaRPr lang="en-US" dirty="0" smtClean="0"/>
          </a:p>
          <a:p>
            <a:endParaRPr lang="en-US" dirty="0" smtClean="0"/>
          </a:p>
          <a:p>
            <a:endParaRPr lang="en-IN" dirty="0"/>
          </a:p>
        </p:txBody>
      </p:sp>
    </p:spTree>
    <p:extLst>
      <p:ext uri="{BB962C8B-B14F-4D97-AF65-F5344CB8AC3E}">
        <p14:creationId xmlns:p14="http://schemas.microsoft.com/office/powerpoint/2010/main" val="246499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Sustainable Development Goals? </a:t>
            </a:r>
            <a:endParaRPr lang="en-IN" dirty="0"/>
          </a:p>
        </p:txBody>
      </p:sp>
      <p:sp>
        <p:nvSpPr>
          <p:cNvPr id="3" name="Content Placeholder 2"/>
          <p:cNvSpPr>
            <a:spLocks noGrp="1"/>
          </p:cNvSpPr>
          <p:nvPr>
            <p:ph idx="1"/>
          </p:nvPr>
        </p:nvSpPr>
        <p:spPr/>
        <p:txBody>
          <a:bodyPr>
            <a:normAutofit/>
          </a:bodyPr>
          <a:lstStyle/>
          <a:p>
            <a:pPr algn="just"/>
            <a:r>
              <a:rPr lang="en-US" sz="2400" dirty="0" smtClean="0"/>
              <a:t>The </a:t>
            </a:r>
            <a:r>
              <a:rPr lang="en-US" sz="2400" dirty="0"/>
              <a:t>Sustainable Development Goals (SDGs), also known as the Global Goals, were adopted by all United Nations Member States in 2015 as a universal call to </a:t>
            </a:r>
            <a:r>
              <a:rPr lang="en-US" sz="2400" b="1" dirty="0"/>
              <a:t>action to end poverty, protect the planet and ensure that all people enjoy peace and prosperity by 2030</a:t>
            </a:r>
            <a:r>
              <a:rPr lang="en-US" sz="2400" dirty="0" smtClean="0"/>
              <a:t>.</a:t>
            </a:r>
          </a:p>
          <a:p>
            <a:pPr algn="just"/>
            <a:endParaRPr lang="en-US" sz="2400" dirty="0"/>
          </a:p>
          <a:p>
            <a:pPr algn="just"/>
            <a:endParaRPr lang="en-US" sz="2400" dirty="0" smtClean="0"/>
          </a:p>
          <a:p>
            <a:pPr algn="just"/>
            <a:endParaRPr lang="en-US" sz="2400" dirty="0"/>
          </a:p>
          <a:p>
            <a:pPr algn="just"/>
            <a:endParaRPr lang="en-IN" sz="2400" dirty="0"/>
          </a:p>
        </p:txBody>
      </p:sp>
      <p:pic>
        <p:nvPicPr>
          <p:cNvPr id="5" name="Picture 4"/>
          <p:cNvPicPr>
            <a:picLocks noChangeAspect="1"/>
          </p:cNvPicPr>
          <p:nvPr/>
        </p:nvPicPr>
        <p:blipFill>
          <a:blip r:embed="rId2"/>
          <a:stretch>
            <a:fillRect/>
          </a:stretch>
        </p:blipFill>
        <p:spPr>
          <a:xfrm>
            <a:off x="5035958" y="3639163"/>
            <a:ext cx="6289703" cy="2879623"/>
          </a:xfrm>
          <a:prstGeom prst="rect">
            <a:avLst/>
          </a:prstGeom>
        </p:spPr>
      </p:pic>
    </p:spTree>
    <p:extLst>
      <p:ext uri="{BB962C8B-B14F-4D97-AF65-F5344CB8AC3E}">
        <p14:creationId xmlns:p14="http://schemas.microsoft.com/office/powerpoint/2010/main" val="71090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14631"/>
            <a:ext cx="10131425" cy="1651821"/>
          </a:xfrm>
        </p:spPr>
        <p:txBody>
          <a:bodyPr>
            <a:normAutofit/>
          </a:bodyPr>
          <a:lstStyle/>
          <a:p>
            <a:pPr algn="ctr"/>
            <a:r>
              <a:rPr lang="en-IN" b="1" u="sng" dirty="0" smtClean="0"/>
              <a:t>Notion of sustainability</a:t>
            </a:r>
            <a:br>
              <a:rPr lang="en-IN" b="1" u="sng" dirty="0" smtClean="0"/>
            </a:br>
            <a:r>
              <a:rPr lang="en-IN" sz="1800" b="1" u="sng" dirty="0" smtClean="0">
                <a:solidFill>
                  <a:srgbClr val="FFFF00"/>
                </a:solidFill>
              </a:rPr>
              <a:t>weak sustainability</a:t>
            </a:r>
            <a:br>
              <a:rPr lang="en-IN" sz="1800" b="1" u="sng" dirty="0" smtClean="0">
                <a:solidFill>
                  <a:srgbClr val="FFFF00"/>
                </a:solidFill>
              </a:rPr>
            </a:br>
            <a:r>
              <a:rPr lang="en-IN" sz="1800" b="1" u="sng" dirty="0" smtClean="0">
                <a:solidFill>
                  <a:srgbClr val="FFFF00"/>
                </a:solidFill>
              </a:rPr>
              <a:t>strong sustainability</a:t>
            </a:r>
            <a:endParaRPr lang="en-IN" sz="1800" b="1" u="sng" dirty="0">
              <a:solidFill>
                <a:srgbClr val="FFFF00"/>
              </a:solidFill>
            </a:endParaRPr>
          </a:p>
        </p:txBody>
      </p:sp>
      <p:sp>
        <p:nvSpPr>
          <p:cNvPr id="3" name="Content Placeholder 2"/>
          <p:cNvSpPr>
            <a:spLocks noGrp="1"/>
          </p:cNvSpPr>
          <p:nvPr>
            <p:ph idx="1"/>
          </p:nvPr>
        </p:nvSpPr>
        <p:spPr>
          <a:xfrm>
            <a:off x="685801" y="1966452"/>
            <a:ext cx="10131425" cy="3824748"/>
          </a:xfrm>
        </p:spPr>
        <p:txBody>
          <a:bodyPr>
            <a:normAutofit fontScale="92500"/>
          </a:bodyPr>
          <a:lstStyle/>
          <a:p>
            <a:pPr algn="just"/>
            <a:r>
              <a:rPr lang="en-US" sz="2400" i="1" dirty="0"/>
              <a:t>Weak sustainability</a:t>
            </a:r>
            <a:r>
              <a:rPr lang="en-US" sz="2400" dirty="0"/>
              <a:t> is an idea within </a:t>
            </a:r>
            <a:r>
              <a:rPr lang="en-US" sz="2400" dirty="0">
                <a:hlinkClick r:id="rId2" tooltip="Environmental economics"/>
              </a:rPr>
              <a:t>environmental economics</a:t>
            </a:r>
            <a:r>
              <a:rPr lang="en-US" sz="2400" dirty="0"/>
              <a:t> which states that '</a:t>
            </a:r>
            <a:r>
              <a:rPr lang="en-US" sz="2400" dirty="0">
                <a:hlinkClick r:id="rId3" tooltip="Human capital"/>
              </a:rPr>
              <a:t>human capital</a:t>
            </a:r>
            <a:r>
              <a:rPr lang="en-US" sz="2400" dirty="0"/>
              <a:t>' can substitute '</a:t>
            </a:r>
            <a:r>
              <a:rPr lang="en-US" sz="2400" dirty="0">
                <a:hlinkClick r:id="rId4"/>
              </a:rPr>
              <a:t>natural capital</a:t>
            </a:r>
            <a:r>
              <a:rPr lang="en-US" sz="2400" dirty="0"/>
              <a:t>'. It is based upon the work of Nobel Laureate </a:t>
            </a:r>
            <a:r>
              <a:rPr lang="en-US" sz="2400" dirty="0">
                <a:hlinkClick r:id="rId5" tooltip="Robert Solow"/>
              </a:rPr>
              <a:t>Robert </a:t>
            </a:r>
            <a:r>
              <a:rPr lang="en-US" sz="2400" dirty="0" smtClean="0">
                <a:hlinkClick r:id="rId5" tooltip="Robert Solow"/>
              </a:rPr>
              <a:t>Solow</a:t>
            </a:r>
            <a:r>
              <a:rPr lang="en-US" sz="2400" dirty="0" smtClean="0"/>
              <a:t> and </a:t>
            </a:r>
            <a:r>
              <a:rPr lang="en-US" sz="2400" dirty="0"/>
              <a:t>John </a:t>
            </a:r>
            <a:r>
              <a:rPr lang="en-US" sz="2400" dirty="0" err="1" smtClean="0"/>
              <a:t>Hartwick</a:t>
            </a:r>
            <a:r>
              <a:rPr lang="en-US" sz="2400" dirty="0" smtClean="0"/>
              <a:t>.</a:t>
            </a:r>
            <a:r>
              <a:rPr lang="en-US" sz="2400" baseline="30000" dirty="0" smtClean="0"/>
              <a:t> </a:t>
            </a:r>
            <a:r>
              <a:rPr lang="en-US" sz="2400" dirty="0" smtClean="0"/>
              <a:t>Contrary </a:t>
            </a:r>
            <a:r>
              <a:rPr lang="en-US" sz="2400" dirty="0"/>
              <a:t>to weak sustainability, </a:t>
            </a:r>
            <a:r>
              <a:rPr lang="en-US" sz="2400" i="1" dirty="0"/>
              <a:t>strong sustainability</a:t>
            </a:r>
            <a:r>
              <a:rPr lang="en-US" sz="2400" dirty="0"/>
              <a:t> assumes that "human capital" and "natural capital" are complementary, but not interchangeable. </a:t>
            </a:r>
            <a:endParaRPr lang="en-US" sz="2400" dirty="0" smtClean="0"/>
          </a:p>
          <a:p>
            <a:pPr algn="just"/>
            <a:r>
              <a:rPr lang="en-US" sz="2400" dirty="0"/>
              <a:t>Weak sustainability assumes that everything is substitutable and assumes that total capital stock should be non-decreasing, so the contributions of the natural world to economic production (‘natural capital’) and to manufactured capital are substitutable. Strong sustainability focuses on keeping the resource stock constant over time and focuses on the optimal scale of economic activity.</a:t>
            </a:r>
            <a:endParaRPr lang="en-IN" sz="2400" dirty="0"/>
          </a:p>
        </p:txBody>
      </p:sp>
    </p:spTree>
    <p:extLst>
      <p:ext uri="{BB962C8B-B14F-4D97-AF65-F5344CB8AC3E}">
        <p14:creationId xmlns:p14="http://schemas.microsoft.com/office/powerpoint/2010/main" val="254600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86813" y="835742"/>
            <a:ext cx="11651226" cy="5230761"/>
          </a:xfrm>
        </p:spPr>
        <p:txBody>
          <a:bodyPr>
            <a:noAutofit/>
          </a:bodyPr>
          <a:lstStyle/>
          <a:p>
            <a:pPr algn="just"/>
            <a:r>
              <a:rPr lang="en-US" sz="2400" u="sng" dirty="0">
                <a:solidFill>
                  <a:srgbClr val="FFFF00"/>
                </a:solidFill>
              </a:rPr>
              <a:t>Weak sustainability </a:t>
            </a:r>
            <a:r>
              <a:rPr lang="en-US" sz="2400" dirty="0"/>
              <a:t>has been defined using concepts like human capital and natural capital</a:t>
            </a:r>
            <a:r>
              <a:rPr lang="en-US" sz="2400" dirty="0" smtClean="0"/>
              <a:t>.</a:t>
            </a:r>
            <a:r>
              <a:rPr lang="en-US" sz="2400" baseline="30000" dirty="0" smtClean="0">
                <a:hlinkClick r:id="rId2"/>
              </a:rPr>
              <a:t>]</a:t>
            </a:r>
            <a:r>
              <a:rPr lang="en-US" sz="2400" dirty="0" smtClean="0"/>
              <a:t> </a:t>
            </a:r>
            <a:r>
              <a:rPr lang="en-US" sz="2400" dirty="0"/>
              <a:t>Human (or produced) capital incorporates resources such as infrastructure, </a:t>
            </a:r>
            <a:r>
              <a:rPr lang="en-US" sz="2400" dirty="0" err="1"/>
              <a:t>labour</a:t>
            </a:r>
            <a:r>
              <a:rPr lang="en-US" sz="2400" dirty="0"/>
              <a:t> and knowledge. Natural capital covers the stock of environmental assets such as fossil fuels, biodiversity and other ecosystem structures and functions relevant for </a:t>
            </a:r>
            <a:r>
              <a:rPr lang="en-US" sz="2400" dirty="0">
                <a:hlinkClick r:id="rId3"/>
              </a:rPr>
              <a:t>ecosystem services</a:t>
            </a:r>
            <a:r>
              <a:rPr lang="en-US" sz="2400" dirty="0"/>
              <a:t>. </a:t>
            </a:r>
            <a:r>
              <a:rPr lang="en-US" sz="2400" dirty="0">
                <a:solidFill>
                  <a:srgbClr val="FFFF00"/>
                </a:solidFill>
              </a:rPr>
              <a:t>In very weak sustainability, the overall stock of man-made capital and natural capital remains constant over time</a:t>
            </a:r>
            <a:r>
              <a:rPr lang="en-US" sz="2400" dirty="0"/>
              <a:t>. It is important to note that, unconditional </a:t>
            </a:r>
            <a:r>
              <a:rPr lang="en-US" sz="2400" dirty="0">
                <a:solidFill>
                  <a:srgbClr val="FFFF00"/>
                </a:solidFill>
              </a:rPr>
              <a:t>substitution</a:t>
            </a:r>
            <a:r>
              <a:rPr lang="en-US" sz="2400" dirty="0"/>
              <a:t> between the various kinds of capital is allowed within weak sustainability. This means that natural resources may decline as long as human capital is increased. </a:t>
            </a:r>
            <a:r>
              <a:rPr lang="en-US" sz="2400" dirty="0">
                <a:solidFill>
                  <a:srgbClr val="FFFF00"/>
                </a:solidFill>
              </a:rPr>
              <a:t>Examples include the degradation of the ozone layer, tropical forests and coral reefs if accompanied by benefits to human capital</a:t>
            </a:r>
            <a:r>
              <a:rPr lang="en-US" sz="2400" dirty="0"/>
              <a:t>. An example of the benefit to human capital could include increased financial profits</a:t>
            </a:r>
            <a:r>
              <a:rPr lang="en-US" sz="2400" dirty="0" smtClean="0"/>
              <a:t>. </a:t>
            </a:r>
            <a:r>
              <a:rPr lang="en-US" sz="2400" dirty="0"/>
              <a:t>If capital is left constant over time </a:t>
            </a:r>
            <a:r>
              <a:rPr lang="en-US" sz="2400" dirty="0">
                <a:hlinkClick r:id="rId4" tooltip="Natural capital"/>
              </a:rPr>
              <a:t>intergenerational equity</a:t>
            </a:r>
            <a:r>
              <a:rPr lang="en-US" sz="2400" dirty="0"/>
              <a:t>, and thus Sustainable Development, is achieved</a:t>
            </a:r>
            <a:r>
              <a:rPr lang="en-US" sz="2400" dirty="0" smtClean="0"/>
              <a:t>. </a:t>
            </a:r>
            <a:r>
              <a:rPr lang="en-US" sz="2400" dirty="0">
                <a:solidFill>
                  <a:srgbClr val="FFFF00"/>
                </a:solidFill>
              </a:rPr>
              <a:t>An example of weak sustainability could be mining coal and using it for production of electricity.</a:t>
            </a:r>
            <a:r>
              <a:rPr lang="en-US" sz="2400" dirty="0"/>
              <a:t> </a:t>
            </a:r>
            <a:r>
              <a:rPr lang="en-US" sz="2400" dirty="0">
                <a:solidFill>
                  <a:srgbClr val="FFFF00"/>
                </a:solidFill>
              </a:rPr>
              <a:t>The natural resource coal, is replaced by a manufactured good which is electricity</a:t>
            </a:r>
            <a:r>
              <a:rPr lang="en-US" sz="2400" dirty="0"/>
              <a:t>. The electricity is then in turn used to improve domestic life quality (e.g. cooking, lighting, heating, refrigeration and operating boreholes to supply water in some villages) and for industrial purposes (growing the economy by producing other resources using machines that are electricity operated.) </a:t>
            </a:r>
            <a:endParaRPr lang="en-IN" sz="2400" dirty="0"/>
          </a:p>
        </p:txBody>
      </p:sp>
    </p:spTree>
    <p:extLst>
      <p:ext uri="{BB962C8B-B14F-4D97-AF65-F5344CB8AC3E}">
        <p14:creationId xmlns:p14="http://schemas.microsoft.com/office/powerpoint/2010/main" val="136176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68594"/>
            <a:ext cx="10131425" cy="5702709"/>
          </a:xfrm>
        </p:spPr>
        <p:txBody>
          <a:bodyPr/>
          <a:lstStyle/>
          <a:p>
            <a:pPr algn="just"/>
            <a:r>
              <a:rPr lang="en-US" sz="2400" u="sng" dirty="0">
                <a:solidFill>
                  <a:srgbClr val="FFFF00"/>
                </a:solidFill>
              </a:rPr>
              <a:t>Strong sustainability </a:t>
            </a:r>
            <a:r>
              <a:rPr lang="en-US" sz="2400" dirty="0"/>
              <a:t>assumes that the economic and environmental capital is </a:t>
            </a:r>
            <a:r>
              <a:rPr lang="en-US" sz="2400" dirty="0">
                <a:solidFill>
                  <a:srgbClr val="FFFF00"/>
                </a:solidFill>
              </a:rPr>
              <a:t>complementary</a:t>
            </a:r>
            <a:r>
              <a:rPr lang="en-US" sz="2400" dirty="0"/>
              <a:t>, but not interchangeable. Strong sustainability accepts there are certain functions that the environment performs that cannot be duplicated by humans or human made capital. </a:t>
            </a:r>
            <a:r>
              <a:rPr lang="en-US" sz="2400" dirty="0">
                <a:solidFill>
                  <a:srgbClr val="FFFF00"/>
                </a:solidFill>
              </a:rPr>
              <a:t>The ozone layer is one example of an ecosystem service that is crucial for human existence, forms part of natural capital, but is difficult for humans to duplicate</a:t>
            </a:r>
            <a:r>
              <a:rPr lang="en-US" sz="2400" dirty="0" smtClean="0"/>
              <a:t>. </a:t>
            </a:r>
            <a:endParaRPr lang="en-US" sz="2400" dirty="0"/>
          </a:p>
          <a:p>
            <a:pPr algn="just"/>
            <a:r>
              <a:rPr lang="en-US" sz="2400" dirty="0"/>
              <a:t>Unlike weak sustainability, strong sustainability puts the emphasis on ecological scale over economic gains. </a:t>
            </a:r>
            <a:r>
              <a:rPr lang="en-US" sz="2400" dirty="0">
                <a:solidFill>
                  <a:srgbClr val="FFFF00"/>
                </a:solidFill>
              </a:rPr>
              <a:t>This implies that nature has a right to exist and that it has been borrowed and should be passed on from one generation to the next still intact in its original form</a:t>
            </a:r>
            <a:r>
              <a:rPr lang="en-US" sz="2400" dirty="0"/>
              <a:t>. </a:t>
            </a:r>
          </a:p>
          <a:p>
            <a:pPr algn="just"/>
            <a:r>
              <a:rPr lang="en-US" sz="2400" dirty="0"/>
              <a:t>An example of strong sustainability could be the manufacturing of office carpet tiles from used car </a:t>
            </a:r>
            <a:r>
              <a:rPr lang="en-US" sz="2400" dirty="0" err="1"/>
              <a:t>tyres</a:t>
            </a:r>
            <a:r>
              <a:rPr lang="en-US" sz="2400" dirty="0"/>
              <a:t>. In this scenario, office carpets and other products are manufactured from used motorcar tires that would have been sent to a landfill</a:t>
            </a:r>
            <a:r>
              <a:rPr lang="en-US" sz="2400" dirty="0" smtClean="0"/>
              <a:t>. </a:t>
            </a:r>
            <a:endParaRPr lang="en-US" sz="2400" dirty="0"/>
          </a:p>
          <a:p>
            <a:endParaRPr lang="en-IN" dirty="0"/>
          </a:p>
        </p:txBody>
      </p:sp>
    </p:spTree>
    <p:extLst>
      <p:ext uri="{BB962C8B-B14F-4D97-AF65-F5344CB8AC3E}">
        <p14:creationId xmlns:p14="http://schemas.microsoft.com/office/powerpoint/2010/main" val="148896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76982"/>
            <a:ext cx="10131425" cy="1120876"/>
          </a:xfrm>
        </p:spPr>
        <p:txBody>
          <a:bodyPr>
            <a:normAutofit fontScale="90000"/>
          </a:bodyPr>
          <a:lstStyle/>
          <a:p>
            <a:pPr algn="ctr"/>
            <a:r>
              <a:rPr lang="en-IN" u="sng" dirty="0"/>
              <a:t>Indicators Of Sustainable Development</a:t>
            </a:r>
            <a:br>
              <a:rPr lang="en-IN" u="sng" dirty="0"/>
            </a:br>
            <a:endParaRPr lang="en-IN" u="sng" dirty="0"/>
          </a:p>
        </p:txBody>
      </p:sp>
      <p:pic>
        <p:nvPicPr>
          <p:cNvPr id="4" name="Content Placeholder 3"/>
          <p:cNvPicPr>
            <a:picLocks noGrp="1" noChangeAspect="1"/>
          </p:cNvPicPr>
          <p:nvPr>
            <p:ph idx="1"/>
          </p:nvPr>
        </p:nvPicPr>
        <p:blipFill>
          <a:blip r:embed="rId2"/>
          <a:stretch>
            <a:fillRect/>
          </a:stretch>
        </p:blipFill>
        <p:spPr>
          <a:xfrm>
            <a:off x="1317524" y="953729"/>
            <a:ext cx="8947354" cy="5610575"/>
          </a:xfrm>
          <a:prstGeom prst="rect">
            <a:avLst/>
          </a:prstGeom>
        </p:spPr>
      </p:pic>
    </p:spTree>
    <p:extLst>
      <p:ext uri="{BB962C8B-B14F-4D97-AF65-F5344CB8AC3E}">
        <p14:creationId xmlns:p14="http://schemas.microsoft.com/office/powerpoint/2010/main" val="281262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678426"/>
          </a:xfrm>
        </p:spPr>
        <p:txBody>
          <a:bodyPr>
            <a:normAutofit fontScale="90000"/>
          </a:bodyPr>
          <a:lstStyle/>
          <a:p>
            <a:pPr algn="ctr"/>
            <a:r>
              <a:rPr lang="en-IN" dirty="0"/>
              <a:t>Environmental Impact Assessment</a:t>
            </a:r>
            <a:br>
              <a:rPr lang="en-IN" dirty="0"/>
            </a:br>
            <a:endParaRPr lang="en-IN" dirty="0"/>
          </a:p>
        </p:txBody>
      </p:sp>
      <p:sp>
        <p:nvSpPr>
          <p:cNvPr id="3" name="Content Placeholder 2"/>
          <p:cNvSpPr>
            <a:spLocks noGrp="1"/>
          </p:cNvSpPr>
          <p:nvPr>
            <p:ph idx="1"/>
          </p:nvPr>
        </p:nvSpPr>
        <p:spPr>
          <a:xfrm>
            <a:off x="685801" y="1425677"/>
            <a:ext cx="10131425" cy="4866968"/>
          </a:xfrm>
        </p:spPr>
        <p:txBody>
          <a:bodyPr>
            <a:normAutofit/>
          </a:bodyPr>
          <a:lstStyle/>
          <a:p>
            <a:pPr algn="just"/>
            <a:r>
              <a:rPr lang="en-US" sz="2400" dirty="0"/>
              <a:t>Environmental Impact Assessment (EIA) is </a:t>
            </a:r>
            <a:r>
              <a:rPr lang="en-US" sz="2400" b="1" dirty="0"/>
              <a:t>a process of evaluating the likely environmental impacts of a proposed project or development</a:t>
            </a:r>
            <a:r>
              <a:rPr lang="en-US" sz="2400" dirty="0"/>
              <a:t>, taking into account inter-related socio-economic, cultural and human-health impacts, both beneficial and adverse</a:t>
            </a:r>
            <a:r>
              <a:rPr lang="en-US" sz="2400" dirty="0" smtClean="0"/>
              <a:t>.</a:t>
            </a:r>
          </a:p>
          <a:p>
            <a:pPr algn="just"/>
            <a:r>
              <a:rPr lang="en-US" sz="2400" u="sng" dirty="0">
                <a:solidFill>
                  <a:srgbClr val="FFFF00"/>
                </a:solidFill>
              </a:rPr>
              <a:t>The objective of EIA </a:t>
            </a:r>
            <a:r>
              <a:rPr lang="en-US" sz="2400" u="sng" dirty="0" smtClean="0">
                <a:solidFill>
                  <a:srgbClr val="FFFF00"/>
                </a:solidFill>
              </a:rPr>
              <a:t>is</a:t>
            </a:r>
          </a:p>
          <a:p>
            <a:pPr algn="just"/>
            <a:r>
              <a:rPr lang="en-US" sz="2400" dirty="0" smtClean="0"/>
              <a:t> </a:t>
            </a:r>
            <a:r>
              <a:rPr lang="en-US" sz="2400" dirty="0"/>
              <a:t>(</a:t>
            </a:r>
            <a:r>
              <a:rPr lang="en-US" sz="2400" dirty="0" err="1"/>
              <a:t>i</a:t>
            </a:r>
            <a:r>
              <a:rPr lang="en-US" sz="2400" dirty="0"/>
              <a:t>) to identify, predict and evaluate the economic, environmental and social impact of development activities </a:t>
            </a:r>
            <a:endParaRPr lang="en-US" sz="2400" dirty="0" smtClean="0"/>
          </a:p>
          <a:p>
            <a:pPr algn="just"/>
            <a:r>
              <a:rPr lang="en-US" sz="2400" dirty="0" smtClean="0"/>
              <a:t>(</a:t>
            </a:r>
            <a:r>
              <a:rPr lang="en-US" sz="2400" dirty="0"/>
              <a:t>ii) to provide information on the environmental consequences for decision making and </a:t>
            </a:r>
            <a:endParaRPr lang="en-US" sz="2400" dirty="0" smtClean="0"/>
          </a:p>
          <a:p>
            <a:pPr algn="just"/>
            <a:r>
              <a:rPr lang="en-US" sz="2400" dirty="0" smtClean="0"/>
              <a:t>(</a:t>
            </a:r>
            <a:r>
              <a:rPr lang="en-US" sz="2400" dirty="0"/>
              <a:t>iii) to promote environmentally sound and sustainable development through the identification of appropriate alternatives and mitigation measures. </a:t>
            </a:r>
            <a:endParaRPr lang="en-IN" sz="2400" dirty="0"/>
          </a:p>
        </p:txBody>
      </p:sp>
    </p:spTree>
    <p:extLst>
      <p:ext uri="{BB962C8B-B14F-4D97-AF65-F5344CB8AC3E}">
        <p14:creationId xmlns:p14="http://schemas.microsoft.com/office/powerpoint/2010/main" val="6865215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Celestial</Template>
  <TotalTime>55</TotalTime>
  <Words>1133</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SUSTAINABLE DEVELOPMENT  UNIT: 4</vt:lpstr>
      <vt:lpstr>CONTENTS</vt:lpstr>
      <vt:lpstr>Concept Of Sustainable Development </vt:lpstr>
      <vt:lpstr>What are the Sustainable Development Goals? </vt:lpstr>
      <vt:lpstr>Notion of sustainability weak sustainability strong sustainability</vt:lpstr>
      <vt:lpstr>PowerPoint Presentation</vt:lpstr>
      <vt:lpstr>PowerPoint Presentation</vt:lpstr>
      <vt:lpstr>Indicators Of Sustainable Development </vt:lpstr>
      <vt:lpstr>Environmental Impact Assessment </vt:lpstr>
      <vt:lpstr>First Environmental Legislation: </vt:lpstr>
      <vt:lpstr>Environmental Impact Statement (EIS) should contain the following information’s/data: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UNIT: 4</dc:title>
  <dc:creator>LENOVO</dc:creator>
  <cp:lastModifiedBy>LENOVO</cp:lastModifiedBy>
  <cp:revision>6</cp:revision>
  <dcterms:created xsi:type="dcterms:W3CDTF">2021-08-07T11:26:32Z</dcterms:created>
  <dcterms:modified xsi:type="dcterms:W3CDTF">2021-08-07T12:22:19Z</dcterms:modified>
</cp:coreProperties>
</file>