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0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44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3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3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44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95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35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89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3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564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3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2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7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6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3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0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89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7B25-F065-4A35-BE79-839A62B5F0DC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0DFA-8C03-4DFD-84C9-C96794570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1248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Unit- 2</a:t>
            </a:r>
            <a:br>
              <a:rPr lang="en-IN" dirty="0" smtClean="0"/>
            </a:br>
            <a:r>
              <a:rPr lang="en-IN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public goods</a:t>
            </a:r>
            <a:endParaRPr lang="en-IN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Prepared by</a:t>
            </a:r>
          </a:p>
          <a:p>
            <a:r>
              <a:rPr lang="en-IN" dirty="0" smtClean="0"/>
              <a:t>ANINDITA CHAKRAVARTY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218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8686800" cy="62484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Guess what ? 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57" y="745494"/>
            <a:ext cx="6049297" cy="29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6324600" cy="29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7315200" y="19812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72000" y="4953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05800" y="1905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Image 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03871" y="3352800"/>
            <a:ext cx="1868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Image 2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02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361" y="274638"/>
            <a:ext cx="9625781" cy="4873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Public </a:t>
            </a:r>
            <a:r>
              <a:rPr lang="en-US" sz="2800" b="1" dirty="0" smtClean="0"/>
              <a:t>Goods meaning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71" y="838200"/>
            <a:ext cx="11002297" cy="579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3000" dirty="0"/>
              <a:t>Public goods are goods that are commonly available to all people within a society or community and that possess two specific qualities: they are </a:t>
            </a:r>
            <a:r>
              <a:rPr lang="en-US" sz="3000" b="1" i="1" dirty="0">
                <a:solidFill>
                  <a:srgbClr val="FF0000"/>
                </a:solidFill>
              </a:rPr>
              <a:t>non-excludable</a:t>
            </a:r>
            <a:r>
              <a:rPr lang="en-US" sz="3000" b="1" i="1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and </a:t>
            </a:r>
            <a:r>
              <a:rPr lang="en-US" sz="3000" b="1" i="1" dirty="0">
                <a:solidFill>
                  <a:srgbClr val="FF0000"/>
                </a:solidFill>
              </a:rPr>
              <a:t>non-</a:t>
            </a:r>
            <a:r>
              <a:rPr lang="en-US" sz="3000" b="1" i="1" dirty="0" err="1">
                <a:solidFill>
                  <a:srgbClr val="FF0000"/>
                </a:solidFill>
              </a:rPr>
              <a:t>rivalrous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/>
              <a:t> Everyone has access to use them, and their use does not deplete their availability for future use.</a:t>
            </a:r>
          </a:p>
          <a:p>
            <a:r>
              <a:rPr lang="en-US" sz="2600" b="1" u="sng" dirty="0">
                <a:solidFill>
                  <a:schemeClr val="accent4">
                    <a:lumMod val="75000"/>
                  </a:schemeClr>
                </a:solidFill>
              </a:rPr>
              <a:t>Examples of Public Goods: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Law enforcement,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 National defense, 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Rule of law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Street lighting 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Emergency services </a:t>
            </a:r>
          </a:p>
          <a:p>
            <a:pPr lvl="4">
              <a:buFont typeface="Wingdings" pitchFamily="2" charset="2"/>
              <a:buChar char="v"/>
            </a:pPr>
            <a:r>
              <a:rPr lang="en-US" sz="2600" b="1" dirty="0"/>
              <a:t>National defense 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NON-EXCLUDABILITY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NON-RIVALRY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FREE RIDER PROBLEM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22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/>
          <a:stretch>
            <a:fillRect/>
          </a:stretch>
        </p:blipFill>
        <p:spPr bwMode="auto">
          <a:xfrm>
            <a:off x="7472517" y="1952649"/>
            <a:ext cx="4365522" cy="3195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2284" y="808675"/>
            <a:ext cx="6705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2400" b="1" dirty="0"/>
          </a:p>
          <a:p>
            <a:pPr algn="ctr" fontAlgn="base"/>
            <a:r>
              <a:rPr lang="en-US" sz="3200" b="1" dirty="0" smtClean="0"/>
              <a:t>NON-EXCLUDABILITY</a:t>
            </a:r>
          </a:p>
          <a:p>
            <a:pPr algn="ctr" fontAlgn="base"/>
            <a:endParaRPr lang="en-US" sz="2000" b="1" dirty="0"/>
          </a:p>
          <a:p>
            <a:pPr algn="ctr" fontAlgn="base"/>
            <a:endParaRPr lang="en-US" sz="2000" b="1" dirty="0" smtClean="0"/>
          </a:p>
          <a:p>
            <a:pPr algn="ctr" fontAlgn="base"/>
            <a:endParaRPr lang="en-US" sz="2000" b="1" dirty="0" smtClean="0"/>
          </a:p>
          <a:p>
            <a:pPr algn="just" fontAlgn="base">
              <a:buFont typeface="Wingdings" pitchFamily="2" charset="2"/>
              <a:buChar char="§"/>
            </a:pPr>
            <a:r>
              <a:rPr lang="en-US" sz="2400" dirty="0" smtClean="0"/>
              <a:t>Producer </a:t>
            </a:r>
            <a:r>
              <a:rPr lang="en-US" sz="2400" dirty="0"/>
              <a:t>of the good is unable to prevent others from using it. </a:t>
            </a:r>
            <a:r>
              <a:rPr lang="en-US" sz="2400" i="1" dirty="0">
                <a:solidFill>
                  <a:srgbClr val="FFFF00"/>
                </a:solidFill>
              </a:rPr>
              <a:t>For instance, it would be extremely difficult to prevent each person from using a traffic light. 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en-US" sz="2400" dirty="0"/>
              <a:t>Doing so would require extreme levels of management and prevent the use of certain roads.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95800" y="281940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127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Non-rivalry</a:t>
            </a:r>
            <a:br>
              <a:rPr lang="en-US" sz="3600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027" y="2455551"/>
            <a:ext cx="4639256" cy="3188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556" y="2413337"/>
            <a:ext cx="5801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Goods that are consumed by people but whose supply is not affected by people’s consumption.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When an individual or a group of individuals use a particular good, the supply left for other people to use remains unchanged.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Such goods can be consumed over and over again without the fear of depletion of supply.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3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Free Rider Problem</a:t>
            </a:r>
            <a:br>
              <a:rPr lang="en-US" sz="3600" dirty="0" smtClean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606" y="3283974"/>
            <a:ext cx="5166257" cy="3185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594" y="2212258"/>
            <a:ext cx="57125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/>
              <a:t>Everyone has access to them so people benefit from the good without contributing to its payment.</a:t>
            </a:r>
          </a:p>
          <a:p>
            <a:pPr algn="just" fontAlgn="base">
              <a:buFont typeface="Wingdings" pitchFamily="2" charset="2"/>
              <a:buChar char="§"/>
            </a:pPr>
            <a:r>
              <a:rPr lang="en-US" sz="2800" i="1" dirty="0">
                <a:solidFill>
                  <a:srgbClr val="FFFF00"/>
                </a:solidFill>
              </a:rPr>
              <a:t>If certain individuals are not paying, then the rest will also be reluctant to pay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2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</TotalTime>
  <Words>244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Bookman Old Style</vt:lpstr>
      <vt:lpstr>Rockwell</vt:lpstr>
      <vt:lpstr>Wingdings</vt:lpstr>
      <vt:lpstr>Damask</vt:lpstr>
      <vt:lpstr>Unit- 2 public goods</vt:lpstr>
      <vt:lpstr>PowerPoint Presentation</vt:lpstr>
      <vt:lpstr>Public Goods meaning</vt:lpstr>
      <vt:lpstr>characteristics</vt:lpstr>
      <vt:lpstr>PowerPoint Presentation</vt:lpstr>
      <vt:lpstr>Non-rivalry </vt:lpstr>
      <vt:lpstr>Free Rider Problem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2021-06-29T13:41:04Z</dcterms:created>
  <dcterms:modified xsi:type="dcterms:W3CDTF">2021-06-29T13:52:45Z</dcterms:modified>
</cp:coreProperties>
</file>