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DE055A4-A97F-43DE-A2BA-5EA75A40E07A}" type="datetimeFigureOut">
              <a:rPr lang="en-IN" smtClean="0"/>
              <a:t>29-06-2021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0180713-245A-4B0E-9F71-71DEE0D4BF67}" type="slidenum">
              <a:rPr lang="en-IN" smtClean="0"/>
              <a:t>‹#›</a:t>
            </a:fld>
            <a:endParaRPr lang="en-IN"/>
          </a:p>
        </p:txBody>
      </p:sp>
    </p:spTree>
    <p:extLst>
      <p:ext uri="{BB962C8B-B14F-4D97-AF65-F5344CB8AC3E}">
        <p14:creationId xmlns:p14="http://schemas.microsoft.com/office/powerpoint/2010/main" val="3488994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DE055A4-A97F-43DE-A2BA-5EA75A40E07A}" type="datetimeFigureOut">
              <a:rPr lang="en-IN" smtClean="0"/>
              <a:t>29-06-2021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0180713-245A-4B0E-9F71-71DEE0D4BF67}" type="slidenum">
              <a:rPr lang="en-IN" smtClean="0"/>
              <a:t>‹#›</a:t>
            </a:fld>
            <a:endParaRPr lang="en-IN"/>
          </a:p>
        </p:txBody>
      </p:sp>
    </p:spTree>
    <p:extLst>
      <p:ext uri="{BB962C8B-B14F-4D97-AF65-F5344CB8AC3E}">
        <p14:creationId xmlns:p14="http://schemas.microsoft.com/office/powerpoint/2010/main" val="3613997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2DE055A4-A97F-43DE-A2BA-5EA75A40E07A}" type="datetimeFigureOut">
              <a:rPr lang="en-IN" smtClean="0"/>
              <a:t>29-06-2021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0180713-245A-4B0E-9F71-71DEE0D4BF67}" type="slidenum">
              <a:rPr lang="en-IN" smtClean="0"/>
              <a:t>‹#›</a:t>
            </a:fld>
            <a:endParaRPr lang="en-IN"/>
          </a:p>
        </p:txBody>
      </p:sp>
    </p:spTree>
    <p:extLst>
      <p:ext uri="{BB962C8B-B14F-4D97-AF65-F5344CB8AC3E}">
        <p14:creationId xmlns:p14="http://schemas.microsoft.com/office/powerpoint/2010/main" val="3784688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2DE055A4-A97F-43DE-A2BA-5EA75A40E07A}" type="datetimeFigureOut">
              <a:rPr lang="en-IN" smtClean="0"/>
              <a:t>29-06-2021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0180713-245A-4B0E-9F71-71DEE0D4BF67}" type="slidenum">
              <a:rPr lang="en-IN" smtClean="0"/>
              <a:t>‹#›</a:t>
            </a:fld>
            <a:endParaRPr lang="en-IN"/>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1838094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DE055A4-A97F-43DE-A2BA-5EA75A40E07A}" type="datetimeFigureOut">
              <a:rPr lang="en-IN" smtClean="0"/>
              <a:t>29-06-2021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0180713-245A-4B0E-9F71-71DEE0D4BF67}" type="slidenum">
              <a:rPr lang="en-IN" smtClean="0"/>
              <a:t>‹#›</a:t>
            </a:fld>
            <a:endParaRPr lang="en-IN"/>
          </a:p>
        </p:txBody>
      </p:sp>
    </p:spTree>
    <p:extLst>
      <p:ext uri="{BB962C8B-B14F-4D97-AF65-F5344CB8AC3E}">
        <p14:creationId xmlns:p14="http://schemas.microsoft.com/office/powerpoint/2010/main" val="34554604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DE055A4-A97F-43DE-A2BA-5EA75A40E07A}" type="datetimeFigureOut">
              <a:rPr lang="en-IN" smtClean="0"/>
              <a:t>29-06-2021</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0180713-245A-4B0E-9F71-71DEE0D4BF67}" type="slidenum">
              <a:rPr lang="en-IN" smtClean="0"/>
              <a:t>‹#›</a:t>
            </a:fld>
            <a:endParaRPr lang="en-IN"/>
          </a:p>
        </p:txBody>
      </p:sp>
    </p:spTree>
    <p:extLst>
      <p:ext uri="{BB962C8B-B14F-4D97-AF65-F5344CB8AC3E}">
        <p14:creationId xmlns:p14="http://schemas.microsoft.com/office/powerpoint/2010/main" val="20487357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DE055A4-A97F-43DE-A2BA-5EA75A40E07A}" type="datetimeFigureOut">
              <a:rPr lang="en-IN" smtClean="0"/>
              <a:t>29-06-2021</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0180713-245A-4B0E-9F71-71DEE0D4BF67}" type="slidenum">
              <a:rPr lang="en-IN" smtClean="0"/>
              <a:t>‹#›</a:t>
            </a:fld>
            <a:endParaRPr lang="en-IN"/>
          </a:p>
        </p:txBody>
      </p:sp>
    </p:spTree>
    <p:extLst>
      <p:ext uri="{BB962C8B-B14F-4D97-AF65-F5344CB8AC3E}">
        <p14:creationId xmlns:p14="http://schemas.microsoft.com/office/powerpoint/2010/main" val="32430102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E055A4-A97F-43DE-A2BA-5EA75A40E07A}" type="datetimeFigureOut">
              <a:rPr lang="en-IN" smtClean="0"/>
              <a:t>29-06-2021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0180713-245A-4B0E-9F71-71DEE0D4BF67}" type="slidenum">
              <a:rPr lang="en-IN" smtClean="0"/>
              <a:t>‹#›</a:t>
            </a:fld>
            <a:endParaRPr lang="en-IN"/>
          </a:p>
        </p:txBody>
      </p:sp>
    </p:spTree>
    <p:extLst>
      <p:ext uri="{BB962C8B-B14F-4D97-AF65-F5344CB8AC3E}">
        <p14:creationId xmlns:p14="http://schemas.microsoft.com/office/powerpoint/2010/main" val="22811191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E055A4-A97F-43DE-A2BA-5EA75A40E07A}" type="datetimeFigureOut">
              <a:rPr lang="en-IN" smtClean="0"/>
              <a:t>29-06-2021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0180713-245A-4B0E-9F71-71DEE0D4BF67}" type="slidenum">
              <a:rPr lang="en-IN" smtClean="0"/>
              <a:t>‹#›</a:t>
            </a:fld>
            <a:endParaRPr lang="en-IN"/>
          </a:p>
        </p:txBody>
      </p:sp>
    </p:spTree>
    <p:extLst>
      <p:ext uri="{BB962C8B-B14F-4D97-AF65-F5344CB8AC3E}">
        <p14:creationId xmlns:p14="http://schemas.microsoft.com/office/powerpoint/2010/main" val="4258788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2DE055A4-A97F-43DE-A2BA-5EA75A40E07A}" type="datetimeFigureOut">
              <a:rPr lang="en-IN" smtClean="0"/>
              <a:t>29-06-2021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0180713-245A-4B0E-9F71-71DEE0D4BF67}" type="slidenum">
              <a:rPr lang="en-IN" smtClean="0"/>
              <a:t>‹#›</a:t>
            </a:fld>
            <a:endParaRPr lang="en-IN"/>
          </a:p>
        </p:txBody>
      </p:sp>
    </p:spTree>
    <p:extLst>
      <p:ext uri="{BB962C8B-B14F-4D97-AF65-F5344CB8AC3E}">
        <p14:creationId xmlns:p14="http://schemas.microsoft.com/office/powerpoint/2010/main" val="3615012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DE055A4-A97F-43DE-A2BA-5EA75A40E07A}" type="datetimeFigureOut">
              <a:rPr lang="en-IN" smtClean="0"/>
              <a:t>29-06-2021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0180713-245A-4B0E-9F71-71DEE0D4BF67}" type="slidenum">
              <a:rPr lang="en-IN" smtClean="0"/>
              <a:t>‹#›</a:t>
            </a:fld>
            <a:endParaRPr lang="en-IN"/>
          </a:p>
        </p:txBody>
      </p:sp>
    </p:spTree>
    <p:extLst>
      <p:ext uri="{BB962C8B-B14F-4D97-AF65-F5344CB8AC3E}">
        <p14:creationId xmlns:p14="http://schemas.microsoft.com/office/powerpoint/2010/main" val="1376057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DE055A4-A97F-43DE-A2BA-5EA75A40E07A}" type="datetimeFigureOut">
              <a:rPr lang="en-IN" smtClean="0"/>
              <a:t>29-06-2021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0180713-245A-4B0E-9F71-71DEE0D4BF67}" type="slidenum">
              <a:rPr lang="en-IN" smtClean="0"/>
              <a:t>‹#›</a:t>
            </a:fld>
            <a:endParaRPr lang="en-IN"/>
          </a:p>
        </p:txBody>
      </p:sp>
    </p:spTree>
    <p:extLst>
      <p:ext uri="{BB962C8B-B14F-4D97-AF65-F5344CB8AC3E}">
        <p14:creationId xmlns:p14="http://schemas.microsoft.com/office/powerpoint/2010/main" val="3327944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DE055A4-A97F-43DE-A2BA-5EA75A40E07A}" type="datetimeFigureOut">
              <a:rPr lang="en-IN" smtClean="0"/>
              <a:t>29-06-2021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0180713-245A-4B0E-9F71-71DEE0D4BF67}" type="slidenum">
              <a:rPr lang="en-IN" smtClean="0"/>
              <a:t>‹#›</a:t>
            </a:fld>
            <a:endParaRPr lang="en-IN"/>
          </a:p>
        </p:txBody>
      </p:sp>
    </p:spTree>
    <p:extLst>
      <p:ext uri="{BB962C8B-B14F-4D97-AF65-F5344CB8AC3E}">
        <p14:creationId xmlns:p14="http://schemas.microsoft.com/office/powerpoint/2010/main" val="3936308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2DE055A4-A97F-43DE-A2BA-5EA75A40E07A}" type="datetimeFigureOut">
              <a:rPr lang="en-IN" smtClean="0"/>
              <a:t>29-06-2021</a:t>
            </a:fld>
            <a:endParaRPr lang="en-IN"/>
          </a:p>
        </p:txBody>
      </p:sp>
      <p:sp>
        <p:nvSpPr>
          <p:cNvPr id="5" name="Footer Placeholder 3"/>
          <p:cNvSpPr>
            <a:spLocks noGrp="1"/>
          </p:cNvSpPr>
          <p:nvPr>
            <p:ph type="ftr" sz="quarter" idx="11"/>
          </p:nvPr>
        </p:nvSpPr>
        <p:spPr/>
        <p:txBody>
          <a:bodyPr/>
          <a:lstStyle/>
          <a:p>
            <a:endParaRPr lang="en-IN"/>
          </a:p>
        </p:txBody>
      </p:sp>
      <p:sp>
        <p:nvSpPr>
          <p:cNvPr id="6" name="Slide Number Placeholder 4"/>
          <p:cNvSpPr>
            <a:spLocks noGrp="1"/>
          </p:cNvSpPr>
          <p:nvPr>
            <p:ph type="sldNum" sz="quarter" idx="12"/>
          </p:nvPr>
        </p:nvSpPr>
        <p:spPr/>
        <p:txBody>
          <a:bodyPr/>
          <a:lstStyle/>
          <a:p>
            <a:fld id="{B0180713-245A-4B0E-9F71-71DEE0D4BF67}" type="slidenum">
              <a:rPr lang="en-IN" smtClean="0"/>
              <a:t>‹#›</a:t>
            </a:fld>
            <a:endParaRPr lang="en-IN"/>
          </a:p>
        </p:txBody>
      </p:sp>
    </p:spTree>
    <p:extLst>
      <p:ext uri="{BB962C8B-B14F-4D97-AF65-F5344CB8AC3E}">
        <p14:creationId xmlns:p14="http://schemas.microsoft.com/office/powerpoint/2010/main" val="674515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DE055A4-A97F-43DE-A2BA-5EA75A40E07A}" type="datetimeFigureOut">
              <a:rPr lang="en-IN" smtClean="0"/>
              <a:t>29-06-2021</a:t>
            </a:fld>
            <a:endParaRPr lang="en-IN"/>
          </a:p>
        </p:txBody>
      </p:sp>
      <p:sp>
        <p:nvSpPr>
          <p:cNvPr id="5" name="Footer Placeholder 2"/>
          <p:cNvSpPr>
            <a:spLocks noGrp="1"/>
          </p:cNvSpPr>
          <p:nvPr>
            <p:ph type="ftr" sz="quarter" idx="11"/>
          </p:nvPr>
        </p:nvSpPr>
        <p:spPr/>
        <p:txBody>
          <a:bodyPr/>
          <a:lstStyle/>
          <a:p>
            <a:endParaRPr lang="en-IN"/>
          </a:p>
        </p:txBody>
      </p:sp>
      <p:sp>
        <p:nvSpPr>
          <p:cNvPr id="6" name="Slide Number Placeholder 3"/>
          <p:cNvSpPr>
            <a:spLocks noGrp="1"/>
          </p:cNvSpPr>
          <p:nvPr>
            <p:ph type="sldNum" sz="quarter" idx="12"/>
          </p:nvPr>
        </p:nvSpPr>
        <p:spPr/>
        <p:txBody>
          <a:bodyPr/>
          <a:lstStyle/>
          <a:p>
            <a:fld id="{B0180713-245A-4B0E-9F71-71DEE0D4BF67}" type="slidenum">
              <a:rPr lang="en-IN" smtClean="0"/>
              <a:t>‹#›</a:t>
            </a:fld>
            <a:endParaRPr lang="en-IN"/>
          </a:p>
        </p:txBody>
      </p:sp>
    </p:spTree>
    <p:extLst>
      <p:ext uri="{BB962C8B-B14F-4D97-AF65-F5344CB8AC3E}">
        <p14:creationId xmlns:p14="http://schemas.microsoft.com/office/powerpoint/2010/main" val="1611048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2DE055A4-A97F-43DE-A2BA-5EA75A40E07A}" type="datetimeFigureOut">
              <a:rPr lang="en-IN" smtClean="0"/>
              <a:t>29-06-2021</a:t>
            </a:fld>
            <a:endParaRPr lang="en-IN"/>
          </a:p>
        </p:txBody>
      </p:sp>
      <p:sp>
        <p:nvSpPr>
          <p:cNvPr id="5" name="Footer Placeholder 5"/>
          <p:cNvSpPr>
            <a:spLocks noGrp="1"/>
          </p:cNvSpPr>
          <p:nvPr>
            <p:ph type="ftr" sz="quarter" idx="11"/>
          </p:nvPr>
        </p:nvSpPr>
        <p:spPr/>
        <p:txBody>
          <a:bodyPr/>
          <a:lstStyle/>
          <a:p>
            <a:endParaRPr lang="en-IN"/>
          </a:p>
        </p:txBody>
      </p:sp>
      <p:sp>
        <p:nvSpPr>
          <p:cNvPr id="6" name="Slide Number Placeholder 6"/>
          <p:cNvSpPr>
            <a:spLocks noGrp="1"/>
          </p:cNvSpPr>
          <p:nvPr>
            <p:ph type="sldNum" sz="quarter" idx="12"/>
          </p:nvPr>
        </p:nvSpPr>
        <p:spPr/>
        <p:txBody>
          <a:bodyPr/>
          <a:lstStyle/>
          <a:p>
            <a:fld id="{B0180713-245A-4B0E-9F71-71DEE0D4BF67}" type="slidenum">
              <a:rPr lang="en-IN" smtClean="0"/>
              <a:t>‹#›</a:t>
            </a:fld>
            <a:endParaRPr lang="en-IN"/>
          </a:p>
        </p:txBody>
      </p:sp>
    </p:spTree>
    <p:extLst>
      <p:ext uri="{BB962C8B-B14F-4D97-AF65-F5344CB8AC3E}">
        <p14:creationId xmlns:p14="http://schemas.microsoft.com/office/powerpoint/2010/main" val="4114419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DE055A4-A97F-43DE-A2BA-5EA75A40E07A}" type="datetimeFigureOut">
              <a:rPr lang="en-IN" smtClean="0"/>
              <a:t>29-06-2021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0180713-245A-4B0E-9F71-71DEE0D4BF67}" type="slidenum">
              <a:rPr lang="en-IN" smtClean="0"/>
              <a:t>‹#›</a:t>
            </a:fld>
            <a:endParaRPr lang="en-IN"/>
          </a:p>
        </p:txBody>
      </p:sp>
    </p:spTree>
    <p:extLst>
      <p:ext uri="{BB962C8B-B14F-4D97-AF65-F5344CB8AC3E}">
        <p14:creationId xmlns:p14="http://schemas.microsoft.com/office/powerpoint/2010/main" val="2172119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DE055A4-A97F-43DE-A2BA-5EA75A40E07A}" type="datetimeFigureOut">
              <a:rPr lang="en-IN" smtClean="0"/>
              <a:t>29-06-2021</a:t>
            </a:fld>
            <a:endParaRPr lang="en-IN"/>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IN"/>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B0180713-245A-4B0E-9F71-71DEE0D4BF67}" type="slidenum">
              <a:rPr lang="en-IN" smtClean="0"/>
              <a:t>‹#›</a:t>
            </a:fld>
            <a:endParaRPr lang="en-IN"/>
          </a:p>
        </p:txBody>
      </p:sp>
    </p:spTree>
    <p:extLst>
      <p:ext uri="{BB962C8B-B14F-4D97-AF65-F5344CB8AC3E}">
        <p14:creationId xmlns:p14="http://schemas.microsoft.com/office/powerpoint/2010/main" val="95980004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89935"/>
            <a:ext cx="9144000" cy="2920027"/>
          </a:xfrm>
        </p:spPr>
        <p:txBody>
          <a:bodyPr>
            <a:normAutofit fontScale="90000"/>
          </a:bodyPr>
          <a:lstStyle/>
          <a:p>
            <a:pPr algn="ctr"/>
            <a:r>
              <a:rPr lang="en-US" sz="4800" b="1" dirty="0"/>
              <a:t>Price-Output Determination under Low-Cost Price </a:t>
            </a:r>
            <a:r>
              <a:rPr lang="en-US" sz="4800" b="1" dirty="0" smtClean="0"/>
              <a:t>Leadership </a:t>
            </a:r>
            <a:r>
              <a:rPr lang="en-IN" sz="4800" dirty="0"/>
              <a:t/>
            </a:r>
            <a:br>
              <a:rPr lang="en-IN" sz="4800" dirty="0"/>
            </a:br>
            <a:endParaRPr lang="en-IN" sz="4800" dirty="0"/>
          </a:p>
        </p:txBody>
      </p:sp>
      <p:sp>
        <p:nvSpPr>
          <p:cNvPr id="3" name="Subtitle 2"/>
          <p:cNvSpPr>
            <a:spLocks noGrp="1"/>
          </p:cNvSpPr>
          <p:nvPr>
            <p:ph type="subTitle" idx="1"/>
          </p:nvPr>
        </p:nvSpPr>
        <p:spPr>
          <a:xfrm>
            <a:off x="1524000" y="4562168"/>
            <a:ext cx="9144000" cy="1209366"/>
          </a:xfrm>
        </p:spPr>
        <p:txBody>
          <a:bodyPr/>
          <a:lstStyle/>
          <a:p>
            <a:pPr algn="ctr"/>
            <a:r>
              <a:rPr lang="en-US" dirty="0" smtClean="0"/>
              <a:t>Prepared by</a:t>
            </a:r>
          </a:p>
          <a:p>
            <a:pPr algn="ctr"/>
            <a:r>
              <a:rPr lang="en-US" dirty="0" smtClean="0"/>
              <a:t>ANINDITA CHAKRAVARTY</a:t>
            </a:r>
            <a:endParaRPr lang="en-IN" dirty="0"/>
          </a:p>
        </p:txBody>
      </p:sp>
    </p:spTree>
    <p:extLst>
      <p:ext uri="{BB962C8B-B14F-4D97-AF65-F5344CB8AC3E}">
        <p14:creationId xmlns:p14="http://schemas.microsoft.com/office/powerpoint/2010/main" val="2395139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800" dirty="0"/>
              <a:t>Economists have developed various models concerning price-output determination under price leadership making different assumptions about the </a:t>
            </a:r>
            <a:r>
              <a:rPr lang="en-US" sz="2800" dirty="0" err="1"/>
              <a:t>behaviour</a:t>
            </a:r>
            <a:r>
              <a:rPr lang="en-US" sz="2800" dirty="0"/>
              <a:t> of price leader and his followers. We shall first explain price-output determination under price leadership by a low-cost firm.</a:t>
            </a:r>
            <a:endParaRPr lang="en-IN" sz="2800" dirty="0"/>
          </a:p>
        </p:txBody>
      </p:sp>
    </p:spTree>
    <p:extLst>
      <p:ext uri="{BB962C8B-B14F-4D97-AF65-F5344CB8AC3E}">
        <p14:creationId xmlns:p14="http://schemas.microsoft.com/office/powerpoint/2010/main" val="3022109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5910" y="934066"/>
            <a:ext cx="9409471" cy="5314334"/>
          </a:xfrm>
        </p:spPr>
        <p:txBody>
          <a:bodyPr/>
          <a:lstStyle/>
          <a:p>
            <a:pPr marL="0" indent="0" algn="just">
              <a:buNone/>
            </a:pPr>
            <a:r>
              <a:rPr lang="en-US" sz="2400" u="sng" dirty="0">
                <a:solidFill>
                  <a:srgbClr val="FFFF00"/>
                </a:solidFill>
              </a:rPr>
              <a:t>In order to simplify our analysis we make the following assumptions: </a:t>
            </a:r>
            <a:endParaRPr lang="en-US" sz="2400" u="sng" dirty="0" smtClean="0">
              <a:solidFill>
                <a:srgbClr val="FFFF00"/>
              </a:solidFill>
            </a:endParaRPr>
          </a:p>
          <a:p>
            <a:pPr marL="0" indent="0" algn="just">
              <a:buNone/>
            </a:pPr>
            <a:endParaRPr lang="en-IN" sz="2400" u="sng" dirty="0">
              <a:solidFill>
                <a:srgbClr val="FFFF00"/>
              </a:solidFill>
            </a:endParaRPr>
          </a:p>
          <a:p>
            <a:pPr algn="just"/>
            <a:r>
              <a:rPr lang="en-US" sz="2400" dirty="0"/>
              <a:t>(1) There are two firms, A and B. The firm A has a lower cost of production than firm B. </a:t>
            </a:r>
            <a:endParaRPr lang="en-IN" sz="2400" dirty="0"/>
          </a:p>
          <a:p>
            <a:pPr algn="just"/>
            <a:r>
              <a:rPr lang="en-US" sz="2400" dirty="0"/>
              <a:t>(2) The product produced by the two firms is homogeneous so that the consumers have no preference between them. </a:t>
            </a:r>
            <a:endParaRPr lang="en-IN" sz="2400" dirty="0"/>
          </a:p>
          <a:p>
            <a:pPr algn="just"/>
            <a:r>
              <a:rPr lang="en-US" sz="2400" dirty="0"/>
              <a:t>(3) Each of the two firms has equal share in the market. In other words, demand curve facing each firm will be the same and will be half of the total market demand curve of product. </a:t>
            </a:r>
            <a:endParaRPr lang="en-IN" sz="2400" dirty="0"/>
          </a:p>
          <a:p>
            <a:endParaRPr lang="en-IN" dirty="0"/>
          </a:p>
        </p:txBody>
      </p:sp>
    </p:spTree>
    <p:extLst>
      <p:ext uri="{BB962C8B-B14F-4D97-AF65-F5344CB8AC3E}">
        <p14:creationId xmlns:p14="http://schemas.microsoft.com/office/powerpoint/2010/main" val="1364806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619432"/>
            <a:ext cx="8946541" cy="5628968"/>
          </a:xfrm>
        </p:spPr>
        <p:txBody>
          <a:bodyPr>
            <a:normAutofit/>
          </a:bodyPr>
          <a:lstStyle/>
          <a:p>
            <a:endParaRPr lang="en-US" dirty="0" smtClean="0"/>
          </a:p>
          <a:p>
            <a:pPr algn="just"/>
            <a:r>
              <a:rPr lang="en-US" sz="2400" dirty="0">
                <a:solidFill>
                  <a:srgbClr val="FFFF00"/>
                </a:solidFill>
              </a:rPr>
              <a:t>P</a:t>
            </a:r>
            <a:r>
              <a:rPr lang="en-US" sz="2400" dirty="0" smtClean="0">
                <a:solidFill>
                  <a:srgbClr val="FFFF00"/>
                </a:solidFill>
              </a:rPr>
              <a:t>rice </a:t>
            </a:r>
            <a:r>
              <a:rPr lang="en-US" sz="2400" dirty="0">
                <a:solidFill>
                  <a:srgbClr val="FFFF00"/>
                </a:solidFill>
              </a:rPr>
              <a:t>and output determination under price leadership is illustrated in </a:t>
            </a:r>
            <a:r>
              <a:rPr lang="en-US" sz="2400" dirty="0" smtClean="0">
                <a:solidFill>
                  <a:srgbClr val="FFFF00"/>
                </a:solidFill>
              </a:rPr>
              <a:t>Fig</a:t>
            </a:r>
          </a:p>
          <a:p>
            <a:pPr algn="just"/>
            <a:r>
              <a:rPr lang="en-US" sz="2400" dirty="0" smtClean="0"/>
              <a:t>Each </a:t>
            </a:r>
            <a:r>
              <a:rPr lang="en-US" sz="2400" dirty="0"/>
              <a:t>firm is facing demand curve </a:t>
            </a:r>
            <a:r>
              <a:rPr lang="en-US" sz="2400" dirty="0" err="1"/>
              <a:t>Dd</a:t>
            </a:r>
            <a:r>
              <a:rPr lang="en-US" sz="2400" dirty="0"/>
              <a:t> which is half of the total market demand curve DD for the product. MR is the marginal revenue curve of each firm. </a:t>
            </a:r>
            <a:r>
              <a:rPr lang="en-US" sz="2400" dirty="0" err="1"/>
              <a:t>AC</a:t>
            </a:r>
            <a:r>
              <a:rPr lang="en-US" sz="2400" baseline="-25000" dirty="0" err="1"/>
              <a:t>a</a:t>
            </a:r>
            <a:r>
              <a:rPr lang="en-US" sz="2400" dirty="0"/>
              <a:t> and </a:t>
            </a:r>
            <a:r>
              <a:rPr lang="en-US" sz="2400" dirty="0" err="1"/>
              <a:t>MC</a:t>
            </a:r>
            <a:r>
              <a:rPr lang="en-US" sz="2400" baseline="-25000" dirty="0" err="1"/>
              <a:t>a</a:t>
            </a:r>
            <a:r>
              <a:rPr lang="en-US" sz="2400" dirty="0"/>
              <a:t> are the average and marginal cost curves of firm A, and </a:t>
            </a:r>
            <a:r>
              <a:rPr lang="en-US" sz="2400" dirty="0" err="1"/>
              <a:t>AC</a:t>
            </a:r>
            <a:r>
              <a:rPr lang="en-US" sz="2400" baseline="-25000" dirty="0" err="1"/>
              <a:t>b</a:t>
            </a:r>
            <a:r>
              <a:rPr lang="en-US" sz="2400" baseline="-25000" dirty="0"/>
              <a:t> </a:t>
            </a:r>
            <a:r>
              <a:rPr lang="en-US" sz="2400" dirty="0"/>
              <a:t>and </a:t>
            </a:r>
            <a:r>
              <a:rPr lang="en-US" sz="2400" dirty="0" err="1"/>
              <a:t>MC</a:t>
            </a:r>
            <a:r>
              <a:rPr lang="en-US" sz="2400" baseline="-25000" dirty="0" err="1"/>
              <a:t>b</a:t>
            </a:r>
            <a:r>
              <a:rPr lang="en-US" sz="2400" dirty="0"/>
              <a:t> are the average and marginal cost curves of firm B. </a:t>
            </a:r>
            <a:r>
              <a:rPr lang="en-US" sz="2400" i="1" dirty="0">
                <a:solidFill>
                  <a:srgbClr val="FFFF00"/>
                </a:solidFill>
              </a:rPr>
              <a:t>Cost curves of firm A lie below the cost curves of firm B because we are assuming that firm A has a lower cost of production than firm B. </a:t>
            </a:r>
            <a:endParaRPr lang="en-IN" sz="2400" i="1" dirty="0">
              <a:solidFill>
                <a:srgbClr val="FFFF00"/>
              </a:solidFill>
            </a:endParaRPr>
          </a:p>
        </p:txBody>
      </p:sp>
    </p:spTree>
    <p:extLst>
      <p:ext uri="{BB962C8B-B14F-4D97-AF65-F5344CB8AC3E}">
        <p14:creationId xmlns:p14="http://schemas.microsoft.com/office/powerpoint/2010/main" val="287167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494503" y="352747"/>
            <a:ext cx="7806813" cy="6151282"/>
          </a:xfrm>
          <a:prstGeom prst="rect">
            <a:avLst/>
          </a:prstGeom>
        </p:spPr>
      </p:pic>
    </p:spTree>
    <p:extLst>
      <p:ext uri="{BB962C8B-B14F-4D97-AF65-F5344CB8AC3E}">
        <p14:creationId xmlns:p14="http://schemas.microsoft.com/office/powerpoint/2010/main" val="4009700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1446" y="353961"/>
            <a:ext cx="9548408" cy="6066503"/>
          </a:xfrm>
        </p:spPr>
        <p:txBody>
          <a:bodyPr/>
          <a:lstStyle/>
          <a:p>
            <a:pPr algn="just"/>
            <a:r>
              <a:rPr lang="en-US" sz="2400" dirty="0"/>
              <a:t>The firm A will be maximizing its profits by </a:t>
            </a:r>
            <a:r>
              <a:rPr lang="en-US" sz="2400" dirty="0">
                <a:solidFill>
                  <a:srgbClr val="FFFF00"/>
                </a:solidFill>
              </a:rPr>
              <a:t>selling out­put OM and setting price OP,</a:t>
            </a:r>
            <a:r>
              <a:rPr lang="en-US" sz="2400" dirty="0"/>
              <a:t> since at output OM, its marginal cost is equal to the marginal revenue.  Firm B’s profits will be maximum when it </a:t>
            </a:r>
            <a:r>
              <a:rPr lang="en-US" sz="2400" dirty="0">
                <a:solidFill>
                  <a:srgbClr val="FFFF00"/>
                </a:solidFill>
              </a:rPr>
              <a:t>fixes price OH and sells output ON</a:t>
            </a:r>
            <a:r>
              <a:rPr lang="en-US" sz="2400" dirty="0"/>
              <a:t>. It will be seen from the figure that profit- </a:t>
            </a:r>
            <a:r>
              <a:rPr lang="en-US" sz="2400" dirty="0" err="1"/>
              <a:t>maximising</a:t>
            </a:r>
            <a:r>
              <a:rPr lang="en-US" sz="2400" dirty="0"/>
              <a:t> price OP of firm A is </a:t>
            </a:r>
            <a:r>
              <a:rPr lang="en-US" sz="2400" dirty="0">
                <a:solidFill>
                  <a:srgbClr val="FFFF00"/>
                </a:solidFill>
              </a:rPr>
              <a:t>lower than </a:t>
            </a:r>
            <a:r>
              <a:rPr lang="en-US" sz="2400" dirty="0"/>
              <a:t>the profit- </a:t>
            </a:r>
            <a:r>
              <a:rPr lang="en-US" sz="2400" dirty="0" err="1"/>
              <a:t>maximising</a:t>
            </a:r>
            <a:r>
              <a:rPr lang="en-US" sz="2400" dirty="0"/>
              <a:t> price OH of firm B. Since the two firms are produc­ing a homogeneous product, they cannot charge two differ­ent prices. </a:t>
            </a:r>
            <a:r>
              <a:rPr lang="en-US" sz="2400" dirty="0">
                <a:solidFill>
                  <a:srgbClr val="FFFF00"/>
                </a:solidFill>
              </a:rPr>
              <a:t>Because the profit- </a:t>
            </a:r>
            <a:r>
              <a:rPr lang="en-US" sz="2400" dirty="0" err="1">
                <a:solidFill>
                  <a:srgbClr val="FFFF00"/>
                </a:solidFill>
              </a:rPr>
              <a:t>maximising</a:t>
            </a:r>
            <a:r>
              <a:rPr lang="en-US" sz="2400" dirty="0">
                <a:solidFill>
                  <a:srgbClr val="FFFF00"/>
                </a:solidFill>
              </a:rPr>
              <a:t> price OP of firm A is lower than the profit-</a:t>
            </a:r>
            <a:r>
              <a:rPr lang="en-US" sz="2400" dirty="0" err="1">
                <a:solidFill>
                  <a:srgbClr val="FFFF00"/>
                </a:solidFill>
              </a:rPr>
              <a:t>maximising</a:t>
            </a:r>
            <a:r>
              <a:rPr lang="en-US" sz="2400" dirty="0">
                <a:solidFill>
                  <a:srgbClr val="FFFF00"/>
                </a:solidFill>
              </a:rPr>
              <a:t> price OH of firm B, firm A will dictate the price to the firm B </a:t>
            </a:r>
            <a:r>
              <a:rPr lang="en-US" sz="2400" dirty="0"/>
              <a:t>or, in other words, </a:t>
            </a:r>
            <a:r>
              <a:rPr lang="en-US" sz="2400" dirty="0">
                <a:solidFill>
                  <a:srgbClr val="FFFF00"/>
                </a:solidFill>
              </a:rPr>
              <a:t>firm A will win if there is price war between the two and will emerge as a price leader and firm B will be compelled to follow</a:t>
            </a:r>
            <a:r>
              <a:rPr lang="en-US" sz="2400" dirty="0"/>
              <a:t>. Given these facts, the agreement reached between them, even though tacit it may be, will require that the firm A will act as the price leader and firm B as the price follower. </a:t>
            </a:r>
            <a:endParaRPr lang="en-IN" sz="2400" dirty="0"/>
          </a:p>
          <a:p>
            <a:endParaRPr lang="en-IN" dirty="0"/>
          </a:p>
        </p:txBody>
      </p:sp>
    </p:spTree>
    <p:extLst>
      <p:ext uri="{BB962C8B-B14F-4D97-AF65-F5344CB8AC3E}">
        <p14:creationId xmlns:p14="http://schemas.microsoft.com/office/powerpoint/2010/main" val="831299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570272"/>
            <a:ext cx="8946541" cy="5678128"/>
          </a:xfrm>
        </p:spPr>
        <p:txBody>
          <a:bodyPr>
            <a:normAutofit/>
          </a:bodyPr>
          <a:lstStyle/>
          <a:p>
            <a:pPr marL="0" indent="0" algn="just">
              <a:buNone/>
            </a:pPr>
            <a:r>
              <a:rPr lang="en-US" sz="2400" dirty="0"/>
              <a:t>When the products of the price leader and his price-followers are differentiated, then the price charged by them will be different but the prices charged by the followers will be only slightly different either way from that of the price leader and they will conform to a definite pattern of </a:t>
            </a:r>
            <a:r>
              <a:rPr lang="en-US" sz="2400" dirty="0" smtClean="0"/>
              <a:t>differentials</a:t>
            </a:r>
          </a:p>
          <a:p>
            <a:pPr marL="0" indent="0" algn="just">
              <a:buNone/>
            </a:pPr>
            <a:endParaRPr lang="en-US" sz="2400" dirty="0"/>
          </a:p>
          <a:p>
            <a:pPr marL="0" indent="0" algn="just">
              <a:buNone/>
            </a:pPr>
            <a:endParaRPr lang="en-US" sz="2400" dirty="0" smtClean="0"/>
          </a:p>
          <a:p>
            <a:pPr marL="0" indent="0" algn="ctr">
              <a:buNone/>
            </a:pPr>
            <a:r>
              <a:rPr lang="en-US" sz="6600" dirty="0" smtClean="0">
                <a:solidFill>
                  <a:srgbClr val="FFFF00"/>
                </a:solidFill>
                <a:latin typeface="Algerian" panose="04020705040A02060702" pitchFamily="82" charset="0"/>
              </a:rPr>
              <a:t>THANK YOU </a:t>
            </a:r>
            <a:endParaRPr lang="en-IN" sz="6600" dirty="0">
              <a:solidFill>
                <a:srgbClr val="FFFF00"/>
              </a:solidFill>
              <a:latin typeface="Algerian" panose="04020705040A02060702" pitchFamily="82" charset="0"/>
            </a:endParaRPr>
          </a:p>
        </p:txBody>
      </p:sp>
    </p:spTree>
    <p:extLst>
      <p:ext uri="{BB962C8B-B14F-4D97-AF65-F5344CB8AC3E}">
        <p14:creationId xmlns:p14="http://schemas.microsoft.com/office/powerpoint/2010/main" val="13897938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40</TotalTime>
  <Words>497</Words>
  <Application>Microsoft Office PowerPoint</Application>
  <PresentationFormat>Widescreen</PresentationFormat>
  <Paragraphs>17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Algerian</vt:lpstr>
      <vt:lpstr>Arial</vt:lpstr>
      <vt:lpstr>Century Gothic</vt:lpstr>
      <vt:lpstr>Wingdings 3</vt:lpstr>
      <vt:lpstr>Ion</vt:lpstr>
      <vt:lpstr>Price-Output Determination under Low-Cost Price Leadership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Price-Output Determination under Low-Cost Price Leadership  </dc:title>
  <dc:creator>LENOVO</dc:creator>
  <cp:lastModifiedBy>LENOVO</cp:lastModifiedBy>
  <cp:revision>4</cp:revision>
  <dcterms:created xsi:type="dcterms:W3CDTF">2021-06-29T05:55:55Z</dcterms:created>
  <dcterms:modified xsi:type="dcterms:W3CDTF">2021-06-29T06:36:51Z</dcterms:modified>
</cp:coreProperties>
</file>