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sldIdLst>
    <p:sldId id="256" r:id="rId2"/>
    <p:sldId id="257" r:id="rId3"/>
    <p:sldId id="258" r:id="rId4"/>
    <p:sldId id="259" r:id="rId5"/>
    <p:sldId id="262" r:id="rId6"/>
    <p:sldId id="263" r:id="rId7"/>
    <p:sldId id="264" r:id="rId8"/>
    <p:sldId id="265" r:id="rId9"/>
    <p:sldId id="266" r:id="rId10"/>
    <p:sldId id="267" r:id="rId11"/>
    <p:sldId id="268" r:id="rId12"/>
    <p:sldId id="269" r:id="rId13"/>
    <p:sldId id="26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9DAA817-FF34-4F3C-AF3D-E15023A28C48}" type="datetimeFigureOut">
              <a:rPr lang="en-IN" smtClean="0"/>
              <a:t>24-06-2021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0AED60-85AA-4F63-8A45-7E00647FD1A6}" type="slidenum">
              <a:rPr lang="en-IN" smtClean="0"/>
              <a:t>‹#›</a:t>
            </a:fld>
            <a:endParaRPr lang="en-IN"/>
          </a:p>
        </p:txBody>
      </p:sp>
    </p:spTree>
    <p:extLst>
      <p:ext uri="{BB962C8B-B14F-4D97-AF65-F5344CB8AC3E}">
        <p14:creationId xmlns:p14="http://schemas.microsoft.com/office/powerpoint/2010/main" val="4263417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9DAA817-FF34-4F3C-AF3D-E15023A28C48}" type="datetimeFigureOut">
              <a:rPr lang="en-IN" smtClean="0"/>
              <a:t>24-06-2021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80AED60-85AA-4F63-8A45-7E00647FD1A6}" type="slidenum">
              <a:rPr lang="en-IN" smtClean="0"/>
              <a:t>‹#›</a:t>
            </a:fld>
            <a:endParaRPr lang="en-IN"/>
          </a:p>
        </p:txBody>
      </p:sp>
    </p:spTree>
    <p:extLst>
      <p:ext uri="{BB962C8B-B14F-4D97-AF65-F5344CB8AC3E}">
        <p14:creationId xmlns:p14="http://schemas.microsoft.com/office/powerpoint/2010/main" val="2905739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79DAA817-FF34-4F3C-AF3D-E15023A28C48}" type="datetimeFigureOut">
              <a:rPr lang="en-IN" smtClean="0"/>
              <a:t>24-06-2021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0AED60-85AA-4F63-8A45-7E00647FD1A6}" type="slidenum">
              <a:rPr lang="en-IN" smtClean="0"/>
              <a:t>‹#›</a:t>
            </a:fld>
            <a:endParaRPr lang="en-IN"/>
          </a:p>
        </p:txBody>
      </p:sp>
    </p:spTree>
    <p:extLst>
      <p:ext uri="{BB962C8B-B14F-4D97-AF65-F5344CB8AC3E}">
        <p14:creationId xmlns:p14="http://schemas.microsoft.com/office/powerpoint/2010/main" val="6691484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79DAA817-FF34-4F3C-AF3D-E15023A28C48}" type="datetimeFigureOut">
              <a:rPr lang="en-IN" smtClean="0"/>
              <a:t>24-06-2021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80AED60-85AA-4F63-8A45-7E00647FD1A6}" type="slidenum">
              <a:rPr lang="en-IN" smtClean="0"/>
              <a:t>‹#›</a:t>
            </a:fld>
            <a:endParaRPr lang="en-IN"/>
          </a:p>
        </p:txBody>
      </p:sp>
    </p:spTree>
    <p:extLst>
      <p:ext uri="{BB962C8B-B14F-4D97-AF65-F5344CB8AC3E}">
        <p14:creationId xmlns:p14="http://schemas.microsoft.com/office/powerpoint/2010/main" val="20164866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DAA817-FF34-4F3C-AF3D-E15023A28C48}" type="datetimeFigureOut">
              <a:rPr lang="en-IN" smtClean="0"/>
              <a:t>24-06-2021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0AED60-85AA-4F63-8A45-7E00647FD1A6}" type="slidenum">
              <a:rPr lang="en-IN" smtClean="0"/>
              <a:t>‹#›</a:t>
            </a:fld>
            <a:endParaRPr lang="en-IN"/>
          </a:p>
        </p:txBody>
      </p:sp>
    </p:spTree>
    <p:extLst>
      <p:ext uri="{BB962C8B-B14F-4D97-AF65-F5344CB8AC3E}">
        <p14:creationId xmlns:p14="http://schemas.microsoft.com/office/powerpoint/2010/main" val="4640496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DAA817-FF34-4F3C-AF3D-E15023A28C48}" type="datetimeFigureOut">
              <a:rPr lang="en-IN" smtClean="0"/>
              <a:t>24-06-2021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0AED60-85AA-4F63-8A45-7E00647FD1A6}" type="slidenum">
              <a:rPr lang="en-IN" smtClean="0"/>
              <a:t>‹#›</a:t>
            </a:fld>
            <a:endParaRPr lang="en-IN"/>
          </a:p>
        </p:txBody>
      </p:sp>
    </p:spTree>
    <p:extLst>
      <p:ext uri="{BB962C8B-B14F-4D97-AF65-F5344CB8AC3E}">
        <p14:creationId xmlns:p14="http://schemas.microsoft.com/office/powerpoint/2010/main" val="3924860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DAA817-FF34-4F3C-AF3D-E15023A28C48}" type="datetimeFigureOut">
              <a:rPr lang="en-IN" smtClean="0"/>
              <a:t>24-06-2021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0AED60-85AA-4F63-8A45-7E00647FD1A6}" type="slidenum">
              <a:rPr lang="en-IN" smtClean="0"/>
              <a:t>‹#›</a:t>
            </a:fld>
            <a:endParaRPr lang="en-IN"/>
          </a:p>
        </p:txBody>
      </p:sp>
    </p:spTree>
    <p:extLst>
      <p:ext uri="{BB962C8B-B14F-4D97-AF65-F5344CB8AC3E}">
        <p14:creationId xmlns:p14="http://schemas.microsoft.com/office/powerpoint/2010/main" val="1481585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9DAA817-FF34-4F3C-AF3D-E15023A28C48}" type="datetimeFigureOut">
              <a:rPr lang="en-IN" smtClean="0"/>
              <a:t>24-06-2021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0AED60-85AA-4F63-8A45-7E00647FD1A6}" type="slidenum">
              <a:rPr lang="en-IN" smtClean="0"/>
              <a:t>‹#›</a:t>
            </a:fld>
            <a:endParaRPr lang="en-IN"/>
          </a:p>
        </p:txBody>
      </p:sp>
    </p:spTree>
    <p:extLst>
      <p:ext uri="{BB962C8B-B14F-4D97-AF65-F5344CB8AC3E}">
        <p14:creationId xmlns:p14="http://schemas.microsoft.com/office/powerpoint/2010/main" val="1985597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DAA817-FF34-4F3C-AF3D-E15023A28C48}" type="datetimeFigureOut">
              <a:rPr lang="en-IN" smtClean="0"/>
              <a:t>24-06-2021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80AED60-85AA-4F63-8A45-7E00647FD1A6}" type="slidenum">
              <a:rPr lang="en-IN" smtClean="0"/>
              <a:t>‹#›</a:t>
            </a:fld>
            <a:endParaRPr lang="en-IN"/>
          </a:p>
        </p:txBody>
      </p:sp>
    </p:spTree>
    <p:extLst>
      <p:ext uri="{BB962C8B-B14F-4D97-AF65-F5344CB8AC3E}">
        <p14:creationId xmlns:p14="http://schemas.microsoft.com/office/powerpoint/2010/main" val="1870426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9DAA817-FF34-4F3C-AF3D-E15023A28C48}" type="datetimeFigureOut">
              <a:rPr lang="en-IN" smtClean="0"/>
              <a:t>24-06-2021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80AED60-85AA-4F63-8A45-7E00647FD1A6}" type="slidenum">
              <a:rPr lang="en-IN" smtClean="0"/>
              <a:t>‹#›</a:t>
            </a:fld>
            <a:endParaRPr lang="en-IN"/>
          </a:p>
        </p:txBody>
      </p:sp>
    </p:spTree>
    <p:extLst>
      <p:ext uri="{BB962C8B-B14F-4D97-AF65-F5344CB8AC3E}">
        <p14:creationId xmlns:p14="http://schemas.microsoft.com/office/powerpoint/2010/main" val="4057801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9DAA817-FF34-4F3C-AF3D-E15023A28C48}" type="datetimeFigureOut">
              <a:rPr lang="en-IN" smtClean="0"/>
              <a:t>24-06-2021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80AED60-85AA-4F63-8A45-7E00647FD1A6}" type="slidenum">
              <a:rPr lang="en-IN" smtClean="0"/>
              <a:t>‹#›</a:t>
            </a:fld>
            <a:endParaRPr lang="en-IN"/>
          </a:p>
        </p:txBody>
      </p:sp>
    </p:spTree>
    <p:extLst>
      <p:ext uri="{BB962C8B-B14F-4D97-AF65-F5344CB8AC3E}">
        <p14:creationId xmlns:p14="http://schemas.microsoft.com/office/powerpoint/2010/main" val="3619364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DAA817-FF34-4F3C-AF3D-E15023A28C48}" type="datetimeFigureOut">
              <a:rPr lang="en-IN" smtClean="0"/>
              <a:t>24-06-2021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80AED60-85AA-4F63-8A45-7E00647FD1A6}" type="slidenum">
              <a:rPr lang="en-IN" smtClean="0"/>
              <a:t>‹#›</a:t>
            </a:fld>
            <a:endParaRPr lang="en-IN"/>
          </a:p>
        </p:txBody>
      </p:sp>
    </p:spTree>
    <p:extLst>
      <p:ext uri="{BB962C8B-B14F-4D97-AF65-F5344CB8AC3E}">
        <p14:creationId xmlns:p14="http://schemas.microsoft.com/office/powerpoint/2010/main" val="2498746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9DAA817-FF34-4F3C-AF3D-E15023A28C48}" type="datetimeFigureOut">
              <a:rPr lang="en-IN" smtClean="0"/>
              <a:t>24-06-2021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80AED60-85AA-4F63-8A45-7E00647FD1A6}" type="slidenum">
              <a:rPr lang="en-IN" smtClean="0"/>
              <a:t>‹#›</a:t>
            </a:fld>
            <a:endParaRPr lang="en-IN"/>
          </a:p>
        </p:txBody>
      </p:sp>
    </p:spTree>
    <p:extLst>
      <p:ext uri="{BB962C8B-B14F-4D97-AF65-F5344CB8AC3E}">
        <p14:creationId xmlns:p14="http://schemas.microsoft.com/office/powerpoint/2010/main" val="2954669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79DAA817-FF34-4F3C-AF3D-E15023A28C48}" type="datetimeFigureOut">
              <a:rPr lang="en-IN" smtClean="0"/>
              <a:t>24-06-2021</a:t>
            </a:fld>
            <a:endParaRPr lang="en-IN"/>
          </a:p>
        </p:txBody>
      </p:sp>
      <p:sp>
        <p:nvSpPr>
          <p:cNvPr id="6" name="Footer Placeholder 5"/>
          <p:cNvSpPr>
            <a:spLocks noGrp="1"/>
          </p:cNvSpPr>
          <p:nvPr>
            <p:ph type="ftr" sz="quarter" idx="11"/>
          </p:nvPr>
        </p:nvSpPr>
        <p:spPr>
          <a:xfrm>
            <a:off x="590396" y="6041362"/>
            <a:ext cx="3295413" cy="365125"/>
          </a:xfrm>
        </p:spPr>
        <p:txBody>
          <a:bodyPr/>
          <a:lstStyle/>
          <a:p>
            <a:endParaRPr lang="en-IN"/>
          </a:p>
        </p:txBody>
      </p:sp>
      <p:sp>
        <p:nvSpPr>
          <p:cNvPr id="7" name="Slide Number Placeholder 6"/>
          <p:cNvSpPr>
            <a:spLocks noGrp="1"/>
          </p:cNvSpPr>
          <p:nvPr>
            <p:ph type="sldNum" sz="quarter" idx="12"/>
          </p:nvPr>
        </p:nvSpPr>
        <p:spPr>
          <a:xfrm>
            <a:off x="4862689" y="5915888"/>
            <a:ext cx="1062155" cy="490599"/>
          </a:xfrm>
        </p:spPr>
        <p:txBody>
          <a:bodyPr/>
          <a:lstStyle/>
          <a:p>
            <a:fld id="{180AED60-85AA-4F63-8A45-7E00647FD1A6}" type="slidenum">
              <a:rPr lang="en-IN" smtClean="0"/>
              <a:t>‹#›</a:t>
            </a:fld>
            <a:endParaRPr lang="en-IN"/>
          </a:p>
        </p:txBody>
      </p:sp>
    </p:spTree>
    <p:extLst>
      <p:ext uri="{BB962C8B-B14F-4D97-AF65-F5344CB8AC3E}">
        <p14:creationId xmlns:p14="http://schemas.microsoft.com/office/powerpoint/2010/main" val="991930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IN"/>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79DAA817-FF34-4F3C-AF3D-E15023A28C48}" type="datetimeFigureOut">
              <a:rPr lang="en-IN" smtClean="0"/>
              <a:t>24-06-2021</a:t>
            </a:fld>
            <a:endParaRPr lang="en-IN"/>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180AED60-85AA-4F63-8A45-7E00647FD1A6}" type="slidenum">
              <a:rPr lang="en-IN" smtClean="0"/>
              <a:t>‹#›</a:t>
            </a:fld>
            <a:endParaRPr lang="en-IN"/>
          </a:p>
        </p:txBody>
      </p:sp>
    </p:spTree>
    <p:extLst>
      <p:ext uri="{BB962C8B-B14F-4D97-AF65-F5344CB8AC3E}">
        <p14:creationId xmlns:p14="http://schemas.microsoft.com/office/powerpoint/2010/main" val="1370973020"/>
      </p:ext>
    </p:extLst>
  </p:cSld>
  <p:clrMap bg1="dk1" tx1="lt1" bg2="dk2" tx2="lt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707924"/>
            <a:ext cx="10572000" cy="2753032"/>
          </a:xfrm>
        </p:spPr>
        <p:txBody>
          <a:bodyPr>
            <a:normAutofit/>
          </a:bodyPr>
          <a:lstStyle/>
          <a:p>
            <a:pPr algn="ctr"/>
            <a:r>
              <a:rPr lang="en-US" dirty="0" smtClean="0">
                <a:solidFill>
                  <a:schemeClr val="tx1"/>
                </a:solidFill>
              </a:rPr>
              <a:t>BUSINESS CYCLE </a:t>
            </a:r>
            <a:br>
              <a:rPr lang="en-US" dirty="0" smtClean="0">
                <a:solidFill>
                  <a:schemeClr val="tx1"/>
                </a:solidFill>
              </a:rPr>
            </a:br>
            <a:r>
              <a:rPr lang="en-US" dirty="0" smtClean="0">
                <a:solidFill>
                  <a:schemeClr val="tx1"/>
                </a:solidFill>
              </a:rPr>
              <a:t>OR </a:t>
            </a:r>
            <a:br>
              <a:rPr lang="en-US" dirty="0" smtClean="0">
                <a:solidFill>
                  <a:schemeClr val="tx1"/>
                </a:solidFill>
              </a:rPr>
            </a:br>
            <a:r>
              <a:rPr lang="en-US" dirty="0" smtClean="0">
                <a:solidFill>
                  <a:schemeClr val="tx1"/>
                </a:solidFill>
              </a:rPr>
              <a:t>TRADE CYCLE</a:t>
            </a:r>
            <a:endParaRPr lang="en-IN" dirty="0">
              <a:solidFill>
                <a:schemeClr val="tx1"/>
              </a:solidFill>
            </a:endParaRPr>
          </a:p>
        </p:txBody>
      </p:sp>
      <p:sp>
        <p:nvSpPr>
          <p:cNvPr id="3" name="Subtitle 2"/>
          <p:cNvSpPr>
            <a:spLocks noGrp="1"/>
          </p:cNvSpPr>
          <p:nvPr>
            <p:ph type="subTitle" idx="1"/>
          </p:nvPr>
        </p:nvSpPr>
        <p:spPr>
          <a:xfrm>
            <a:off x="7590502" y="5073445"/>
            <a:ext cx="3687098" cy="953728"/>
          </a:xfrm>
        </p:spPr>
        <p:txBody>
          <a:bodyPr>
            <a:normAutofit/>
          </a:bodyPr>
          <a:lstStyle/>
          <a:p>
            <a:r>
              <a:rPr lang="en-US" dirty="0" smtClean="0"/>
              <a:t>PREPARED BY</a:t>
            </a:r>
          </a:p>
          <a:p>
            <a:r>
              <a:rPr lang="en-US" dirty="0" smtClean="0"/>
              <a:t>ANINDITA CHAKRAVARTY</a:t>
            </a:r>
            <a:endParaRPr lang="en-IN" dirty="0"/>
          </a:p>
        </p:txBody>
      </p:sp>
    </p:spTree>
    <p:extLst>
      <p:ext uri="{BB962C8B-B14F-4D97-AF65-F5344CB8AC3E}">
        <p14:creationId xmlns:p14="http://schemas.microsoft.com/office/powerpoint/2010/main" val="311265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8712" y="2084439"/>
            <a:ext cx="10554574" cy="4119716"/>
          </a:xfrm>
        </p:spPr>
        <p:txBody>
          <a:bodyPr>
            <a:normAutofit/>
          </a:bodyPr>
          <a:lstStyle/>
          <a:p>
            <a:pPr marL="0" indent="0" algn="just">
              <a:buNone/>
            </a:pPr>
            <a:r>
              <a:rPr lang="en-US" sz="1600" i="1" dirty="0" smtClean="0">
                <a:solidFill>
                  <a:srgbClr val="FFFF00"/>
                </a:solidFill>
              </a:rPr>
              <a:t>Contd.</a:t>
            </a:r>
          </a:p>
          <a:p>
            <a:pPr marL="0" indent="0" algn="just">
              <a:buNone/>
            </a:pPr>
            <a:r>
              <a:rPr lang="en-US" sz="2400" dirty="0" smtClean="0"/>
              <a:t>However</a:t>
            </a:r>
            <a:r>
              <a:rPr lang="en-US" sz="2400" dirty="0"/>
              <a:t>, these boom conditions cannot last long because the forces of expansion are very weak. There are bottlenecks and shortages. There may be scarcity of </a:t>
            </a:r>
            <a:r>
              <a:rPr lang="en-US" sz="2400" dirty="0" err="1"/>
              <a:t>labour</a:t>
            </a:r>
            <a:r>
              <a:rPr lang="en-US" sz="2400" dirty="0"/>
              <a:t>, raw material and other factors of production. Banks may stop their loans. These conditions lead to recession. </a:t>
            </a:r>
            <a:endParaRPr lang="en-IN" sz="2400" dirty="0"/>
          </a:p>
        </p:txBody>
      </p:sp>
    </p:spTree>
    <p:extLst>
      <p:ext uri="{BB962C8B-B14F-4D97-AF65-F5344CB8AC3E}">
        <p14:creationId xmlns:p14="http://schemas.microsoft.com/office/powerpoint/2010/main" val="2073383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Recession: </a:t>
            </a:r>
            <a:endParaRPr lang="en-IN" dirty="0"/>
          </a:p>
        </p:txBody>
      </p:sp>
      <p:sp>
        <p:nvSpPr>
          <p:cNvPr id="3" name="Content Placeholder 2"/>
          <p:cNvSpPr>
            <a:spLocks noGrp="1"/>
          </p:cNvSpPr>
          <p:nvPr>
            <p:ph idx="1"/>
          </p:nvPr>
        </p:nvSpPr>
        <p:spPr>
          <a:xfrm>
            <a:off x="818712" y="2222287"/>
            <a:ext cx="10554574" cy="4276836"/>
          </a:xfrm>
        </p:spPr>
        <p:txBody>
          <a:bodyPr>
            <a:normAutofit/>
          </a:bodyPr>
          <a:lstStyle/>
          <a:p>
            <a:pPr algn="just"/>
            <a:r>
              <a:rPr lang="en-US" sz="2400" dirty="0" smtClean="0">
                <a:latin typeface="+mj-lt"/>
              </a:rPr>
              <a:t>When </a:t>
            </a:r>
            <a:r>
              <a:rPr lang="en-US" sz="2400" dirty="0">
                <a:latin typeface="+mj-lt"/>
              </a:rPr>
              <a:t>the entrepreneurs realize their mistakes, they reduce investment, employment and production. </a:t>
            </a:r>
            <a:endParaRPr lang="en-US" sz="2400" dirty="0" smtClean="0">
              <a:latin typeface="+mj-lt"/>
            </a:endParaRPr>
          </a:p>
          <a:p>
            <a:pPr algn="just"/>
            <a:r>
              <a:rPr lang="en-US" sz="2400" dirty="0" smtClean="0">
                <a:latin typeface="+mj-lt"/>
              </a:rPr>
              <a:t>Then </a:t>
            </a:r>
            <a:r>
              <a:rPr lang="en-US" sz="2400" dirty="0">
                <a:latin typeface="+mj-lt"/>
              </a:rPr>
              <a:t>fall in employment leads to fall in income, expenditure, prices and profits. </a:t>
            </a:r>
            <a:endParaRPr lang="en-US" sz="2400" dirty="0" smtClean="0">
              <a:latin typeface="+mj-lt"/>
            </a:endParaRPr>
          </a:p>
          <a:p>
            <a:pPr algn="just"/>
            <a:r>
              <a:rPr lang="en-US" sz="2400" dirty="0" smtClean="0">
                <a:latin typeface="+mj-lt"/>
              </a:rPr>
              <a:t>Optimism </a:t>
            </a:r>
            <a:r>
              <a:rPr lang="en-US" sz="2400" dirty="0">
                <a:latin typeface="+mj-lt"/>
              </a:rPr>
              <a:t>gives way to pessimism. </a:t>
            </a:r>
            <a:endParaRPr lang="en-US" sz="2400" dirty="0" smtClean="0">
              <a:latin typeface="+mj-lt"/>
            </a:endParaRPr>
          </a:p>
          <a:p>
            <a:pPr algn="just"/>
            <a:r>
              <a:rPr lang="en-US" sz="2400" dirty="0" smtClean="0">
                <a:latin typeface="+mj-lt"/>
              </a:rPr>
              <a:t>Banks </a:t>
            </a:r>
            <a:r>
              <a:rPr lang="en-US" sz="2400" dirty="0">
                <a:latin typeface="+mj-lt"/>
              </a:rPr>
              <a:t>reduce their loans and advances. </a:t>
            </a:r>
            <a:endParaRPr lang="en-US" sz="2400" dirty="0" smtClean="0">
              <a:latin typeface="+mj-lt"/>
            </a:endParaRPr>
          </a:p>
          <a:p>
            <a:pPr algn="just"/>
            <a:r>
              <a:rPr lang="en-US" sz="2400" dirty="0" smtClean="0">
                <a:latin typeface="+mj-lt"/>
              </a:rPr>
              <a:t>Business </a:t>
            </a:r>
            <a:r>
              <a:rPr lang="en-US" sz="2400" dirty="0">
                <a:latin typeface="+mj-lt"/>
              </a:rPr>
              <a:t>expansion stops. </a:t>
            </a:r>
            <a:endParaRPr lang="en-US" sz="2400" dirty="0" smtClean="0">
              <a:latin typeface="+mj-lt"/>
            </a:endParaRPr>
          </a:p>
          <a:p>
            <a:pPr algn="just"/>
            <a:r>
              <a:rPr lang="en-US" sz="2400" dirty="0" smtClean="0">
                <a:latin typeface="+mj-lt"/>
              </a:rPr>
              <a:t>This </a:t>
            </a:r>
            <a:r>
              <a:rPr lang="en-US" sz="2400" dirty="0">
                <a:latin typeface="+mj-lt"/>
              </a:rPr>
              <a:t>state of recession ends in depression. </a:t>
            </a:r>
            <a:endParaRPr lang="en-IN" sz="2400" dirty="0">
              <a:latin typeface="+mj-lt"/>
            </a:endParaRPr>
          </a:p>
        </p:txBody>
      </p:sp>
    </p:spTree>
    <p:extLst>
      <p:ext uri="{BB962C8B-B14F-4D97-AF65-F5344CB8AC3E}">
        <p14:creationId xmlns:p14="http://schemas.microsoft.com/office/powerpoint/2010/main" val="3345706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81574" y="174644"/>
            <a:ext cx="11326967" cy="6373639"/>
          </a:xfrm>
          <a:prstGeom prst="rect">
            <a:avLst/>
          </a:prstGeom>
        </p:spPr>
      </p:pic>
    </p:spTree>
    <p:extLst>
      <p:ext uri="{BB962C8B-B14F-4D97-AF65-F5344CB8AC3E}">
        <p14:creationId xmlns:p14="http://schemas.microsoft.com/office/powerpoint/2010/main" val="4008179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48232" y="1936955"/>
            <a:ext cx="7403691" cy="2554545"/>
          </a:xfrm>
          <a:prstGeom prst="rect">
            <a:avLst/>
          </a:prstGeom>
          <a:noFill/>
        </p:spPr>
        <p:txBody>
          <a:bodyPr wrap="square" rtlCol="0">
            <a:spAutoFit/>
          </a:bodyPr>
          <a:lstStyle/>
          <a:p>
            <a:endParaRPr lang="en-IN" sz="8000" dirty="0" smtClean="0">
              <a:latin typeface="Algerian" panose="04020705040A02060702" pitchFamily="82" charset="0"/>
            </a:endParaRPr>
          </a:p>
          <a:p>
            <a:r>
              <a:rPr lang="en-IN" sz="8000" dirty="0" smtClean="0">
                <a:latin typeface="Algerian" panose="04020705040A02060702" pitchFamily="82" charset="0"/>
              </a:rPr>
              <a:t>THANK YOU</a:t>
            </a:r>
            <a:endParaRPr lang="en-IN" sz="8000" dirty="0">
              <a:latin typeface="Algerian" panose="04020705040A02060702" pitchFamily="82" charset="0"/>
            </a:endParaRPr>
          </a:p>
        </p:txBody>
      </p:sp>
    </p:spTree>
    <p:extLst>
      <p:ext uri="{BB962C8B-B14F-4D97-AF65-F5344CB8AC3E}">
        <p14:creationId xmlns:p14="http://schemas.microsoft.com/office/powerpoint/2010/main" val="2802117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363794"/>
            <a:ext cx="10571998" cy="1455174"/>
          </a:xfrm>
        </p:spPr>
        <p:txBody>
          <a:bodyPr/>
          <a:lstStyle/>
          <a:p>
            <a:pPr algn="ctr"/>
            <a:r>
              <a:rPr lang="en-US" dirty="0" smtClean="0"/>
              <a:t/>
            </a:r>
            <a:br>
              <a:rPr lang="en-US" dirty="0" smtClean="0"/>
            </a:br>
            <a:r>
              <a:rPr lang="en-US" dirty="0"/>
              <a:t/>
            </a:r>
            <a:br>
              <a:rPr lang="en-US" dirty="0"/>
            </a:br>
            <a:r>
              <a:rPr lang="en-US" dirty="0" smtClean="0"/>
              <a:t/>
            </a:r>
            <a:br>
              <a:rPr lang="en-US" dirty="0" smtClean="0"/>
            </a:br>
            <a:r>
              <a:rPr lang="en-US" dirty="0" smtClean="0"/>
              <a:t>Meaning </a:t>
            </a:r>
            <a:r>
              <a:rPr lang="en-US" dirty="0"/>
              <a:t>of Trade Cycle: </a:t>
            </a:r>
            <a:br>
              <a:rPr lang="en-US" dirty="0"/>
            </a:br>
            <a:endParaRPr lang="en-IN" dirty="0"/>
          </a:p>
        </p:txBody>
      </p:sp>
      <p:sp>
        <p:nvSpPr>
          <p:cNvPr id="3" name="Content Placeholder 2"/>
          <p:cNvSpPr>
            <a:spLocks noGrp="1"/>
          </p:cNvSpPr>
          <p:nvPr>
            <p:ph idx="1"/>
          </p:nvPr>
        </p:nvSpPr>
        <p:spPr>
          <a:xfrm>
            <a:off x="668594" y="2290916"/>
            <a:ext cx="10913806" cy="4159045"/>
          </a:xfrm>
        </p:spPr>
        <p:txBody>
          <a:bodyPr>
            <a:normAutofit fontScale="92500" lnSpcReduction="20000"/>
          </a:bodyPr>
          <a:lstStyle/>
          <a:p>
            <a:pPr algn="just"/>
            <a:r>
              <a:rPr lang="en-US" sz="2400" dirty="0" smtClean="0"/>
              <a:t>A </a:t>
            </a:r>
            <a:r>
              <a:rPr lang="en-US" sz="2400" dirty="0"/>
              <a:t>trade cycle refers to fluctuations in economic activities specially in employment, output and income, prices, profits etc</a:t>
            </a:r>
            <a:r>
              <a:rPr lang="en-US" sz="2400" dirty="0" smtClean="0"/>
              <a:t>.</a:t>
            </a:r>
          </a:p>
          <a:p>
            <a:pPr algn="just"/>
            <a:r>
              <a:rPr lang="en-US" sz="2400" dirty="0" smtClean="0"/>
              <a:t> </a:t>
            </a:r>
            <a:r>
              <a:rPr lang="en-US" sz="2400" dirty="0"/>
              <a:t>It has been defined differently by different economists. </a:t>
            </a:r>
            <a:endParaRPr lang="en-US" sz="2400" dirty="0" smtClean="0"/>
          </a:p>
          <a:p>
            <a:pPr algn="just"/>
            <a:r>
              <a:rPr lang="en-US" sz="2400" dirty="0" smtClean="0"/>
              <a:t>According </a:t>
            </a:r>
            <a:r>
              <a:rPr lang="en-US" sz="2400" dirty="0"/>
              <a:t>to Mitchell, “Business cycles are of fluctuations in the economic activities of organized communities. The adjective ‘business’ restricts the concept of fluctuations in activities which are systematically conducted on commercial basis. </a:t>
            </a:r>
            <a:r>
              <a:rPr lang="en-US" sz="2400" dirty="0" smtClean="0"/>
              <a:t>The </a:t>
            </a:r>
            <a:r>
              <a:rPr lang="en-US" sz="2400" dirty="0"/>
              <a:t>noun ‘cycle’ bars out fluctuations which do not occur with a measure of regularity”. </a:t>
            </a:r>
            <a:endParaRPr lang="en-US" sz="2400" dirty="0" smtClean="0"/>
          </a:p>
          <a:p>
            <a:pPr algn="just"/>
            <a:r>
              <a:rPr lang="en-US" sz="2400" dirty="0" smtClean="0"/>
              <a:t>According </a:t>
            </a:r>
            <a:r>
              <a:rPr lang="en-US" sz="2400" dirty="0"/>
              <a:t>to Keynes, “A trade cycle is composed of periods of good trade </a:t>
            </a:r>
            <a:r>
              <a:rPr lang="en-US" sz="2400" dirty="0" err="1"/>
              <a:t>characterised</a:t>
            </a:r>
            <a:r>
              <a:rPr lang="en-US" sz="2400" dirty="0"/>
              <a:t> by rising prices and low unemployment percentages altering with periods of bad trade </a:t>
            </a:r>
            <a:r>
              <a:rPr lang="en-US" sz="2400" dirty="0" err="1"/>
              <a:t>characterised</a:t>
            </a:r>
            <a:r>
              <a:rPr lang="en-US" sz="2400" dirty="0"/>
              <a:t> by falling prices and high unemployment percentages”. </a:t>
            </a:r>
          </a:p>
          <a:p>
            <a:endParaRPr lang="en-IN" dirty="0"/>
          </a:p>
        </p:txBody>
      </p:sp>
    </p:spTree>
    <p:extLst>
      <p:ext uri="{BB962C8B-B14F-4D97-AF65-F5344CB8AC3E}">
        <p14:creationId xmlns:p14="http://schemas.microsoft.com/office/powerpoint/2010/main" val="4223588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521110"/>
            <a:ext cx="10571998" cy="1445342"/>
          </a:xfrm>
        </p:spPr>
        <p:txBody>
          <a:bodyPr/>
          <a:lstStyle/>
          <a:p>
            <a:r>
              <a:rPr lang="en-US" dirty="0" smtClean="0"/>
              <a:t/>
            </a:r>
            <a:br>
              <a:rPr lang="en-US" dirty="0" smtClean="0"/>
            </a:br>
            <a:r>
              <a:rPr lang="en-US" dirty="0"/>
              <a:t/>
            </a:r>
            <a:br>
              <a:rPr lang="en-US" dirty="0"/>
            </a:br>
            <a:r>
              <a:rPr lang="en-US" dirty="0" smtClean="0"/>
              <a:t>Features </a:t>
            </a:r>
            <a:r>
              <a:rPr lang="en-US" dirty="0"/>
              <a:t>of a Trade Cycle:</a:t>
            </a:r>
            <a:br>
              <a:rPr lang="en-US" dirty="0"/>
            </a:br>
            <a:endParaRPr lang="en-IN" dirty="0"/>
          </a:p>
        </p:txBody>
      </p:sp>
      <p:sp>
        <p:nvSpPr>
          <p:cNvPr id="3" name="Content Placeholder 2"/>
          <p:cNvSpPr>
            <a:spLocks noGrp="1"/>
          </p:cNvSpPr>
          <p:nvPr>
            <p:ph idx="1"/>
          </p:nvPr>
        </p:nvSpPr>
        <p:spPr>
          <a:xfrm>
            <a:off x="818712" y="2359742"/>
            <a:ext cx="10704694" cy="4498258"/>
          </a:xfrm>
        </p:spPr>
        <p:txBody>
          <a:bodyPr>
            <a:normAutofit fontScale="85000" lnSpcReduction="20000"/>
          </a:bodyPr>
          <a:lstStyle/>
          <a:p>
            <a:pPr algn="just">
              <a:lnSpc>
                <a:spcPct val="150000"/>
              </a:lnSpc>
            </a:pPr>
            <a:r>
              <a:rPr lang="en-US" sz="2800" dirty="0" smtClean="0"/>
              <a:t>A </a:t>
            </a:r>
            <a:r>
              <a:rPr lang="en-US" sz="2800" dirty="0"/>
              <a:t>business cycle is synchronic. When cyclical fluctuations start in one sector it spreads to other sectors. </a:t>
            </a:r>
            <a:endParaRPr lang="en-US" sz="2800" dirty="0" smtClean="0"/>
          </a:p>
          <a:p>
            <a:pPr algn="just">
              <a:lnSpc>
                <a:spcPct val="150000"/>
              </a:lnSpc>
            </a:pPr>
            <a:r>
              <a:rPr lang="en-US" sz="2800" dirty="0" smtClean="0"/>
              <a:t>In </a:t>
            </a:r>
            <a:r>
              <a:rPr lang="en-US" sz="2800" dirty="0"/>
              <a:t>a trade cycle, a period of prosperity is followed by a period of depression. Hence trade cycle is a wave like movement. </a:t>
            </a:r>
          </a:p>
          <a:p>
            <a:pPr algn="just">
              <a:lnSpc>
                <a:spcPct val="150000"/>
              </a:lnSpc>
            </a:pPr>
            <a:r>
              <a:rPr lang="en-US" sz="2800" dirty="0" smtClean="0"/>
              <a:t>Business </a:t>
            </a:r>
            <a:r>
              <a:rPr lang="en-US" sz="2800" dirty="0"/>
              <a:t>cycle is recurrent and rhythmic; prosperity is followed by depression and vice versa. </a:t>
            </a:r>
          </a:p>
          <a:p>
            <a:pPr algn="just">
              <a:lnSpc>
                <a:spcPct val="150000"/>
              </a:lnSpc>
            </a:pPr>
            <a:r>
              <a:rPr lang="en-US" sz="2800" dirty="0" smtClean="0"/>
              <a:t> </a:t>
            </a:r>
            <a:r>
              <a:rPr lang="en-US" sz="2800" dirty="0"/>
              <a:t>A trade cycle is cumulative and self-reinforcing. Each phase feeds on itself and creates further movement in the same </a:t>
            </a:r>
            <a:r>
              <a:rPr lang="en-US" sz="2800" dirty="0" smtClean="0"/>
              <a:t>direction</a:t>
            </a:r>
          </a:p>
          <a:p>
            <a:endParaRPr lang="en-US" sz="1700" dirty="0"/>
          </a:p>
          <a:p>
            <a:endParaRPr lang="en-US" dirty="0"/>
          </a:p>
          <a:p>
            <a:endParaRPr lang="en-IN" dirty="0"/>
          </a:p>
        </p:txBody>
      </p:sp>
    </p:spTree>
    <p:extLst>
      <p:ext uri="{BB962C8B-B14F-4D97-AF65-F5344CB8AC3E}">
        <p14:creationId xmlns:p14="http://schemas.microsoft.com/office/powerpoint/2010/main" val="4181446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9934" y="1120877"/>
            <a:ext cx="11071123" cy="4755148"/>
          </a:xfrm>
          <a:prstGeom prst="rect">
            <a:avLst/>
          </a:prstGeom>
        </p:spPr>
        <p:txBody>
          <a:bodyPr wrap="square">
            <a:spAutoFit/>
          </a:bodyPr>
          <a:lstStyle/>
          <a:p>
            <a:pPr marL="171450" indent="-171450">
              <a:lnSpc>
                <a:spcPct val="150000"/>
              </a:lnSpc>
              <a:buFont typeface="Courier New" panose="02070309020205020404" pitchFamily="49" charset="0"/>
              <a:buChar char="o"/>
            </a:pPr>
            <a:r>
              <a:rPr lang="en-US" sz="1000" i="1" dirty="0" smtClean="0"/>
              <a:t>CONTD</a:t>
            </a:r>
          </a:p>
          <a:p>
            <a:pPr marL="342900" indent="-342900" algn="just">
              <a:lnSpc>
                <a:spcPct val="150000"/>
              </a:lnSpc>
              <a:buFont typeface="Courier New" panose="02070309020205020404" pitchFamily="49" charset="0"/>
              <a:buChar char="o"/>
            </a:pPr>
            <a:r>
              <a:rPr lang="en-US" sz="2400" dirty="0" smtClean="0"/>
              <a:t>A </a:t>
            </a:r>
            <a:r>
              <a:rPr lang="en-US" sz="2400" dirty="0"/>
              <a:t>trade cycle is asymmetrical. The prosperity phase is slow and gradual and the phase of depression is rapid. </a:t>
            </a:r>
          </a:p>
          <a:p>
            <a:pPr marL="342900" indent="-342900" algn="just">
              <a:lnSpc>
                <a:spcPct val="150000"/>
              </a:lnSpc>
              <a:buFont typeface="Courier New" panose="02070309020205020404" pitchFamily="49" charset="0"/>
              <a:buChar char="o"/>
            </a:pPr>
            <a:r>
              <a:rPr lang="en-US" sz="2400" dirty="0"/>
              <a:t> The business cycle is not periodical. Some trade cycles last for three or four years, while others last for six or eight or even more years. </a:t>
            </a:r>
          </a:p>
          <a:p>
            <a:pPr marL="342900" indent="-342900" algn="just">
              <a:lnSpc>
                <a:spcPct val="150000"/>
              </a:lnSpc>
              <a:buFont typeface="Courier New" panose="02070309020205020404" pitchFamily="49" charset="0"/>
              <a:buChar char="o"/>
            </a:pPr>
            <a:r>
              <a:rPr lang="en-US" sz="2400" dirty="0"/>
              <a:t> The impact of a trade cycle is differential. It affects different industries in different ways. </a:t>
            </a:r>
          </a:p>
          <a:p>
            <a:pPr marL="342900" indent="-342900" algn="just">
              <a:lnSpc>
                <a:spcPct val="150000"/>
              </a:lnSpc>
              <a:buFont typeface="Courier New" panose="02070309020205020404" pitchFamily="49" charset="0"/>
              <a:buChar char="o"/>
            </a:pPr>
            <a:r>
              <a:rPr lang="en-US" sz="2400" dirty="0"/>
              <a:t>A trade cycle is international in character. Through international trade, booms and depressions in one country are passed to other countries</a:t>
            </a:r>
          </a:p>
        </p:txBody>
      </p:sp>
    </p:spTree>
    <p:extLst>
      <p:ext uri="{BB962C8B-B14F-4D97-AF65-F5344CB8AC3E}">
        <p14:creationId xmlns:p14="http://schemas.microsoft.com/office/powerpoint/2010/main" val="1815246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Importance of Business Cycle</a:t>
            </a:r>
            <a:endParaRPr lang="en-IN" dirty="0"/>
          </a:p>
        </p:txBody>
      </p:sp>
      <p:sp>
        <p:nvSpPr>
          <p:cNvPr id="3" name="Content Placeholder 2"/>
          <p:cNvSpPr>
            <a:spLocks noGrp="1"/>
          </p:cNvSpPr>
          <p:nvPr>
            <p:ph idx="1"/>
          </p:nvPr>
        </p:nvSpPr>
        <p:spPr>
          <a:xfrm>
            <a:off x="314631" y="2153265"/>
            <a:ext cx="11297265" cy="4198374"/>
          </a:xfrm>
        </p:spPr>
        <p:txBody>
          <a:bodyPr>
            <a:normAutofit lnSpcReduction="10000"/>
          </a:bodyPr>
          <a:lstStyle/>
          <a:p>
            <a:pPr algn="just"/>
            <a:r>
              <a:rPr lang="en-US" sz="2000" b="1" dirty="0" smtClean="0">
                <a:solidFill>
                  <a:srgbClr val="FFFF00"/>
                </a:solidFill>
              </a:rPr>
              <a:t>Employment: </a:t>
            </a:r>
            <a:r>
              <a:rPr lang="en-US" sz="2000" dirty="0" smtClean="0"/>
              <a:t>The </a:t>
            </a:r>
            <a:r>
              <a:rPr lang="en-US" sz="2000" dirty="0"/>
              <a:t>business cycle has major implications on the total level of employment in the economy. During periods of economic growth and prosperity, employment tends to be high because businesses need more workers to meet demand and expand their companies. On the other hand, economic downturns and recessions tend to be characterized by rising unemployment, cuts in worker hours and cuts in worker pay.</a:t>
            </a:r>
          </a:p>
          <a:p>
            <a:pPr algn="just"/>
            <a:r>
              <a:rPr lang="en-US" sz="2000" b="1" dirty="0">
                <a:solidFill>
                  <a:srgbClr val="FFFF00"/>
                </a:solidFill>
              </a:rPr>
              <a:t>Consumer </a:t>
            </a:r>
            <a:r>
              <a:rPr lang="en-US" sz="2000" b="1" dirty="0" smtClean="0">
                <a:solidFill>
                  <a:srgbClr val="FFFF00"/>
                </a:solidFill>
              </a:rPr>
              <a:t>Demand: </a:t>
            </a:r>
            <a:r>
              <a:rPr lang="en-US" sz="2000" dirty="0" smtClean="0"/>
              <a:t>One </a:t>
            </a:r>
            <a:r>
              <a:rPr lang="en-US" sz="2000" dirty="0"/>
              <a:t>of the primary reasons the business cycle is important to businesses is that it can have a significant influence on consumer demand. High levels of unemployment and underemployment mean consumers have less money to spend on products and services, which tends to reduce consumer demand. Low consumer demand leads to lower sales for businesses, which shrinks profits and increases the chances of suffering losses. Companies that suffer sustained losses may be forced out of the market.</a:t>
            </a:r>
          </a:p>
          <a:p>
            <a:endParaRPr lang="en-IN" dirty="0"/>
          </a:p>
        </p:txBody>
      </p:sp>
    </p:spTree>
    <p:extLst>
      <p:ext uri="{BB962C8B-B14F-4D97-AF65-F5344CB8AC3E}">
        <p14:creationId xmlns:p14="http://schemas.microsoft.com/office/powerpoint/2010/main" val="3588151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127819"/>
            <a:ext cx="10571998" cy="1907457"/>
          </a:xfrm>
        </p:spPr>
        <p:txBody>
          <a:bodyPr/>
          <a:lstStyle/>
          <a:p>
            <a:r>
              <a:rPr lang="en-US" dirty="0" smtClean="0"/>
              <a:t/>
            </a:r>
            <a:br>
              <a:rPr lang="en-US" dirty="0" smtClean="0"/>
            </a:br>
            <a:r>
              <a:rPr lang="en-US" dirty="0"/>
              <a:t/>
            </a:r>
            <a:br>
              <a:rPr lang="en-US" dirty="0"/>
            </a:br>
            <a:r>
              <a:rPr lang="en-US" dirty="0" smtClean="0"/>
              <a:t>Phases </a:t>
            </a:r>
            <a:r>
              <a:rPr lang="en-US" dirty="0"/>
              <a:t>of a Trade Cycle:</a:t>
            </a:r>
            <a:br>
              <a:rPr lang="en-US" dirty="0"/>
            </a:br>
            <a:endParaRPr lang="en-IN" dirty="0"/>
          </a:p>
        </p:txBody>
      </p:sp>
      <p:sp>
        <p:nvSpPr>
          <p:cNvPr id="3" name="Content Placeholder 2"/>
          <p:cNvSpPr>
            <a:spLocks noGrp="1"/>
          </p:cNvSpPr>
          <p:nvPr>
            <p:ph idx="1"/>
          </p:nvPr>
        </p:nvSpPr>
        <p:spPr>
          <a:xfrm>
            <a:off x="818712" y="2222287"/>
            <a:ext cx="10554574" cy="3991700"/>
          </a:xfrm>
        </p:spPr>
        <p:txBody>
          <a:bodyPr/>
          <a:lstStyle/>
          <a:p>
            <a:pPr marL="0" indent="0">
              <a:buNone/>
            </a:pPr>
            <a:r>
              <a:rPr lang="en-US" sz="2800" dirty="0" smtClean="0"/>
              <a:t>Generally</a:t>
            </a:r>
            <a:r>
              <a:rPr lang="en-US" sz="2800" dirty="0"/>
              <a:t>, a trade cycle is composed of four phases – </a:t>
            </a:r>
            <a:endParaRPr lang="en-US" sz="2800" dirty="0" smtClean="0"/>
          </a:p>
          <a:p>
            <a:pPr>
              <a:buFont typeface="Wingdings" panose="05000000000000000000" pitchFamily="2" charset="2"/>
              <a:buChar char="v"/>
            </a:pPr>
            <a:r>
              <a:rPr lang="en-US" sz="2800" dirty="0" smtClean="0"/>
              <a:t>depression</a:t>
            </a:r>
            <a:r>
              <a:rPr lang="en-US" sz="2800" dirty="0"/>
              <a:t>, </a:t>
            </a:r>
            <a:endParaRPr lang="en-US" sz="2800" dirty="0" smtClean="0"/>
          </a:p>
          <a:p>
            <a:pPr>
              <a:buFont typeface="Wingdings" panose="05000000000000000000" pitchFamily="2" charset="2"/>
              <a:buChar char="v"/>
            </a:pPr>
            <a:r>
              <a:rPr lang="en-US" sz="2800" dirty="0" smtClean="0"/>
              <a:t>recovery</a:t>
            </a:r>
            <a:r>
              <a:rPr lang="en-US" sz="2800" dirty="0"/>
              <a:t>, </a:t>
            </a:r>
            <a:endParaRPr lang="en-US" sz="2800" dirty="0" smtClean="0"/>
          </a:p>
          <a:p>
            <a:pPr>
              <a:buFont typeface="Wingdings" panose="05000000000000000000" pitchFamily="2" charset="2"/>
              <a:buChar char="v"/>
            </a:pPr>
            <a:r>
              <a:rPr lang="en-US" sz="2800" dirty="0" smtClean="0"/>
              <a:t>prosperity </a:t>
            </a:r>
            <a:r>
              <a:rPr lang="en-US" sz="2800" dirty="0"/>
              <a:t>and </a:t>
            </a:r>
            <a:endParaRPr lang="en-US" sz="2800" dirty="0" smtClean="0"/>
          </a:p>
          <a:p>
            <a:pPr>
              <a:buFont typeface="Wingdings" panose="05000000000000000000" pitchFamily="2" charset="2"/>
              <a:buChar char="v"/>
            </a:pPr>
            <a:r>
              <a:rPr lang="en-US" sz="2800" dirty="0" smtClean="0"/>
              <a:t>recession</a:t>
            </a:r>
            <a:r>
              <a:rPr lang="en-US" sz="2800" dirty="0"/>
              <a:t>. </a:t>
            </a:r>
            <a:endParaRPr lang="en-US" sz="2800" dirty="0" smtClean="0"/>
          </a:p>
          <a:p>
            <a:pPr marL="0" indent="0">
              <a:buNone/>
            </a:pPr>
            <a:r>
              <a:rPr lang="en-US" sz="2800" i="1" dirty="0" smtClean="0">
                <a:solidFill>
                  <a:srgbClr val="FFFF00"/>
                </a:solidFill>
              </a:rPr>
              <a:t>                  Lets discuss them one by one with diagram </a:t>
            </a:r>
            <a:endParaRPr lang="en-US" sz="2800" i="1" dirty="0">
              <a:solidFill>
                <a:srgbClr val="FFFF00"/>
              </a:solidFill>
            </a:endParaRPr>
          </a:p>
          <a:p>
            <a:endParaRPr lang="en-IN" dirty="0"/>
          </a:p>
        </p:txBody>
      </p:sp>
    </p:spTree>
    <p:extLst>
      <p:ext uri="{BB962C8B-B14F-4D97-AF65-F5344CB8AC3E}">
        <p14:creationId xmlns:p14="http://schemas.microsoft.com/office/powerpoint/2010/main" val="1065486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Depression</a:t>
            </a:r>
            <a:endParaRPr lang="en-IN" dirty="0"/>
          </a:p>
        </p:txBody>
      </p:sp>
      <p:sp>
        <p:nvSpPr>
          <p:cNvPr id="3" name="Content Placeholder 2"/>
          <p:cNvSpPr>
            <a:spLocks noGrp="1"/>
          </p:cNvSpPr>
          <p:nvPr>
            <p:ph idx="1"/>
          </p:nvPr>
        </p:nvSpPr>
        <p:spPr>
          <a:xfrm>
            <a:off x="818712" y="2222287"/>
            <a:ext cx="10554574" cy="4080190"/>
          </a:xfrm>
        </p:spPr>
        <p:txBody>
          <a:bodyPr>
            <a:normAutofit/>
          </a:bodyPr>
          <a:lstStyle/>
          <a:p>
            <a:pPr algn="just"/>
            <a:r>
              <a:rPr lang="en-US" sz="2400" dirty="0"/>
              <a:t>During depression, the level of economic activity is extremely low</a:t>
            </a:r>
            <a:r>
              <a:rPr lang="en-US" sz="2400" dirty="0" smtClean="0"/>
              <a:t>.</a:t>
            </a:r>
          </a:p>
          <a:p>
            <a:pPr algn="just"/>
            <a:r>
              <a:rPr lang="en-US" sz="2400" dirty="0" smtClean="0"/>
              <a:t> </a:t>
            </a:r>
            <a:r>
              <a:rPr lang="en-US" sz="2400" dirty="0"/>
              <a:t>Real income production, employment, prices, profit etc. are falling. </a:t>
            </a:r>
            <a:endParaRPr lang="en-US" sz="2400" dirty="0" smtClean="0"/>
          </a:p>
          <a:p>
            <a:pPr algn="just"/>
            <a:r>
              <a:rPr lang="en-US" sz="2400" dirty="0" smtClean="0"/>
              <a:t>There </a:t>
            </a:r>
            <a:r>
              <a:rPr lang="en-US" sz="2400" dirty="0"/>
              <a:t>are idle resources. </a:t>
            </a:r>
            <a:endParaRPr lang="en-US" sz="2400" dirty="0" smtClean="0"/>
          </a:p>
          <a:p>
            <a:pPr algn="just"/>
            <a:r>
              <a:rPr lang="en-US" sz="2400" dirty="0" smtClean="0"/>
              <a:t>Price </a:t>
            </a:r>
            <a:r>
              <a:rPr lang="en-US" sz="2400" dirty="0"/>
              <a:t>is low leading to a fall in profit, interest and wages. </a:t>
            </a:r>
            <a:endParaRPr lang="en-US" sz="2400" dirty="0" smtClean="0"/>
          </a:p>
          <a:p>
            <a:pPr algn="just"/>
            <a:r>
              <a:rPr lang="en-US" sz="2400" dirty="0" smtClean="0"/>
              <a:t>All </a:t>
            </a:r>
            <a:r>
              <a:rPr lang="en-US" sz="2400" dirty="0"/>
              <a:t>the sections of the people suffer. </a:t>
            </a:r>
            <a:endParaRPr lang="en-US" sz="2400" dirty="0" smtClean="0"/>
          </a:p>
          <a:p>
            <a:pPr algn="just"/>
            <a:r>
              <a:rPr lang="en-US" sz="2400" dirty="0" smtClean="0"/>
              <a:t>During </a:t>
            </a:r>
            <a:r>
              <a:rPr lang="en-US" sz="2400" dirty="0"/>
              <a:t>this phase, there will be pessimism leading to closing down of business firms. </a:t>
            </a:r>
            <a:endParaRPr lang="en-IN" sz="2400" dirty="0"/>
          </a:p>
        </p:txBody>
      </p:sp>
    </p:spTree>
    <p:extLst>
      <p:ext uri="{BB962C8B-B14F-4D97-AF65-F5344CB8AC3E}">
        <p14:creationId xmlns:p14="http://schemas.microsoft.com/office/powerpoint/2010/main" val="328192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796412"/>
            <a:ext cx="10571998" cy="1347020"/>
          </a:xfrm>
        </p:spPr>
        <p:txBody>
          <a:bodyPr/>
          <a:lstStyle/>
          <a:p>
            <a:r>
              <a:rPr lang="en-US" dirty="0" smtClean="0"/>
              <a:t/>
            </a:r>
            <a:br>
              <a:rPr lang="en-US" dirty="0" smtClean="0"/>
            </a:br>
            <a:r>
              <a:rPr lang="en-US" dirty="0" smtClean="0"/>
              <a:t>Recovery</a:t>
            </a:r>
            <a:r>
              <a:rPr lang="en-US" dirty="0"/>
              <a:t/>
            </a:r>
            <a:br>
              <a:rPr lang="en-US" dirty="0"/>
            </a:br>
            <a:endParaRPr lang="en-IN" dirty="0"/>
          </a:p>
        </p:txBody>
      </p:sp>
      <p:sp>
        <p:nvSpPr>
          <p:cNvPr id="3" name="Content Placeholder 2"/>
          <p:cNvSpPr>
            <a:spLocks noGrp="1"/>
          </p:cNvSpPr>
          <p:nvPr>
            <p:ph idx="1"/>
          </p:nvPr>
        </p:nvSpPr>
        <p:spPr>
          <a:xfrm>
            <a:off x="818712" y="2379405"/>
            <a:ext cx="10554574" cy="4149213"/>
          </a:xfrm>
        </p:spPr>
        <p:txBody>
          <a:bodyPr>
            <a:normAutofit fontScale="92500" lnSpcReduction="20000"/>
          </a:bodyPr>
          <a:lstStyle/>
          <a:p>
            <a:pPr algn="just"/>
            <a:r>
              <a:rPr lang="en-US" sz="2800" dirty="0" smtClean="0"/>
              <a:t>Recovery </a:t>
            </a:r>
            <a:r>
              <a:rPr lang="en-US" sz="2800" dirty="0"/>
              <a:t>denotes the turning point of business cycle form depression to prosperity. </a:t>
            </a:r>
            <a:endParaRPr lang="en-US" sz="2800" dirty="0" smtClean="0"/>
          </a:p>
          <a:p>
            <a:pPr algn="just"/>
            <a:r>
              <a:rPr lang="en-US" sz="2800" dirty="0" smtClean="0"/>
              <a:t>In </a:t>
            </a:r>
            <a:r>
              <a:rPr lang="en-US" sz="2800" dirty="0"/>
              <a:t>this phase, there is a slow rise in output, employment, income and price. </a:t>
            </a:r>
            <a:endParaRPr lang="en-US" sz="2800" dirty="0" smtClean="0"/>
          </a:p>
          <a:p>
            <a:pPr algn="just"/>
            <a:r>
              <a:rPr lang="en-US" sz="2800" dirty="0" smtClean="0"/>
              <a:t>Demand </a:t>
            </a:r>
            <a:r>
              <a:rPr lang="en-US" sz="2800" dirty="0"/>
              <a:t>for commodities go up. </a:t>
            </a:r>
            <a:endParaRPr lang="en-US" sz="2800" dirty="0" smtClean="0"/>
          </a:p>
          <a:p>
            <a:pPr algn="just"/>
            <a:r>
              <a:rPr lang="en-US" sz="2800" dirty="0" smtClean="0"/>
              <a:t>There </a:t>
            </a:r>
            <a:r>
              <a:rPr lang="en-US" sz="2800" dirty="0"/>
              <a:t>is increase in investment, bank loans and advances</a:t>
            </a:r>
            <a:r>
              <a:rPr lang="en-US" sz="2800" dirty="0" smtClean="0"/>
              <a:t>.</a:t>
            </a:r>
          </a:p>
          <a:p>
            <a:pPr algn="just"/>
            <a:r>
              <a:rPr lang="en-US" sz="2800" dirty="0" smtClean="0"/>
              <a:t> </a:t>
            </a:r>
            <a:r>
              <a:rPr lang="en-US" sz="2800" dirty="0"/>
              <a:t>Pessimism gives way to optimism</a:t>
            </a:r>
            <a:r>
              <a:rPr lang="en-US" sz="2800" dirty="0" smtClean="0"/>
              <a:t>.</a:t>
            </a:r>
          </a:p>
          <a:p>
            <a:pPr algn="just"/>
            <a:r>
              <a:rPr lang="en-US" sz="2800" dirty="0" smtClean="0"/>
              <a:t> </a:t>
            </a:r>
            <a:r>
              <a:rPr lang="en-US" sz="2800" dirty="0"/>
              <a:t>The process of revival and recovery becomes cumulative and leads to prosperity. </a:t>
            </a:r>
          </a:p>
          <a:p>
            <a:pPr algn="just"/>
            <a:endParaRPr lang="en-IN" sz="2800" dirty="0"/>
          </a:p>
        </p:txBody>
      </p:sp>
    </p:spTree>
    <p:extLst>
      <p:ext uri="{BB962C8B-B14F-4D97-AF65-F5344CB8AC3E}">
        <p14:creationId xmlns:p14="http://schemas.microsoft.com/office/powerpoint/2010/main" val="2078146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Prosperity: </a:t>
            </a:r>
            <a:endParaRPr lang="en-IN" dirty="0"/>
          </a:p>
        </p:txBody>
      </p:sp>
      <p:sp>
        <p:nvSpPr>
          <p:cNvPr id="3" name="Content Placeholder 2"/>
          <p:cNvSpPr>
            <a:spLocks noGrp="1"/>
          </p:cNvSpPr>
          <p:nvPr>
            <p:ph idx="1"/>
          </p:nvPr>
        </p:nvSpPr>
        <p:spPr>
          <a:xfrm>
            <a:off x="818712" y="2222287"/>
            <a:ext cx="10554574" cy="3716397"/>
          </a:xfrm>
        </p:spPr>
        <p:txBody>
          <a:bodyPr>
            <a:normAutofit lnSpcReduction="10000"/>
          </a:bodyPr>
          <a:lstStyle/>
          <a:p>
            <a:pPr algn="just"/>
            <a:r>
              <a:rPr lang="en-US" sz="2400" dirty="0" smtClean="0"/>
              <a:t>It </a:t>
            </a:r>
            <a:r>
              <a:rPr lang="en-US" sz="2400" dirty="0"/>
              <a:t>is a state of affairs in which real income and employment are high. </a:t>
            </a:r>
            <a:endParaRPr lang="en-US" sz="2400" dirty="0" smtClean="0"/>
          </a:p>
          <a:p>
            <a:pPr algn="just"/>
            <a:r>
              <a:rPr lang="en-US" sz="2400" dirty="0" smtClean="0"/>
              <a:t>There </a:t>
            </a:r>
            <a:r>
              <a:rPr lang="en-US" sz="2400" dirty="0"/>
              <a:t>are no idle resources. </a:t>
            </a:r>
            <a:endParaRPr lang="en-US" sz="2400" dirty="0" smtClean="0"/>
          </a:p>
          <a:p>
            <a:pPr algn="just"/>
            <a:r>
              <a:rPr lang="en-US" sz="2400" dirty="0" smtClean="0"/>
              <a:t>There </a:t>
            </a:r>
            <a:r>
              <a:rPr lang="en-US" sz="2400" dirty="0"/>
              <a:t>is no wastage of materials. </a:t>
            </a:r>
            <a:endParaRPr lang="en-US" sz="2400" dirty="0" smtClean="0"/>
          </a:p>
          <a:p>
            <a:pPr algn="just"/>
            <a:r>
              <a:rPr lang="en-US" sz="2400" dirty="0" smtClean="0"/>
              <a:t>There </a:t>
            </a:r>
            <a:r>
              <a:rPr lang="en-US" sz="2400" dirty="0"/>
              <a:t>is rise in wages, prices, profits and interest</a:t>
            </a:r>
            <a:r>
              <a:rPr lang="en-US" sz="2400" dirty="0" smtClean="0"/>
              <a:t>.</a:t>
            </a:r>
          </a:p>
          <a:p>
            <a:pPr algn="just"/>
            <a:r>
              <a:rPr lang="en-US" sz="2400" dirty="0" smtClean="0"/>
              <a:t> </a:t>
            </a:r>
            <a:r>
              <a:rPr lang="en-US" sz="2400" dirty="0"/>
              <a:t>Demand for bank loans increases. </a:t>
            </a:r>
            <a:endParaRPr lang="en-US" sz="2400" dirty="0" smtClean="0"/>
          </a:p>
          <a:p>
            <a:pPr algn="just"/>
            <a:r>
              <a:rPr lang="en-US" sz="2400" dirty="0" smtClean="0"/>
              <a:t>There </a:t>
            </a:r>
            <a:r>
              <a:rPr lang="en-US" sz="2400" dirty="0"/>
              <a:t>is optimism everywhere. </a:t>
            </a:r>
            <a:endParaRPr lang="en-US" sz="2400" dirty="0" smtClean="0"/>
          </a:p>
          <a:p>
            <a:pPr algn="just"/>
            <a:r>
              <a:rPr lang="en-US" sz="2400" dirty="0" smtClean="0"/>
              <a:t>There </a:t>
            </a:r>
            <a:r>
              <a:rPr lang="en-US" sz="2400" dirty="0"/>
              <a:t>is a general uptrend in business community. </a:t>
            </a:r>
            <a:endParaRPr lang="en-IN" sz="2400" dirty="0"/>
          </a:p>
        </p:txBody>
      </p:sp>
    </p:spTree>
    <p:extLst>
      <p:ext uri="{BB962C8B-B14F-4D97-AF65-F5344CB8AC3E}">
        <p14:creationId xmlns:p14="http://schemas.microsoft.com/office/powerpoint/2010/main" val="6904019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Quotable</Template>
  <TotalTime>74</TotalTime>
  <Words>847</Words>
  <Application>Microsoft Office PowerPoint</Application>
  <PresentationFormat>Widescreen</PresentationFormat>
  <Paragraphs>62</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Algerian</vt:lpstr>
      <vt:lpstr>Century Gothic</vt:lpstr>
      <vt:lpstr>Courier New</vt:lpstr>
      <vt:lpstr>Wingdings</vt:lpstr>
      <vt:lpstr>Wingdings 2</vt:lpstr>
      <vt:lpstr>Quotable</vt:lpstr>
      <vt:lpstr>BUSINESS CYCLE  OR  TRADE CYCLE</vt:lpstr>
      <vt:lpstr>   Meaning of Trade Cycle:  </vt:lpstr>
      <vt:lpstr>  Features of a Trade Cycle: </vt:lpstr>
      <vt:lpstr>PowerPoint Presentation</vt:lpstr>
      <vt:lpstr>Importance of Business Cycle</vt:lpstr>
      <vt:lpstr>  Phases of a Trade Cycle: </vt:lpstr>
      <vt:lpstr>Depression</vt:lpstr>
      <vt:lpstr> Recovery </vt:lpstr>
      <vt:lpstr>Prosperity: </vt:lpstr>
      <vt:lpstr>PowerPoint Presentation</vt:lpstr>
      <vt:lpstr>Recession: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CYCLE  OR  TRADE CYCLE</dc:title>
  <dc:creator>LENOVO</dc:creator>
  <cp:lastModifiedBy>LENOVO</cp:lastModifiedBy>
  <cp:revision>6</cp:revision>
  <dcterms:created xsi:type="dcterms:W3CDTF">2021-06-20T12:52:25Z</dcterms:created>
  <dcterms:modified xsi:type="dcterms:W3CDTF">2021-06-24T06:21:14Z</dcterms:modified>
</cp:coreProperties>
</file>