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DE9CEB7-0A02-4A0A-A032-996A5D7BD2D5}" type="datetimeFigureOut">
              <a:rPr lang="en-IN" smtClean="0"/>
              <a:t>16-06-2021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1876E25-E50D-4DC5-8904-E2057DCE2AE6}" type="slidenum">
              <a:rPr lang="en-IN" smtClean="0"/>
              <a:t>‹#›</a:t>
            </a:fld>
            <a:endParaRPr lang="en-IN"/>
          </a:p>
        </p:txBody>
      </p:sp>
    </p:spTree>
    <p:extLst>
      <p:ext uri="{BB962C8B-B14F-4D97-AF65-F5344CB8AC3E}">
        <p14:creationId xmlns:p14="http://schemas.microsoft.com/office/powerpoint/2010/main" val="171139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DE9CEB7-0A02-4A0A-A032-996A5D7BD2D5}" type="datetimeFigureOut">
              <a:rPr lang="en-IN" smtClean="0"/>
              <a:t>16-06-2021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1876E25-E50D-4DC5-8904-E2057DCE2AE6}" type="slidenum">
              <a:rPr lang="en-IN" smtClean="0"/>
              <a:t>‹#›</a:t>
            </a:fld>
            <a:endParaRPr lang="en-IN"/>
          </a:p>
        </p:txBody>
      </p:sp>
    </p:spTree>
    <p:extLst>
      <p:ext uri="{BB962C8B-B14F-4D97-AF65-F5344CB8AC3E}">
        <p14:creationId xmlns:p14="http://schemas.microsoft.com/office/powerpoint/2010/main" val="3778138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EDE9CEB7-0A02-4A0A-A032-996A5D7BD2D5}" type="datetimeFigureOut">
              <a:rPr lang="en-IN" smtClean="0"/>
              <a:t>16-06-2021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1876E25-E50D-4DC5-8904-E2057DCE2AE6}" type="slidenum">
              <a:rPr lang="en-IN" smtClean="0"/>
              <a:t>‹#›</a:t>
            </a:fld>
            <a:endParaRPr lang="en-IN"/>
          </a:p>
        </p:txBody>
      </p:sp>
    </p:spTree>
    <p:extLst>
      <p:ext uri="{BB962C8B-B14F-4D97-AF65-F5344CB8AC3E}">
        <p14:creationId xmlns:p14="http://schemas.microsoft.com/office/powerpoint/2010/main" val="23801445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EDE9CEB7-0A02-4A0A-A032-996A5D7BD2D5}" type="datetimeFigureOut">
              <a:rPr lang="en-IN" smtClean="0"/>
              <a:t>16-06-2021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1876E25-E50D-4DC5-8904-E2057DCE2AE6}" type="slidenum">
              <a:rPr lang="en-IN" smtClean="0"/>
              <a:t>‹#›</a:t>
            </a:fld>
            <a:endParaRPr lang="en-IN"/>
          </a:p>
        </p:txBody>
      </p:sp>
    </p:spTree>
    <p:extLst>
      <p:ext uri="{BB962C8B-B14F-4D97-AF65-F5344CB8AC3E}">
        <p14:creationId xmlns:p14="http://schemas.microsoft.com/office/powerpoint/2010/main" val="2982093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E9CEB7-0A02-4A0A-A032-996A5D7BD2D5}" type="datetimeFigureOut">
              <a:rPr lang="en-IN" smtClean="0"/>
              <a:t>16-06-2021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1876E25-E50D-4DC5-8904-E2057DCE2AE6}" type="slidenum">
              <a:rPr lang="en-IN" smtClean="0"/>
              <a:t>‹#›</a:t>
            </a:fld>
            <a:endParaRPr lang="en-IN"/>
          </a:p>
        </p:txBody>
      </p:sp>
    </p:spTree>
    <p:extLst>
      <p:ext uri="{BB962C8B-B14F-4D97-AF65-F5344CB8AC3E}">
        <p14:creationId xmlns:p14="http://schemas.microsoft.com/office/powerpoint/2010/main" val="3276843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E9CEB7-0A02-4A0A-A032-996A5D7BD2D5}" type="datetimeFigureOut">
              <a:rPr lang="en-IN" smtClean="0"/>
              <a:t>16-06-2021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1876E25-E50D-4DC5-8904-E2057DCE2AE6}" type="slidenum">
              <a:rPr lang="en-IN" smtClean="0"/>
              <a:t>‹#›</a:t>
            </a:fld>
            <a:endParaRPr lang="en-IN"/>
          </a:p>
        </p:txBody>
      </p:sp>
    </p:spTree>
    <p:extLst>
      <p:ext uri="{BB962C8B-B14F-4D97-AF65-F5344CB8AC3E}">
        <p14:creationId xmlns:p14="http://schemas.microsoft.com/office/powerpoint/2010/main" val="2201331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E9CEB7-0A02-4A0A-A032-996A5D7BD2D5}" type="datetimeFigureOut">
              <a:rPr lang="en-IN" smtClean="0"/>
              <a:t>16-06-2021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1876E25-E50D-4DC5-8904-E2057DCE2AE6}" type="slidenum">
              <a:rPr lang="en-IN" smtClean="0"/>
              <a:t>‹#›</a:t>
            </a:fld>
            <a:endParaRPr lang="en-IN"/>
          </a:p>
        </p:txBody>
      </p:sp>
    </p:spTree>
    <p:extLst>
      <p:ext uri="{BB962C8B-B14F-4D97-AF65-F5344CB8AC3E}">
        <p14:creationId xmlns:p14="http://schemas.microsoft.com/office/powerpoint/2010/main" val="590881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DE9CEB7-0A02-4A0A-A032-996A5D7BD2D5}" type="datetimeFigureOut">
              <a:rPr lang="en-IN" smtClean="0"/>
              <a:t>16-06-2021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1876E25-E50D-4DC5-8904-E2057DCE2AE6}" type="slidenum">
              <a:rPr lang="en-IN" smtClean="0"/>
              <a:t>‹#›</a:t>
            </a:fld>
            <a:endParaRPr lang="en-IN"/>
          </a:p>
        </p:txBody>
      </p:sp>
    </p:spTree>
    <p:extLst>
      <p:ext uri="{BB962C8B-B14F-4D97-AF65-F5344CB8AC3E}">
        <p14:creationId xmlns:p14="http://schemas.microsoft.com/office/powerpoint/2010/main" val="3468566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DE9CEB7-0A02-4A0A-A032-996A5D7BD2D5}" type="datetimeFigureOut">
              <a:rPr lang="en-IN" smtClean="0"/>
              <a:t>16-06-2021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1876E25-E50D-4DC5-8904-E2057DCE2AE6}" type="slidenum">
              <a:rPr lang="en-IN" smtClean="0"/>
              <a:t>‹#›</a:t>
            </a:fld>
            <a:endParaRPr lang="en-IN"/>
          </a:p>
        </p:txBody>
      </p:sp>
    </p:spTree>
    <p:extLst>
      <p:ext uri="{BB962C8B-B14F-4D97-AF65-F5344CB8AC3E}">
        <p14:creationId xmlns:p14="http://schemas.microsoft.com/office/powerpoint/2010/main" val="1729028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DE9CEB7-0A02-4A0A-A032-996A5D7BD2D5}" type="datetimeFigureOut">
              <a:rPr lang="en-IN" smtClean="0"/>
              <a:t>16-06-2021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1876E25-E50D-4DC5-8904-E2057DCE2AE6}" type="slidenum">
              <a:rPr lang="en-IN" smtClean="0"/>
              <a:t>‹#›</a:t>
            </a:fld>
            <a:endParaRPr lang="en-IN"/>
          </a:p>
        </p:txBody>
      </p:sp>
    </p:spTree>
    <p:extLst>
      <p:ext uri="{BB962C8B-B14F-4D97-AF65-F5344CB8AC3E}">
        <p14:creationId xmlns:p14="http://schemas.microsoft.com/office/powerpoint/2010/main" val="1403002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DE9CEB7-0A02-4A0A-A032-996A5D7BD2D5}" type="datetimeFigureOut">
              <a:rPr lang="en-IN" smtClean="0"/>
              <a:t>16-06-2021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1876E25-E50D-4DC5-8904-E2057DCE2AE6}" type="slidenum">
              <a:rPr lang="en-IN" smtClean="0"/>
              <a:t>‹#›</a:t>
            </a:fld>
            <a:endParaRPr lang="en-IN"/>
          </a:p>
        </p:txBody>
      </p:sp>
    </p:spTree>
    <p:extLst>
      <p:ext uri="{BB962C8B-B14F-4D97-AF65-F5344CB8AC3E}">
        <p14:creationId xmlns:p14="http://schemas.microsoft.com/office/powerpoint/2010/main" val="726124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E9CEB7-0A02-4A0A-A032-996A5D7BD2D5}" type="datetimeFigureOut">
              <a:rPr lang="en-IN" smtClean="0"/>
              <a:t>16-06-2021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1876E25-E50D-4DC5-8904-E2057DCE2AE6}" type="slidenum">
              <a:rPr lang="en-IN" smtClean="0"/>
              <a:t>‹#›</a:t>
            </a:fld>
            <a:endParaRPr lang="en-IN"/>
          </a:p>
        </p:txBody>
      </p:sp>
    </p:spTree>
    <p:extLst>
      <p:ext uri="{BB962C8B-B14F-4D97-AF65-F5344CB8AC3E}">
        <p14:creationId xmlns:p14="http://schemas.microsoft.com/office/powerpoint/2010/main" val="3098852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DE9CEB7-0A02-4A0A-A032-996A5D7BD2D5}" type="datetimeFigureOut">
              <a:rPr lang="en-IN" smtClean="0"/>
              <a:t>16-06-2021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1876E25-E50D-4DC5-8904-E2057DCE2AE6}" type="slidenum">
              <a:rPr lang="en-IN" smtClean="0"/>
              <a:t>‹#›</a:t>
            </a:fld>
            <a:endParaRPr lang="en-IN"/>
          </a:p>
        </p:txBody>
      </p:sp>
    </p:spTree>
    <p:extLst>
      <p:ext uri="{BB962C8B-B14F-4D97-AF65-F5344CB8AC3E}">
        <p14:creationId xmlns:p14="http://schemas.microsoft.com/office/powerpoint/2010/main" val="3944904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EDE9CEB7-0A02-4A0A-A032-996A5D7BD2D5}" type="datetimeFigureOut">
              <a:rPr lang="en-IN" smtClean="0"/>
              <a:t>16-06-2021</a:t>
            </a:fld>
            <a:endParaRPr lang="en-IN"/>
          </a:p>
        </p:txBody>
      </p:sp>
      <p:sp>
        <p:nvSpPr>
          <p:cNvPr id="6" name="Footer Placeholder 5"/>
          <p:cNvSpPr>
            <a:spLocks noGrp="1"/>
          </p:cNvSpPr>
          <p:nvPr>
            <p:ph type="ftr" sz="quarter" idx="11"/>
          </p:nvPr>
        </p:nvSpPr>
        <p:spPr>
          <a:xfrm>
            <a:off x="590396" y="6041362"/>
            <a:ext cx="3295413" cy="365125"/>
          </a:xfrm>
        </p:spPr>
        <p:txBody>
          <a:bodyPr/>
          <a:lstStyle/>
          <a:p>
            <a:endParaRPr lang="en-IN"/>
          </a:p>
        </p:txBody>
      </p:sp>
      <p:sp>
        <p:nvSpPr>
          <p:cNvPr id="7" name="Slide Number Placeholder 6"/>
          <p:cNvSpPr>
            <a:spLocks noGrp="1"/>
          </p:cNvSpPr>
          <p:nvPr>
            <p:ph type="sldNum" sz="quarter" idx="12"/>
          </p:nvPr>
        </p:nvSpPr>
        <p:spPr>
          <a:xfrm>
            <a:off x="4862689" y="5915888"/>
            <a:ext cx="1062155" cy="490599"/>
          </a:xfrm>
        </p:spPr>
        <p:txBody>
          <a:bodyPr/>
          <a:lstStyle/>
          <a:p>
            <a:fld id="{21876E25-E50D-4DC5-8904-E2057DCE2AE6}" type="slidenum">
              <a:rPr lang="en-IN" smtClean="0"/>
              <a:t>‹#›</a:t>
            </a:fld>
            <a:endParaRPr lang="en-IN"/>
          </a:p>
        </p:txBody>
      </p:sp>
    </p:spTree>
    <p:extLst>
      <p:ext uri="{BB962C8B-B14F-4D97-AF65-F5344CB8AC3E}">
        <p14:creationId xmlns:p14="http://schemas.microsoft.com/office/powerpoint/2010/main" val="2271405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IN"/>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EDE9CEB7-0A02-4A0A-A032-996A5D7BD2D5}" type="datetimeFigureOut">
              <a:rPr lang="en-IN" smtClean="0"/>
              <a:t>16-06-2021</a:t>
            </a:fld>
            <a:endParaRPr lang="en-IN"/>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21876E25-E50D-4DC5-8904-E2057DCE2AE6}" type="slidenum">
              <a:rPr lang="en-IN" smtClean="0"/>
              <a:t>‹#›</a:t>
            </a:fld>
            <a:endParaRPr lang="en-IN"/>
          </a:p>
        </p:txBody>
      </p:sp>
    </p:spTree>
    <p:extLst>
      <p:ext uri="{BB962C8B-B14F-4D97-AF65-F5344CB8AC3E}">
        <p14:creationId xmlns:p14="http://schemas.microsoft.com/office/powerpoint/2010/main" val="131916988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449148"/>
            <a:ext cx="10572000" cy="1933150"/>
          </a:xfrm>
        </p:spPr>
        <p:txBody>
          <a:bodyPr/>
          <a:lstStyle/>
          <a:p>
            <a:pPr algn="ctr"/>
            <a:r>
              <a:rPr lang="en-US" dirty="0" smtClean="0"/>
              <a:t>MARKET SHARING CARTEL</a:t>
            </a:r>
            <a:endParaRPr lang="en-IN" dirty="0"/>
          </a:p>
        </p:txBody>
      </p:sp>
      <p:sp>
        <p:nvSpPr>
          <p:cNvPr id="3" name="Subtitle 2"/>
          <p:cNvSpPr>
            <a:spLocks noGrp="1"/>
          </p:cNvSpPr>
          <p:nvPr>
            <p:ph type="subTitle" idx="1"/>
          </p:nvPr>
        </p:nvSpPr>
        <p:spPr/>
        <p:txBody>
          <a:bodyPr/>
          <a:lstStyle/>
          <a:p>
            <a:r>
              <a:rPr lang="en-US" dirty="0" smtClean="0"/>
              <a:t>PREPARED BY ANINDITA CHAKRAVARTY</a:t>
            </a:r>
            <a:endParaRPr lang="en-IN" dirty="0"/>
          </a:p>
        </p:txBody>
      </p:sp>
    </p:spTree>
    <p:extLst>
      <p:ext uri="{BB962C8B-B14F-4D97-AF65-F5344CB8AC3E}">
        <p14:creationId xmlns:p14="http://schemas.microsoft.com/office/powerpoint/2010/main" val="1348365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IN" dirty="0"/>
          </a:p>
        </p:txBody>
      </p:sp>
      <p:sp>
        <p:nvSpPr>
          <p:cNvPr id="3" name="Content Placeholder 2"/>
          <p:cNvSpPr>
            <a:spLocks noGrp="1"/>
          </p:cNvSpPr>
          <p:nvPr>
            <p:ph idx="1"/>
          </p:nvPr>
        </p:nvSpPr>
        <p:spPr>
          <a:xfrm>
            <a:off x="818712" y="2222287"/>
            <a:ext cx="10554574" cy="4237507"/>
          </a:xfrm>
        </p:spPr>
        <p:txBody>
          <a:bodyPr>
            <a:normAutofit/>
          </a:bodyPr>
          <a:lstStyle/>
          <a:p>
            <a:pPr algn="just"/>
            <a:r>
              <a:rPr lang="en-US" sz="2400" dirty="0"/>
              <a:t> Another type of perfect collusion in an oligopolistic market is found in practice which relates to market-sharing by the member firms of a cartel</a:t>
            </a:r>
            <a:r>
              <a:rPr lang="en-US" sz="2400" dirty="0" smtClean="0"/>
              <a:t>.</a:t>
            </a:r>
          </a:p>
          <a:p>
            <a:pPr algn="just"/>
            <a:r>
              <a:rPr lang="en-US" sz="2400" dirty="0" smtClean="0"/>
              <a:t> </a:t>
            </a:r>
            <a:r>
              <a:rPr lang="en-US" sz="2400" dirty="0"/>
              <a:t>The firms enter into a market-sharing agreement to form a cartel but keep a considerable degree of freedom concerning the style of their output, their selling activities and other decisions. </a:t>
            </a:r>
            <a:endParaRPr lang="en-US" sz="2400" dirty="0" smtClean="0"/>
          </a:p>
          <a:p>
            <a:pPr algn="just"/>
            <a:r>
              <a:rPr lang="en-US" sz="2400" dirty="0" smtClean="0"/>
              <a:t>There </a:t>
            </a:r>
            <a:r>
              <a:rPr lang="en-US" sz="2400" dirty="0"/>
              <a:t>are two main methods of market-sharing: </a:t>
            </a:r>
            <a:endParaRPr lang="en-US" sz="2400" dirty="0" smtClean="0"/>
          </a:p>
          <a:p>
            <a:pPr lvl="1" algn="just"/>
            <a:r>
              <a:rPr lang="en-US" sz="2400" dirty="0" smtClean="0"/>
              <a:t>(</a:t>
            </a:r>
            <a:r>
              <a:rPr lang="en-US" sz="2400" dirty="0"/>
              <a:t>a) Non-price competition; </a:t>
            </a:r>
            <a:r>
              <a:rPr lang="en-US" sz="2400" dirty="0" smtClean="0"/>
              <a:t>and</a:t>
            </a:r>
          </a:p>
          <a:p>
            <a:pPr lvl="1" algn="just"/>
            <a:r>
              <a:rPr lang="en-US" sz="2400" dirty="0" smtClean="0"/>
              <a:t> </a:t>
            </a:r>
            <a:r>
              <a:rPr lang="en-US" sz="2400" dirty="0"/>
              <a:t>(b) Quota system. They are discussed as under:</a:t>
            </a:r>
            <a:r>
              <a:rPr lang="en-US" sz="2400" b="1" dirty="0"/>
              <a:t> </a:t>
            </a:r>
            <a:endParaRPr lang="en-IN" sz="2400" dirty="0"/>
          </a:p>
        </p:txBody>
      </p:sp>
    </p:spTree>
    <p:extLst>
      <p:ext uri="{BB962C8B-B14F-4D97-AF65-F5344CB8AC3E}">
        <p14:creationId xmlns:p14="http://schemas.microsoft.com/office/powerpoint/2010/main" val="1105726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Non-Price Competition Cartel: </a:t>
            </a:r>
            <a:endParaRPr lang="en-IN" dirty="0"/>
          </a:p>
        </p:txBody>
      </p:sp>
      <p:sp>
        <p:nvSpPr>
          <p:cNvPr id="3" name="Content Placeholder 2"/>
          <p:cNvSpPr>
            <a:spLocks noGrp="1"/>
          </p:cNvSpPr>
          <p:nvPr>
            <p:ph idx="1"/>
          </p:nvPr>
        </p:nvSpPr>
        <p:spPr>
          <a:xfrm>
            <a:off x="648929" y="2290916"/>
            <a:ext cx="10913805" cy="4365523"/>
          </a:xfrm>
        </p:spPr>
        <p:txBody>
          <a:bodyPr>
            <a:noAutofit/>
          </a:bodyPr>
          <a:lstStyle/>
          <a:p>
            <a:pPr algn="just"/>
            <a:r>
              <a:rPr lang="en-US" sz="2000" dirty="0" smtClean="0"/>
              <a:t>Under </a:t>
            </a:r>
            <a:r>
              <a:rPr lang="en-US" sz="2000" dirty="0"/>
              <a:t>this type of cartel, the low-cost firms press for a low price and the high-cost firms for a high price. But ultimately, they agree upon a common price below which they will not sell. Such a price must allow them some profits. </a:t>
            </a:r>
            <a:endParaRPr lang="en-US" sz="2000" dirty="0" smtClean="0"/>
          </a:p>
          <a:p>
            <a:pPr algn="just"/>
            <a:r>
              <a:rPr lang="en-US" sz="2000" dirty="0" smtClean="0"/>
              <a:t>The </a:t>
            </a:r>
            <a:r>
              <a:rPr lang="en-US" sz="2000" dirty="0"/>
              <a:t>firms can compete with one another on a non-price basis by varying the </a:t>
            </a:r>
            <a:r>
              <a:rPr lang="en-US" sz="2000" dirty="0" err="1"/>
              <a:t>colour</a:t>
            </a:r>
            <a:r>
              <a:rPr lang="en-US" sz="2000" dirty="0"/>
              <a:t>, design, shape packing etc. of their product and having their own different advertising and other selling activities. </a:t>
            </a:r>
            <a:endParaRPr lang="en-US" sz="2000" dirty="0" smtClean="0"/>
          </a:p>
          <a:p>
            <a:pPr algn="just"/>
            <a:r>
              <a:rPr lang="en-US" sz="2000" dirty="0" smtClean="0"/>
              <a:t> </a:t>
            </a:r>
            <a:r>
              <a:rPr lang="en-US" sz="2000" dirty="0"/>
              <a:t>This type of cartel is inherently unstable because if one low-cost firm cheats the other firms by charging a lower price than the common price, it will attract the customers of other member firms and earn larger profits. </a:t>
            </a:r>
            <a:endParaRPr lang="en-US" sz="2000" dirty="0" smtClean="0"/>
          </a:p>
          <a:p>
            <a:pPr algn="just"/>
            <a:r>
              <a:rPr lang="en-US" sz="2000" dirty="0" smtClean="0"/>
              <a:t>When </a:t>
            </a:r>
            <a:r>
              <a:rPr lang="en-US" sz="2000" dirty="0"/>
              <a:t>other firms come to know of this, they will leave the cartel. A price war will start and ultimately the lowest-cost firm will remain in the industry. </a:t>
            </a:r>
            <a:endParaRPr lang="en-IN" sz="2000" dirty="0"/>
          </a:p>
          <a:p>
            <a:pPr algn="just"/>
            <a:endParaRPr lang="en-IN" sz="2000" dirty="0"/>
          </a:p>
        </p:txBody>
      </p:sp>
    </p:spTree>
    <p:extLst>
      <p:ext uri="{BB962C8B-B14F-4D97-AF65-F5344CB8AC3E}">
        <p14:creationId xmlns:p14="http://schemas.microsoft.com/office/powerpoint/2010/main" val="2893290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Market Sharing by Quota Agreement</a:t>
            </a:r>
            <a:endParaRPr lang="en-IN" dirty="0"/>
          </a:p>
        </p:txBody>
      </p:sp>
      <p:sp>
        <p:nvSpPr>
          <p:cNvPr id="3" name="Content Placeholder 2"/>
          <p:cNvSpPr>
            <a:spLocks noGrp="1"/>
          </p:cNvSpPr>
          <p:nvPr>
            <p:ph idx="1"/>
          </p:nvPr>
        </p:nvSpPr>
        <p:spPr/>
        <p:txBody>
          <a:bodyPr/>
          <a:lstStyle/>
          <a:p>
            <a:pPr algn="just"/>
            <a:r>
              <a:rPr lang="en-US" sz="2400" dirty="0" smtClean="0"/>
              <a:t>The </a:t>
            </a:r>
            <a:r>
              <a:rPr lang="en-US" sz="2400" dirty="0"/>
              <a:t>second method of market sharing is the quota agreement among firms. </a:t>
            </a:r>
            <a:endParaRPr lang="en-US" sz="2400" dirty="0" smtClean="0"/>
          </a:p>
          <a:p>
            <a:pPr algn="just"/>
            <a:r>
              <a:rPr lang="en-US" sz="2400" dirty="0" smtClean="0"/>
              <a:t>All </a:t>
            </a:r>
            <a:r>
              <a:rPr lang="en-US" sz="2400" dirty="0"/>
              <a:t>firms in an oligopolistic industry enter into collusion for charging an agreed uniform price. </a:t>
            </a:r>
            <a:endParaRPr lang="en-US" sz="2400" dirty="0" smtClean="0"/>
          </a:p>
          <a:p>
            <a:pPr algn="just"/>
            <a:r>
              <a:rPr lang="en-US" sz="2400" dirty="0" smtClean="0"/>
              <a:t>But </a:t>
            </a:r>
            <a:r>
              <a:rPr lang="en-US" sz="2400" dirty="0"/>
              <a:t>the main agreement relates to the sharing of the market equally among member firms so that each firm gets profits on its sales.</a:t>
            </a:r>
            <a:endParaRPr lang="en-IN" sz="2400" dirty="0"/>
          </a:p>
          <a:p>
            <a:endParaRPr lang="en-IN" dirty="0"/>
          </a:p>
        </p:txBody>
      </p:sp>
    </p:spTree>
    <p:extLst>
      <p:ext uri="{BB962C8B-B14F-4D97-AF65-F5344CB8AC3E}">
        <p14:creationId xmlns:p14="http://schemas.microsoft.com/office/powerpoint/2010/main" val="2170535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7"/>
            <a:ext cx="10571998" cy="1479935"/>
          </a:xfrm>
        </p:spPr>
        <p:txBody>
          <a:bodyPr/>
          <a:lstStyle/>
          <a:p>
            <a:r>
              <a:rPr lang="en-US" dirty="0" smtClean="0"/>
              <a:t/>
            </a:r>
            <a:br>
              <a:rPr lang="en-US" dirty="0" smtClean="0"/>
            </a:br>
            <a:r>
              <a:rPr lang="en-US" dirty="0"/>
              <a:t/>
            </a:r>
            <a:br>
              <a:rPr lang="en-US" dirty="0"/>
            </a:br>
            <a:r>
              <a:rPr lang="en-US" dirty="0" smtClean="0"/>
              <a:t>ASSUMPTIONS</a:t>
            </a:r>
            <a:r>
              <a:rPr lang="en-IN" i="1" dirty="0"/>
              <a:t/>
            </a:r>
            <a:br>
              <a:rPr lang="en-IN" i="1" dirty="0"/>
            </a:br>
            <a:endParaRPr lang="en-IN" dirty="0"/>
          </a:p>
        </p:txBody>
      </p:sp>
      <p:sp>
        <p:nvSpPr>
          <p:cNvPr id="3" name="Content Placeholder 2"/>
          <p:cNvSpPr>
            <a:spLocks noGrp="1"/>
          </p:cNvSpPr>
          <p:nvPr>
            <p:ph idx="1"/>
          </p:nvPr>
        </p:nvSpPr>
        <p:spPr>
          <a:xfrm>
            <a:off x="818712" y="2222286"/>
            <a:ext cx="10554574" cy="4561971"/>
          </a:xfrm>
        </p:spPr>
        <p:txBody>
          <a:bodyPr>
            <a:normAutofit fontScale="85000" lnSpcReduction="20000"/>
          </a:bodyPr>
          <a:lstStyle/>
          <a:p>
            <a:pPr marL="0" indent="0">
              <a:buNone/>
            </a:pPr>
            <a:r>
              <a:rPr lang="en-US" dirty="0"/>
              <a:t> </a:t>
            </a:r>
            <a:endParaRPr lang="en-IN" dirty="0"/>
          </a:p>
          <a:p>
            <a:r>
              <a:rPr lang="en-US" sz="2400" dirty="0"/>
              <a:t> 1. Only two firms can enter into market-sharing agreement on the basis of the quota system.</a:t>
            </a:r>
            <a:endParaRPr lang="en-IN" sz="2400" dirty="0"/>
          </a:p>
          <a:p>
            <a:r>
              <a:rPr lang="en-US" sz="2400" dirty="0"/>
              <a:t>2. Each firm produces and sells a homogeneous product which is a perfect substitute for each other.</a:t>
            </a:r>
            <a:endParaRPr lang="en-IN" sz="2400" dirty="0"/>
          </a:p>
          <a:p>
            <a:r>
              <a:rPr lang="en-US" sz="2400" dirty="0"/>
              <a:t>3. The number of buyers is large.</a:t>
            </a:r>
            <a:endParaRPr lang="en-IN" sz="2400" dirty="0"/>
          </a:p>
          <a:p>
            <a:r>
              <a:rPr lang="en-US" sz="2400" dirty="0"/>
              <a:t>4. The market demand curve for the product is given and known to the cartel.</a:t>
            </a:r>
            <a:endParaRPr lang="en-IN" sz="2400" dirty="0"/>
          </a:p>
          <a:p>
            <a:r>
              <a:rPr lang="en-US" sz="2400" dirty="0"/>
              <a:t>5. Each firm has its own demand curve having the same elasticity as that of the market demand curve.</a:t>
            </a:r>
            <a:endParaRPr lang="en-IN" sz="2400" dirty="0"/>
          </a:p>
          <a:p>
            <a:r>
              <a:rPr lang="en-US" sz="2400" dirty="0"/>
              <a:t>6. Both firms share the market equally.</a:t>
            </a:r>
            <a:endParaRPr lang="en-IN" sz="2400" dirty="0"/>
          </a:p>
          <a:p>
            <a:r>
              <a:rPr lang="en-US" sz="2400" dirty="0"/>
              <a:t>7. Cost curves of the two firms are identical.</a:t>
            </a:r>
            <a:endParaRPr lang="en-IN" sz="2400" dirty="0"/>
          </a:p>
          <a:p>
            <a:r>
              <a:rPr lang="en-US" sz="2400" dirty="0"/>
              <a:t>8. There is no threat of entry by new firms.</a:t>
            </a:r>
            <a:endParaRPr lang="en-IN" sz="2400" dirty="0"/>
          </a:p>
          <a:p>
            <a:r>
              <a:rPr lang="en-US" sz="2400" dirty="0"/>
              <a:t>9. Each sells the product at the agreed uniform price.</a:t>
            </a:r>
            <a:endParaRPr lang="en-IN" sz="2400" dirty="0"/>
          </a:p>
          <a:p>
            <a:pPr marL="0" indent="0">
              <a:buNone/>
            </a:pPr>
            <a:endParaRPr lang="en-IN" dirty="0"/>
          </a:p>
          <a:p>
            <a:endParaRPr lang="en-IN" dirty="0"/>
          </a:p>
        </p:txBody>
      </p:sp>
    </p:spTree>
    <p:extLst>
      <p:ext uri="{BB962C8B-B14F-4D97-AF65-F5344CB8AC3E}">
        <p14:creationId xmlns:p14="http://schemas.microsoft.com/office/powerpoint/2010/main" val="2177934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82994" y="727151"/>
            <a:ext cx="8817077" cy="6016683"/>
          </a:xfrm>
          <a:prstGeom prst="rect">
            <a:avLst/>
          </a:prstGeom>
        </p:spPr>
      </p:pic>
      <p:sp>
        <p:nvSpPr>
          <p:cNvPr id="3" name="TextBox 2"/>
          <p:cNvSpPr txBox="1"/>
          <p:nvPr/>
        </p:nvSpPr>
        <p:spPr>
          <a:xfrm>
            <a:off x="3342968" y="235974"/>
            <a:ext cx="4916129" cy="369332"/>
          </a:xfrm>
          <a:prstGeom prst="rect">
            <a:avLst/>
          </a:prstGeom>
          <a:noFill/>
        </p:spPr>
        <p:txBody>
          <a:bodyPr wrap="square" rtlCol="0">
            <a:spAutoFit/>
          </a:bodyPr>
          <a:lstStyle/>
          <a:p>
            <a:r>
              <a:rPr lang="en-US" dirty="0" smtClean="0"/>
              <a:t>               MARKET SHARING SOLUTION</a:t>
            </a:r>
            <a:endParaRPr lang="en-IN" dirty="0"/>
          </a:p>
        </p:txBody>
      </p:sp>
    </p:spTree>
    <p:extLst>
      <p:ext uri="{BB962C8B-B14F-4D97-AF65-F5344CB8AC3E}">
        <p14:creationId xmlns:p14="http://schemas.microsoft.com/office/powerpoint/2010/main" val="1530718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2955" y="373626"/>
            <a:ext cx="11326761" cy="5909310"/>
          </a:xfrm>
          <a:prstGeom prst="rect">
            <a:avLst/>
          </a:prstGeom>
          <a:noFill/>
        </p:spPr>
        <p:txBody>
          <a:bodyPr wrap="square" rtlCol="0">
            <a:spAutoFit/>
          </a:bodyPr>
          <a:lstStyle/>
          <a:p>
            <a:r>
              <a:rPr lang="en-US" b="1" u="sng" dirty="0" smtClean="0"/>
              <a:t>EXPLANATION OF THE DIAGRAM</a:t>
            </a:r>
          </a:p>
          <a:p>
            <a:endParaRPr lang="en-US" dirty="0"/>
          </a:p>
          <a:p>
            <a:pPr marL="285750" indent="-285750" algn="just">
              <a:buFont typeface="Wingdings" panose="05000000000000000000" pitchFamily="2" charset="2"/>
              <a:buChar char="v"/>
            </a:pPr>
            <a:r>
              <a:rPr lang="en-US" dirty="0" smtClean="0"/>
              <a:t>With </a:t>
            </a:r>
            <a:r>
              <a:rPr lang="en-US" dirty="0"/>
              <a:t>the given assumptions, the equal market sharing between the two firms is explained in Figure </a:t>
            </a:r>
            <a:r>
              <a:rPr lang="en-US" dirty="0" smtClean="0"/>
              <a:t>where </a:t>
            </a:r>
            <a:r>
              <a:rPr lang="en-US" dirty="0"/>
              <a:t>D is the market demand curve and D/MR is its corresponding MR curve. ΣMC is the aggregate MC curve of the industry. The ΣMC curve intersects the D/MR curve at point E which determines QA (= OP) price and total output OQ for the industry. This is the monopoly solution in the market-sharing cartel</a:t>
            </a:r>
            <a:r>
              <a:rPr lang="en-US" dirty="0" smtClean="0"/>
              <a:t>.</a:t>
            </a:r>
          </a:p>
          <a:p>
            <a:pPr marL="285750" indent="-285750" algn="just">
              <a:buFont typeface="Wingdings" panose="05000000000000000000" pitchFamily="2" charset="2"/>
              <a:buChar char="v"/>
            </a:pPr>
            <a:r>
              <a:rPr lang="en-US" dirty="0" smtClean="0"/>
              <a:t> </a:t>
            </a:r>
            <a:r>
              <a:rPr lang="en-US" dirty="0"/>
              <a:t>How will the industry output be shared equally between the two firms? Let us assume that the D/MR is the demand curve of each firm and </a:t>
            </a:r>
            <a:r>
              <a:rPr lang="en-US" i="1" dirty="0" err="1"/>
              <a:t>mr</a:t>
            </a:r>
            <a:r>
              <a:rPr lang="en-US" dirty="0"/>
              <a:t> is its corresponding MR curve. AC and MC are their identical cost curves. The MC curve intersects the </a:t>
            </a:r>
            <a:r>
              <a:rPr lang="en-US" i="1" dirty="0" err="1"/>
              <a:t>mr</a:t>
            </a:r>
            <a:r>
              <a:rPr lang="en-US" dirty="0"/>
              <a:t> curve at point </a:t>
            </a:r>
            <a:r>
              <a:rPr lang="en-US" i="1" dirty="0"/>
              <a:t>e</a:t>
            </a:r>
            <a:r>
              <a:rPr lang="en-US" dirty="0"/>
              <a:t> so that the profit maximization output of each firm is </a:t>
            </a:r>
            <a:r>
              <a:rPr lang="en-US" dirty="0" err="1"/>
              <a:t>Oq</a:t>
            </a:r>
            <a:r>
              <a:rPr lang="en-US" dirty="0"/>
              <a:t>. Since the total output of the industry is OQ which is equal to </a:t>
            </a:r>
            <a:r>
              <a:rPr lang="en-US" i="1" dirty="0"/>
              <a:t>2 x </a:t>
            </a:r>
            <a:r>
              <a:rPr lang="en-US" i="1" dirty="0" err="1"/>
              <a:t>O</a:t>
            </a:r>
            <a:r>
              <a:rPr lang="en-US" i="1" baseline="-25000" dirty="0" err="1"/>
              <a:t>q</a:t>
            </a:r>
            <a:r>
              <a:rPr lang="en-US" i="1" dirty="0"/>
              <a:t> = (OQ = 20q)</a:t>
            </a:r>
            <a:r>
              <a:rPr lang="en-US" dirty="0"/>
              <a:t>, it is equally shared by the two firms as per the quota agreement. Thus each sells </a:t>
            </a:r>
            <a:r>
              <a:rPr lang="en-US" dirty="0" err="1"/>
              <a:t>O</a:t>
            </a:r>
            <a:r>
              <a:rPr lang="en-US" baseline="-25000" dirty="0" err="1"/>
              <a:t>q</a:t>
            </a:r>
            <a:r>
              <a:rPr lang="en-US" dirty="0"/>
              <a:t> output at the same price </a:t>
            </a:r>
            <a:r>
              <a:rPr lang="en-US" dirty="0" err="1"/>
              <a:t>qB</a:t>
            </a:r>
            <a:r>
              <a:rPr lang="en-US" dirty="0"/>
              <a:t> (= OP) and earns RP per unit profit. The total profit earned by each firm is </a:t>
            </a:r>
            <a:r>
              <a:rPr lang="en-US" i="1" dirty="0"/>
              <a:t>RP x </a:t>
            </a:r>
            <a:r>
              <a:rPr lang="en-US" i="1" dirty="0" err="1"/>
              <a:t>Oq</a:t>
            </a:r>
            <a:r>
              <a:rPr lang="en-US" dirty="0"/>
              <a:t> and by both </a:t>
            </a:r>
            <a:r>
              <a:rPr lang="en-US" i="1" dirty="0"/>
              <a:t>is RP x 20q</a:t>
            </a:r>
            <a:r>
              <a:rPr lang="en-US" dirty="0"/>
              <a:t> or </a:t>
            </a:r>
            <a:r>
              <a:rPr lang="en-US" i="1" dirty="0"/>
              <a:t>RP x OQ</a:t>
            </a:r>
            <a:r>
              <a:rPr lang="en-US" dirty="0" smtClean="0"/>
              <a:t>.</a:t>
            </a:r>
          </a:p>
          <a:p>
            <a:pPr marL="285750" indent="-285750" algn="just">
              <a:buFont typeface="Wingdings" panose="05000000000000000000" pitchFamily="2" charset="2"/>
              <a:buChar char="v"/>
            </a:pPr>
            <a:r>
              <a:rPr lang="en-US" dirty="0" smtClean="0"/>
              <a:t> </a:t>
            </a:r>
            <a:r>
              <a:rPr lang="en-US" dirty="0"/>
              <a:t>In practice, there are more than two firms in an oligopolistic industry which do not share the market equally. Moreover, their cost curves are also not identical. In case their cost curves differ, their market shares will also differ. Each firm will charge an independent price in accordance with its own MC and MR curves. They may not sell the same quantity at the agreed common price. They may be charging a price slightly above or below the profit </a:t>
            </a:r>
            <a:r>
              <a:rPr lang="en-US" dirty="0" err="1"/>
              <a:t>maximisation</a:t>
            </a:r>
            <a:r>
              <a:rPr lang="en-US" dirty="0"/>
              <a:t> price depending upon its cost conditions. But each will try to be nearest the profit </a:t>
            </a:r>
            <a:r>
              <a:rPr lang="en-US" dirty="0" err="1"/>
              <a:t>maximisation</a:t>
            </a:r>
            <a:r>
              <a:rPr lang="en-US" dirty="0"/>
              <a:t> price. This will lead to the breaking up of the market sharing agreement.</a:t>
            </a:r>
            <a:endParaRPr lang="en-IN" dirty="0"/>
          </a:p>
        </p:txBody>
      </p:sp>
    </p:spTree>
    <p:extLst>
      <p:ext uri="{BB962C8B-B14F-4D97-AF65-F5344CB8AC3E}">
        <p14:creationId xmlns:p14="http://schemas.microsoft.com/office/powerpoint/2010/main" val="3394414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1307690"/>
            <a:ext cx="10572000" cy="2989006"/>
          </a:xfrm>
        </p:spPr>
        <p:txBody>
          <a:bodyPr/>
          <a:lstStyle/>
          <a:p>
            <a:r>
              <a:rPr lang="en-US" sz="2000" dirty="0" smtClean="0"/>
              <a:t>     </a:t>
            </a:r>
            <a:r>
              <a:rPr lang="en-US" sz="2400" dirty="0" smtClean="0"/>
              <a:t>In our next class we will discuss Price Leadership Model</a:t>
            </a:r>
            <a:br>
              <a:rPr lang="en-US" sz="2400" dirty="0" smtClean="0"/>
            </a:br>
            <a:r>
              <a:rPr lang="en-US" sz="2400" dirty="0"/>
              <a:t/>
            </a:r>
            <a:br>
              <a:rPr lang="en-US" sz="2400" dirty="0"/>
            </a:br>
            <a:r>
              <a:rPr lang="en-US" dirty="0" smtClean="0"/>
              <a:t/>
            </a:r>
            <a:br>
              <a:rPr lang="en-US" dirty="0" smtClean="0"/>
            </a:br>
            <a:r>
              <a:rPr lang="en-US" sz="6000" dirty="0" smtClean="0"/>
              <a:t>                         THANK YOU</a:t>
            </a:r>
            <a:r>
              <a:rPr lang="en-US" dirty="0"/>
              <a:t/>
            </a:r>
            <a:br>
              <a:rPr lang="en-US" dirty="0"/>
            </a:br>
            <a:endParaRPr lang="en-IN" dirty="0"/>
          </a:p>
        </p:txBody>
      </p:sp>
    </p:spTree>
    <p:extLst>
      <p:ext uri="{BB962C8B-B14F-4D97-AF65-F5344CB8AC3E}">
        <p14:creationId xmlns:p14="http://schemas.microsoft.com/office/powerpoint/2010/main" val="27217937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15</TotalTime>
  <Words>823</Words>
  <Application>Microsoft Office PowerPoint</Application>
  <PresentationFormat>Widescreen</PresentationFormat>
  <Paragraphs>35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Century Gothic</vt:lpstr>
      <vt:lpstr>Wingdings</vt:lpstr>
      <vt:lpstr>Wingdings 2</vt:lpstr>
      <vt:lpstr>Quotable</vt:lpstr>
      <vt:lpstr>MARKET SHARING CARTEL</vt:lpstr>
      <vt:lpstr>INTRODUCTION</vt:lpstr>
      <vt:lpstr>(a) Non-Price Competition Cartel: </vt:lpstr>
      <vt:lpstr>(b) Market Sharing by Quota Agreement</vt:lpstr>
      <vt:lpstr>  ASSUMPTIONS </vt:lpstr>
      <vt:lpstr>PowerPoint Presentation</vt:lpstr>
      <vt:lpstr>PowerPoint Presentation</vt:lpstr>
      <vt:lpstr>     In our next class we will discuss Price Leadership Model                            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SHARING CARTEL</dc:title>
  <dc:creator>LENOVO</dc:creator>
  <cp:lastModifiedBy>LENOVO</cp:lastModifiedBy>
  <cp:revision>2</cp:revision>
  <dcterms:created xsi:type="dcterms:W3CDTF">2021-06-16T02:44:22Z</dcterms:created>
  <dcterms:modified xsi:type="dcterms:W3CDTF">2021-06-16T02:59:47Z</dcterms:modified>
</cp:coreProperties>
</file>